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7" r:id="rId2"/>
    <p:sldId id="290" r:id="rId3"/>
    <p:sldId id="315" r:id="rId4"/>
    <p:sldId id="318" r:id="rId5"/>
    <p:sldId id="292" r:id="rId6"/>
    <p:sldId id="311" r:id="rId7"/>
    <p:sldId id="312" r:id="rId8"/>
    <p:sldId id="300" r:id="rId9"/>
    <p:sldId id="295" r:id="rId10"/>
    <p:sldId id="271" r:id="rId11"/>
    <p:sldId id="281" r:id="rId12"/>
    <p:sldId id="266" r:id="rId13"/>
    <p:sldId id="282" r:id="rId14"/>
    <p:sldId id="324" r:id="rId15"/>
    <p:sldId id="325" r:id="rId16"/>
    <p:sldId id="260" r:id="rId17"/>
    <p:sldId id="320" r:id="rId18"/>
    <p:sldId id="302" r:id="rId19"/>
    <p:sldId id="303" r:id="rId20"/>
  </p:sldIdLst>
  <p:sldSz cx="6858000" cy="9144000" type="screen4x3"/>
  <p:notesSz cx="9939338" cy="6807200"/>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9"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0000CC"/>
    <a:srgbClr val="D7F6F9"/>
    <a:srgbClr val="D9EFF7"/>
    <a:srgbClr val="E7FAFF"/>
    <a:srgbClr val="D9EBF7"/>
    <a:srgbClr val="F3FAFF"/>
    <a:srgbClr val="E7FFFF"/>
    <a:srgbClr val="E1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083" autoAdjust="0"/>
  </p:normalViewPr>
  <p:slideViewPr>
    <p:cSldViewPr>
      <p:cViewPr varScale="1">
        <p:scale>
          <a:sx n="40" d="100"/>
          <a:sy n="40" d="100"/>
        </p:scale>
        <p:origin x="1445" y="29"/>
      </p:cViewPr>
      <p:guideLst>
        <p:guide orient="horz" pos="2789"/>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58"/>
    </p:cViewPr>
  </p:sorterViewPr>
  <p:notesViewPr>
    <p:cSldViewPr showGuides="1">
      <p:cViewPr varScale="1">
        <p:scale>
          <a:sx n="52" d="100"/>
          <a:sy n="52" d="100"/>
        </p:scale>
        <p:origin x="-2892" y="-10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7303096E-E3C4-4FC4-9EEE-E2D7DE36E012}" type="datetimeFigureOut">
              <a:rPr kumimoji="1" lang="ja-JP" altLang="en-US" smtClean="0"/>
              <a:t>2021/8/31</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8F57FCD2-6452-4F39-BA28-6CE68ACDE903}" type="slidenum">
              <a:rPr kumimoji="1" lang="ja-JP" altLang="en-US" smtClean="0"/>
              <a:t>‹#›</a:t>
            </a:fld>
            <a:endParaRPr kumimoji="1" lang="ja-JP" altLang="en-US"/>
          </a:p>
        </p:txBody>
      </p:sp>
    </p:spTree>
    <p:extLst>
      <p:ext uri="{BB962C8B-B14F-4D97-AF65-F5344CB8AC3E}">
        <p14:creationId xmlns:p14="http://schemas.microsoft.com/office/powerpoint/2010/main" val="243983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4307045" cy="340360"/>
          </a:xfrm>
          <a:prstGeom prst="rect">
            <a:avLst/>
          </a:prstGeom>
        </p:spPr>
        <p:txBody>
          <a:bodyPr vert="horz" lIns="92217" tIns="46108" rIns="92217" bIns="4610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5" y="1"/>
            <a:ext cx="4307045" cy="340360"/>
          </a:xfrm>
          <a:prstGeom prst="rect">
            <a:avLst/>
          </a:prstGeom>
        </p:spPr>
        <p:txBody>
          <a:bodyPr vert="horz" lIns="92217" tIns="46108" rIns="92217" bIns="46108" rtlCol="0"/>
          <a:lstStyle>
            <a:lvl1pPr algn="r">
              <a:defRPr sz="1200"/>
            </a:lvl1pPr>
          </a:lstStyle>
          <a:p>
            <a:fld id="{3ED6EF41-D272-4925-8C27-870F13DD05DC}" type="datetimeFigureOut">
              <a:rPr kumimoji="1" lang="ja-JP" altLang="en-US" smtClean="0"/>
              <a:t>2021/8/31</a:t>
            </a:fld>
            <a:endParaRPr kumimoji="1" lang="ja-JP" altLang="en-US"/>
          </a:p>
        </p:txBody>
      </p:sp>
      <p:sp>
        <p:nvSpPr>
          <p:cNvPr id="4" name="スライド イメージ プレースホルダー 3"/>
          <p:cNvSpPr>
            <a:spLocks noGrp="1" noRot="1" noChangeAspect="1"/>
          </p:cNvSpPr>
          <p:nvPr>
            <p:ph type="sldImg" idx="2"/>
          </p:nvPr>
        </p:nvSpPr>
        <p:spPr>
          <a:xfrm>
            <a:off x="4011613" y="509588"/>
            <a:ext cx="1916112" cy="2554287"/>
          </a:xfrm>
          <a:prstGeom prst="rect">
            <a:avLst/>
          </a:prstGeom>
          <a:noFill/>
          <a:ln w="12700">
            <a:solidFill>
              <a:prstClr val="black"/>
            </a:solidFill>
          </a:ln>
        </p:spPr>
        <p:txBody>
          <a:bodyPr vert="horz" lIns="92217" tIns="46108" rIns="92217" bIns="46108"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17" tIns="46108" rIns="92217" bIns="461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6465660"/>
            <a:ext cx="4307045" cy="340360"/>
          </a:xfrm>
          <a:prstGeom prst="rect">
            <a:avLst/>
          </a:prstGeom>
        </p:spPr>
        <p:txBody>
          <a:bodyPr vert="horz" lIns="92217" tIns="46108" rIns="92217" bIns="461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5" y="6465660"/>
            <a:ext cx="4307045" cy="340360"/>
          </a:xfrm>
          <a:prstGeom prst="rect">
            <a:avLst/>
          </a:prstGeom>
        </p:spPr>
        <p:txBody>
          <a:bodyPr vert="horz" lIns="92217" tIns="46108" rIns="92217" bIns="46108"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19</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11</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8438" y="512763"/>
            <a:ext cx="1928812" cy="2573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326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8438" y="512763"/>
            <a:ext cx="1928812" cy="2573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906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17</a:t>
            </a:fld>
            <a:endParaRPr kumimoji="1" lang="ja-JP" altLang="en-US"/>
          </a:p>
        </p:txBody>
      </p:sp>
    </p:spTree>
    <p:extLst>
      <p:ext uri="{BB962C8B-B14F-4D97-AF65-F5344CB8AC3E}">
        <p14:creationId xmlns:p14="http://schemas.microsoft.com/office/powerpoint/2010/main" val="68832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18</a:t>
            </a:fld>
            <a:endParaRPr kumimoji="1" lang="ja-JP" altLang="en-US"/>
          </a:p>
        </p:txBody>
      </p:sp>
    </p:spTree>
    <p:extLst>
      <p:ext uri="{BB962C8B-B14F-4D97-AF65-F5344CB8AC3E}">
        <p14:creationId xmlns:p14="http://schemas.microsoft.com/office/powerpoint/2010/main" val="1987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2021/8/31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5.jpg"/><Relationship Id="rId5" Type="http://schemas.openxmlformats.org/officeDocument/2006/relationships/image" Target="../media/image54.jfif"/><Relationship Id="rId4" Type="http://schemas.openxmlformats.org/officeDocument/2006/relationships/image" Target="../media/image53.png"/><Relationship Id="rId9" Type="http://schemas.openxmlformats.org/officeDocument/2006/relationships/image" Target="../media/image58.jp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
        <p:nvSpPr>
          <p:cNvPr id="5" name="テキスト ボックス 4">
            <a:extLst>
              <a:ext uri="{FF2B5EF4-FFF2-40B4-BE49-F238E27FC236}">
                <a16:creationId xmlns:a16="http://schemas.microsoft.com/office/drawing/2014/main" id="{3440A98B-9272-4CAB-AEFA-AA2ABC3E079C}"/>
              </a:ext>
            </a:extLst>
          </p:cNvPr>
          <p:cNvSpPr txBox="1"/>
          <p:nvPr/>
        </p:nvSpPr>
        <p:spPr>
          <a:xfrm>
            <a:off x="188640" y="504999"/>
            <a:ext cx="1728192" cy="538609"/>
          </a:xfrm>
          <a:prstGeom prst="rect">
            <a:avLst/>
          </a:prstGeom>
          <a:noFill/>
          <a:ln>
            <a:solidFill>
              <a:schemeClr val="tx1"/>
            </a:solidFill>
          </a:ln>
        </p:spPr>
        <p:txBody>
          <a:bodyPr wrap="square" rtlCol="0">
            <a:spAutoFit/>
          </a:bodyPr>
          <a:lstStyle/>
          <a:p>
            <a:pPr algn="ctr"/>
            <a:r>
              <a:rPr kumimoji="1" lang="ja-JP" altLang="en-US" dirty="0"/>
              <a:t>牛・めん羊・山羊</a:t>
            </a:r>
            <a:endParaRPr kumimoji="1" lang="en-US" altLang="ja-JP" dirty="0"/>
          </a:p>
          <a:p>
            <a:pPr algn="ctr"/>
            <a:r>
              <a:rPr kumimoji="1" lang="ja-JP" altLang="en-US" sz="1200" dirty="0"/>
              <a:t>（通常版　従業員なし）</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1" y="781091"/>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id="{A44E06B8-B81B-4C76-B9C8-94069D2E692A}"/>
              </a:ext>
            </a:extLst>
          </p:cNvPr>
          <p:cNvPicPr>
            <a:picLocks noChangeAspect="1"/>
          </p:cNvPicPr>
          <p:nvPr/>
        </p:nvPicPr>
        <p:blipFill>
          <a:blip r:embed="rId2"/>
          <a:stretch>
            <a:fillRect/>
          </a:stretch>
        </p:blipFill>
        <p:spPr>
          <a:xfrm>
            <a:off x="1886342" y="1416146"/>
            <a:ext cx="1902698" cy="1414283"/>
          </a:xfrm>
          <a:prstGeom prst="rect">
            <a:avLst/>
          </a:prstGeom>
          <a:ln>
            <a:solidFill>
              <a:schemeClr val="tx1"/>
            </a:solidFill>
          </a:ln>
        </p:spPr>
      </p:pic>
      <p:pic>
        <p:nvPicPr>
          <p:cNvPr id="9" name="図 8">
            <a:extLst>
              <a:ext uri="{FF2B5EF4-FFF2-40B4-BE49-F238E27FC236}">
                <a16:creationId xmlns:a16="http://schemas.microsoft.com/office/drawing/2014/main" id="{7B832450-2EB5-402E-AA68-482C40FC1799}"/>
              </a:ext>
            </a:extLst>
          </p:cNvPr>
          <p:cNvPicPr>
            <a:picLocks noChangeAspect="1"/>
          </p:cNvPicPr>
          <p:nvPr/>
        </p:nvPicPr>
        <p:blipFill>
          <a:blip r:embed="rId3"/>
          <a:stretch>
            <a:fillRect/>
          </a:stretch>
        </p:blipFill>
        <p:spPr>
          <a:xfrm>
            <a:off x="4558974" y="1422212"/>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id="{8A946C3A-02BB-4DC9-A34D-0E0ADA036F02}"/>
              </a:ext>
            </a:extLst>
          </p:cNvPr>
          <p:cNvPicPr>
            <a:picLocks noChangeAspect="1"/>
          </p:cNvPicPr>
          <p:nvPr/>
        </p:nvPicPr>
        <p:blipFill>
          <a:blip r:embed="rId4"/>
          <a:stretch>
            <a:fillRect/>
          </a:stretch>
        </p:blipFill>
        <p:spPr>
          <a:xfrm>
            <a:off x="1771882" y="5149163"/>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id="{5ADC767C-DD46-42F4-A3C5-9D24885AE561}"/>
              </a:ext>
            </a:extLst>
          </p:cNvPr>
          <p:cNvPicPr>
            <a:picLocks noChangeAspect="1"/>
          </p:cNvPicPr>
          <p:nvPr/>
        </p:nvPicPr>
        <p:blipFill>
          <a:blip r:embed="rId5"/>
          <a:stretch>
            <a:fillRect/>
          </a:stretch>
        </p:blipFill>
        <p:spPr>
          <a:xfrm>
            <a:off x="4629306" y="5176827"/>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id="{85F3A57F-588B-4F74-ADAA-9644B502FBBE}"/>
              </a:ext>
            </a:extLst>
          </p:cNvPr>
          <p:cNvPicPr>
            <a:picLocks noChangeAspect="1"/>
          </p:cNvPicPr>
          <p:nvPr/>
        </p:nvPicPr>
        <p:blipFill>
          <a:blip r:embed="rId6"/>
          <a:stretch>
            <a:fillRect/>
          </a:stretch>
        </p:blipFill>
        <p:spPr>
          <a:xfrm>
            <a:off x="1910274" y="3051146"/>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id="{16173FDF-BE3C-431E-BB0E-7E65487FA55E}"/>
              </a:ext>
            </a:extLst>
          </p:cNvPr>
          <p:cNvPicPr>
            <a:picLocks noChangeAspect="1"/>
          </p:cNvPicPr>
          <p:nvPr/>
        </p:nvPicPr>
        <p:blipFill>
          <a:blip r:embed="rId7"/>
          <a:stretch>
            <a:fillRect/>
          </a:stretch>
        </p:blipFill>
        <p:spPr>
          <a:xfrm>
            <a:off x="4558974" y="3063562"/>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id="{E015F3D2-0ADC-475A-A716-FBBB067BA62C}"/>
              </a:ext>
            </a:extLst>
          </p:cNvPr>
          <p:cNvSpPr/>
          <p:nvPr/>
        </p:nvSpPr>
        <p:spPr>
          <a:xfrm>
            <a:off x="4017556" y="193878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id="{65F52F8F-CD03-43FC-AB2E-331F0E87ADE0}"/>
              </a:ext>
            </a:extLst>
          </p:cNvPr>
          <p:cNvSpPr/>
          <p:nvPr/>
        </p:nvSpPr>
        <p:spPr>
          <a:xfrm>
            <a:off x="4055646" y="5605086"/>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id="{EBBDC430-54DF-4417-9B46-107ABB2B688C}"/>
              </a:ext>
            </a:extLst>
          </p:cNvPr>
          <p:cNvSpPr txBox="1"/>
          <p:nvPr/>
        </p:nvSpPr>
        <p:spPr>
          <a:xfrm>
            <a:off x="553692" y="1484878"/>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id="{3012546D-5DD6-420C-BACC-B2F85F7507D6}"/>
              </a:ext>
            </a:extLst>
          </p:cNvPr>
          <p:cNvSpPr txBox="1"/>
          <p:nvPr/>
        </p:nvSpPr>
        <p:spPr>
          <a:xfrm>
            <a:off x="317812" y="5028100"/>
            <a:ext cx="711839" cy="297454"/>
          </a:xfrm>
          <a:prstGeom prst="rect">
            <a:avLst/>
          </a:prstGeom>
          <a:noFill/>
          <a:ln>
            <a:no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id="{B2006B77-5E90-43ED-A8F0-95ED729E2BAE}"/>
              </a:ext>
            </a:extLst>
          </p:cNvPr>
          <p:cNvSpPr txBox="1"/>
          <p:nvPr/>
        </p:nvSpPr>
        <p:spPr>
          <a:xfrm>
            <a:off x="1013785" y="3147047"/>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24" name="テキスト ボックス 23">
            <a:extLst>
              <a:ext uri="{FF2B5EF4-FFF2-40B4-BE49-F238E27FC236}">
                <a16:creationId xmlns:a16="http://schemas.microsoft.com/office/drawing/2014/main" id="{7D0C9844-D471-4A33-8B6A-E88541FF1120}"/>
              </a:ext>
            </a:extLst>
          </p:cNvPr>
          <p:cNvSpPr txBox="1"/>
          <p:nvPr/>
        </p:nvSpPr>
        <p:spPr>
          <a:xfrm>
            <a:off x="4558974" y="843527"/>
            <a:ext cx="288032" cy="307777"/>
          </a:xfrm>
          <a:prstGeom prst="rect">
            <a:avLst/>
          </a:prstGeom>
          <a:noFill/>
          <a:ln>
            <a:solidFill>
              <a:schemeClr val="tx1"/>
            </a:solidFill>
          </a:ln>
        </p:spPr>
        <p:txBody>
          <a:bodyPr wrap="square" rtlCol="0">
            <a:spAutoFit/>
          </a:bodyPr>
          <a:lstStyle/>
          <a:p>
            <a:pPr algn="ctr"/>
            <a:r>
              <a:rPr kumimoji="1" lang="ja-JP" altLang="en-US" sz="1400" dirty="0">
                <a:latin typeface="ＭＳ 明朝" panose="02020609040205080304" pitchFamily="17" charset="-128"/>
                <a:ea typeface="ＭＳ 明朝" panose="02020609040205080304" pitchFamily="17" charset="-128"/>
              </a:rPr>
              <a:t>●</a:t>
            </a:r>
          </a:p>
        </p:txBody>
      </p:sp>
      <p:sp>
        <p:nvSpPr>
          <p:cNvPr id="25" name="正方形/長方形 24">
            <a:extLst>
              <a:ext uri="{FF2B5EF4-FFF2-40B4-BE49-F238E27FC236}">
                <a16:creationId xmlns:a16="http://schemas.microsoft.com/office/drawing/2014/main" id="{5415F21C-AF00-4FF7-9DE8-2EC2FC8A3099}"/>
              </a:ext>
            </a:extLst>
          </p:cNvPr>
          <p:cNvSpPr/>
          <p:nvPr/>
        </p:nvSpPr>
        <p:spPr>
          <a:xfrm>
            <a:off x="43564" y="6727900"/>
            <a:ext cx="6697804" cy="669863"/>
          </a:xfrm>
          <a:prstGeom prst="rect">
            <a:avLst/>
          </a:prstGeom>
        </p:spPr>
        <p:txBody>
          <a:bodyPr wrap="square">
            <a:spAutoFit/>
          </a:bodyPr>
          <a:lstStyle/>
          <a:p>
            <a:pPr>
              <a:lnSpc>
                <a:spcPts val="2400"/>
              </a:lnSpc>
              <a:defRPr/>
            </a:pPr>
            <a:r>
              <a:rPr lang="ja-JP" altLang="en-US" sz="1800" dirty="0">
                <a:latin typeface="+mn-ea"/>
              </a:rPr>
              <a:t>○毎月、　　　　　　　　　　　　　　、衛生管理区域内及び境界の周囲を除草し、　　</a:t>
            </a:r>
            <a:r>
              <a:rPr lang="en-US" altLang="ja-JP" sz="1800" dirty="0">
                <a:latin typeface="+mn-ea"/>
              </a:rPr>
              <a:t>m</a:t>
            </a:r>
            <a:r>
              <a:rPr lang="ja-JP" altLang="en-US" sz="1800" dirty="0">
                <a:latin typeface="+mn-ea"/>
              </a:rPr>
              <a:t>幅で石灰を散布し、業務日誌に記録する。</a:t>
            </a:r>
            <a:endParaRPr lang="en-US" altLang="ja-JP" sz="1800" dirty="0">
              <a:latin typeface="+mn-ea"/>
            </a:endParaRPr>
          </a:p>
        </p:txBody>
      </p:sp>
      <p:sp>
        <p:nvSpPr>
          <p:cNvPr id="27" name="テキスト ボックス 26">
            <a:extLst>
              <a:ext uri="{FF2B5EF4-FFF2-40B4-BE49-F238E27FC236}">
                <a16:creationId xmlns:a16="http://schemas.microsoft.com/office/drawing/2014/main" id="{B92B7E6A-7545-4029-85E2-81A2FE8BF67B}"/>
              </a:ext>
            </a:extLst>
          </p:cNvPr>
          <p:cNvSpPr txBox="1"/>
          <p:nvPr/>
        </p:nvSpPr>
        <p:spPr>
          <a:xfrm>
            <a:off x="945774" y="6771910"/>
            <a:ext cx="205117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28" name="図 27">
            <a:extLst>
              <a:ext uri="{FF2B5EF4-FFF2-40B4-BE49-F238E27FC236}">
                <a16:creationId xmlns:a16="http://schemas.microsoft.com/office/drawing/2014/main" id="{E39AB7BD-2731-435E-996D-360D6FE0255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01749" y="7707014"/>
            <a:ext cx="1931507" cy="1234660"/>
          </a:xfrm>
          <a:prstGeom prst="rect">
            <a:avLst/>
          </a:prstGeom>
          <a:noFill/>
          <a:ln>
            <a:solidFill>
              <a:schemeClr val="tx1"/>
            </a:solidFill>
          </a:ln>
        </p:spPr>
      </p:pic>
      <p:sp>
        <p:nvSpPr>
          <p:cNvPr id="35" name="矢印: 右 34">
            <a:extLst>
              <a:ext uri="{FF2B5EF4-FFF2-40B4-BE49-F238E27FC236}">
                <a16:creationId xmlns:a16="http://schemas.microsoft.com/office/drawing/2014/main" id="{B8980D4B-FF42-4591-A46D-20A8013B1A9D}"/>
              </a:ext>
            </a:extLst>
          </p:cNvPr>
          <p:cNvSpPr/>
          <p:nvPr/>
        </p:nvSpPr>
        <p:spPr>
          <a:xfrm>
            <a:off x="3916834" y="351496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0" name="テキスト ボックス 29">
            <a:extLst>
              <a:ext uri="{FF2B5EF4-FFF2-40B4-BE49-F238E27FC236}">
                <a16:creationId xmlns:a16="http://schemas.microsoft.com/office/drawing/2014/main" id="{6BB0715B-CA71-44AD-A27B-31630B74EFBE}"/>
              </a:ext>
            </a:extLst>
          </p:cNvPr>
          <p:cNvSpPr txBox="1"/>
          <p:nvPr/>
        </p:nvSpPr>
        <p:spPr>
          <a:xfrm>
            <a:off x="836712" y="7089150"/>
            <a:ext cx="285833"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452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51314" y="1010671"/>
            <a:ext cx="6806686" cy="5016758"/>
          </a:xfrm>
          <a:prstGeom prst="rect">
            <a:avLst/>
          </a:prstGeom>
        </p:spPr>
        <p:txBody>
          <a:bodyPr wrap="square">
            <a:spAutoFit/>
          </a:bodyPr>
          <a:lstStyle/>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牛等畜舎周囲を毎日見回り、こぼれ餌があればその都度、清掃する。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毎週     曜日と     曜日、タンクの下に消石灰を散布し、業務日誌に記録する。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○給餌車は給餌後に蓋を閉め、蓋等の破損がないか確認する。</a:t>
            </a:r>
            <a:endParaRPr lang="en-US" altLang="ja-JP" sz="1867" dirty="0">
              <a:latin typeface="+mn-ea"/>
            </a:endParaRPr>
          </a:p>
          <a:p>
            <a:pPr>
              <a:lnSpc>
                <a:spcPts val="2400"/>
              </a:lnSpc>
              <a:defRPr/>
            </a:pPr>
            <a:r>
              <a:rPr lang="ja-JP" altLang="en-US" sz="1867" dirty="0">
                <a:latin typeface="+mn-ea"/>
              </a:rPr>
              <a:t>破損があった場合は、随時修理し、業務日誌に記録する。</a:t>
            </a:r>
            <a:endParaRPr lang="en-US" altLang="ja-JP" sz="1867" dirty="0">
              <a:latin typeface="+mn-ea"/>
            </a:endParaRPr>
          </a:p>
        </p:txBody>
      </p:sp>
      <p:pic>
        <p:nvPicPr>
          <p:cNvPr id="80" name="図 79">
            <a:extLst>
              <a:ext uri="{FF2B5EF4-FFF2-40B4-BE49-F238E27FC236}">
                <a16:creationId xmlns:a16="http://schemas.microsoft.com/office/drawing/2014/main" id="{192D7D34-081F-42CB-887B-3CB321CB7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1908" y="2893318"/>
            <a:ext cx="3518333" cy="2110730"/>
          </a:xfrm>
          <a:prstGeom prst="rect">
            <a:avLst/>
          </a:prstGeom>
          <a:noFill/>
          <a:ln>
            <a:solidFill>
              <a:schemeClr val="tx1"/>
            </a:solidFill>
          </a:ln>
        </p:spPr>
      </p:pic>
      <p:sp>
        <p:nvSpPr>
          <p:cNvPr id="92" name="テキスト ボックス 91">
            <a:extLst>
              <a:ext uri="{FF2B5EF4-FFF2-40B4-BE49-F238E27FC236}">
                <a16:creationId xmlns:a16="http://schemas.microsoft.com/office/drawing/2014/main"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pic>
        <p:nvPicPr>
          <p:cNvPr id="2" name="図 1">
            <a:extLst>
              <a:ext uri="{FF2B5EF4-FFF2-40B4-BE49-F238E27FC236}">
                <a16:creationId xmlns:a16="http://schemas.microsoft.com/office/drawing/2014/main" id="{18FFCDE6-1D29-4E01-AD1D-22839DD23FEF}"/>
              </a:ext>
            </a:extLst>
          </p:cNvPr>
          <p:cNvPicPr>
            <a:picLocks noChangeAspect="1"/>
          </p:cNvPicPr>
          <p:nvPr/>
        </p:nvPicPr>
        <p:blipFill>
          <a:blip r:embed="rId4"/>
          <a:stretch>
            <a:fillRect/>
          </a:stretch>
        </p:blipFill>
        <p:spPr>
          <a:xfrm>
            <a:off x="3600926" y="6537413"/>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id="{330FE19A-B493-4E4C-924D-98FC974D52FB}"/>
              </a:ext>
            </a:extLst>
          </p:cNvPr>
          <p:cNvPicPr>
            <a:picLocks noChangeAspect="1"/>
          </p:cNvPicPr>
          <p:nvPr/>
        </p:nvPicPr>
        <p:blipFill>
          <a:blip r:embed="rId5"/>
          <a:stretch>
            <a:fillRect/>
          </a:stretch>
        </p:blipFill>
        <p:spPr>
          <a:xfrm>
            <a:off x="194958" y="6581778"/>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9" name="楕円 8">
            <a:extLst>
              <a:ext uri="{FF2B5EF4-FFF2-40B4-BE49-F238E27FC236}">
                <a16:creationId xmlns:a16="http://schemas.microsoft.com/office/drawing/2014/main" id="{31254437-C956-420F-9834-8DA58DA41A01}"/>
              </a:ext>
            </a:extLst>
          </p:cNvPr>
          <p:cNvSpPr/>
          <p:nvPr/>
        </p:nvSpPr>
        <p:spPr>
          <a:xfrm rot="21075870">
            <a:off x="2710952" y="4173026"/>
            <a:ext cx="3199917"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400241" y="8754561"/>
            <a:ext cx="41313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23" name="テキスト ボックス 22">
            <a:extLst>
              <a:ext uri="{FF2B5EF4-FFF2-40B4-BE49-F238E27FC236}">
                <a16:creationId xmlns:a16="http://schemas.microsoft.com/office/drawing/2014/main" id="{9AE2E7FD-0259-45C3-AA3D-CF4DC41AAC19}"/>
              </a:ext>
            </a:extLst>
          </p:cNvPr>
          <p:cNvSpPr txBox="1"/>
          <p:nvPr/>
        </p:nvSpPr>
        <p:spPr>
          <a:xfrm>
            <a:off x="908720" y="2289230"/>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id="{8BD3D284-8A32-4313-A6A8-0EC54E6D6E67}"/>
              </a:ext>
            </a:extLst>
          </p:cNvPr>
          <p:cNvSpPr txBox="1"/>
          <p:nvPr/>
        </p:nvSpPr>
        <p:spPr>
          <a:xfrm>
            <a:off x="1934965" y="2282949"/>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5564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A4C3E34-B1DA-460A-B2C4-DBBBD6B954D2}"/>
              </a:ext>
            </a:extLst>
          </p:cNvPr>
          <p:cNvSpPr/>
          <p:nvPr/>
        </p:nvSpPr>
        <p:spPr>
          <a:xfrm>
            <a:off x="0" y="1406953"/>
            <a:ext cx="6858000" cy="3827523"/>
          </a:xfrm>
          <a:prstGeom prst="rect">
            <a:avLst/>
          </a:prstGeom>
        </p:spPr>
        <p:txBody>
          <a:bodyPr wrap="square">
            <a:spAutoFit/>
          </a:bodyPr>
          <a:lstStyle/>
          <a:p>
            <a:r>
              <a:rPr lang="ja-JP" altLang="en-US" sz="1867" dirty="0">
                <a:latin typeface="+mn-ea"/>
              </a:rPr>
              <a:t>○毎朝、塩素消毒装置の稼働状況を確認する。</a:t>
            </a:r>
            <a:endParaRPr lang="en-US" altLang="ja-JP" sz="1867" dirty="0">
              <a:latin typeface="+mn-ea"/>
            </a:endParaRPr>
          </a:p>
          <a:p>
            <a:endParaRPr lang="en-US" altLang="ja-JP" sz="1867" dirty="0">
              <a:latin typeface="+mn-ea"/>
            </a:endParaRPr>
          </a:p>
          <a:p>
            <a:r>
              <a:rPr lang="ja-JP" altLang="en-US" sz="1867" dirty="0">
                <a:latin typeface="+mn-ea"/>
              </a:rPr>
              <a:t>○飲水の塩素濃度チェックを１日　　　回実施し、記録する。塩素濃度に異状が確認された場合、装置に故障がないか確認し、故障の場合、業務日誌に記録する。</a:t>
            </a:r>
            <a:endParaRPr lang="en-US" altLang="ja-JP" sz="1867" dirty="0">
              <a:latin typeface="+mn-ea"/>
            </a:endParaRPr>
          </a:p>
          <a:p>
            <a:endParaRPr lang="en-US" altLang="ja-JP" sz="1867" dirty="0">
              <a:latin typeface="+mn-ea"/>
            </a:endParaRPr>
          </a:p>
          <a:p>
            <a:r>
              <a:rPr lang="ja-JP" altLang="en-US" sz="1867" dirty="0">
                <a:latin typeface="+mn-ea"/>
              </a:rPr>
              <a:t>○業者に装置の修繕を依頼する。</a:t>
            </a:r>
            <a:endParaRPr lang="en-US" altLang="ja-JP" sz="1867" dirty="0">
              <a:latin typeface="+mn-ea"/>
            </a:endParaRPr>
          </a:p>
          <a:p>
            <a:endParaRPr lang="en-US" altLang="ja-JP" sz="1867" dirty="0">
              <a:latin typeface="+mn-ea"/>
            </a:endParaRPr>
          </a:p>
          <a:p>
            <a:r>
              <a:rPr lang="ja-JP" altLang="en-US" sz="1867" dirty="0">
                <a:latin typeface="+mn-ea"/>
              </a:rPr>
              <a:t>○水質検査を実施し、結果を事務所のファイルに保管する。</a:t>
            </a:r>
            <a:endParaRPr lang="en-US" altLang="ja-JP" sz="1867" dirty="0">
              <a:latin typeface="+mn-ea"/>
            </a:endParaRPr>
          </a:p>
          <a:p>
            <a:endParaRPr lang="en-US" altLang="ja-JP" sz="1867" dirty="0">
              <a:solidFill>
                <a:srgbClr val="FF0000"/>
              </a:solidFill>
              <a:latin typeface="+mn-ea"/>
            </a:endParaRPr>
          </a:p>
          <a:p>
            <a:endParaRPr lang="en-US" altLang="ja-JP" sz="1867" dirty="0">
              <a:latin typeface="+mn-ea"/>
            </a:endParaRPr>
          </a:p>
          <a:p>
            <a:r>
              <a:rPr lang="ja-JP" altLang="en-US" sz="1867" dirty="0">
                <a:latin typeface="+mn-ea"/>
              </a:rPr>
              <a:t>　</a:t>
            </a:r>
            <a:endParaRPr lang="en-US" altLang="ja-JP" sz="1867" dirty="0">
              <a:latin typeface="+mn-ea"/>
            </a:endParaRPr>
          </a:p>
          <a:p>
            <a:endParaRPr lang="ja-JP" altLang="en-US" sz="1867" dirty="0">
              <a:latin typeface="+mn-ea"/>
            </a:endParaRPr>
          </a:p>
        </p:txBody>
      </p:sp>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13420" y="160738"/>
            <a:ext cx="623991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飲水対策（「飲用に適した水」の確保）</a:t>
            </a:r>
          </a:p>
        </p:txBody>
      </p:sp>
      <p:pic>
        <p:nvPicPr>
          <p:cNvPr id="2" name="図 1">
            <a:extLst>
              <a:ext uri="{FF2B5EF4-FFF2-40B4-BE49-F238E27FC236}">
                <a16:creationId xmlns:a16="http://schemas.microsoft.com/office/drawing/2014/main" id="{6FEA2CC4-34C1-4886-8C2B-F7E66BE0A185}"/>
              </a:ext>
            </a:extLst>
          </p:cNvPr>
          <p:cNvPicPr>
            <a:picLocks noChangeAspect="1"/>
          </p:cNvPicPr>
          <p:nvPr/>
        </p:nvPicPr>
        <p:blipFill>
          <a:blip r:embed="rId3"/>
          <a:stretch>
            <a:fillRect/>
          </a:stretch>
        </p:blipFill>
        <p:spPr>
          <a:xfrm>
            <a:off x="3740231" y="4535886"/>
            <a:ext cx="2918928" cy="1630375"/>
          </a:xfrm>
          <a:prstGeom prst="rect">
            <a:avLst/>
          </a:prstGeom>
          <a:ln>
            <a:solidFill>
              <a:schemeClr val="tx1"/>
            </a:solidFill>
          </a:ln>
        </p:spPr>
      </p:pic>
      <p:sp>
        <p:nvSpPr>
          <p:cNvPr id="7" name="テキスト ボックス 6">
            <a:extLst>
              <a:ext uri="{FF2B5EF4-FFF2-40B4-BE49-F238E27FC236}">
                <a16:creationId xmlns:a16="http://schemas.microsoft.com/office/drawing/2014/main" id="{F6B191A8-759A-4E89-86AE-53B6A6AE4C53}"/>
              </a:ext>
            </a:extLst>
          </p:cNvPr>
          <p:cNvSpPr txBox="1"/>
          <p:nvPr/>
        </p:nvSpPr>
        <p:spPr>
          <a:xfrm>
            <a:off x="6237312" y="8676456"/>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10</a:t>
            </a:r>
            <a:endParaRPr kumimoji="1" lang="ja-JP" altLang="en-US" b="1" dirty="0"/>
          </a:p>
        </p:txBody>
      </p:sp>
      <p:sp>
        <p:nvSpPr>
          <p:cNvPr id="23" name="テキスト ボックス 22">
            <a:extLst>
              <a:ext uri="{FF2B5EF4-FFF2-40B4-BE49-F238E27FC236}">
                <a16:creationId xmlns:a16="http://schemas.microsoft.com/office/drawing/2014/main" id="{9B7A2733-A7B7-4481-948F-F8E129EAF501}"/>
              </a:ext>
            </a:extLst>
          </p:cNvPr>
          <p:cNvSpPr txBox="1"/>
          <p:nvPr/>
        </p:nvSpPr>
        <p:spPr>
          <a:xfrm>
            <a:off x="3452199" y="1989633"/>
            <a:ext cx="288032"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362945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A38424E6-F900-41DF-A2AB-3BB56A066672}"/>
              </a:ext>
            </a:extLst>
          </p:cNvPr>
          <p:cNvSpPr/>
          <p:nvPr/>
        </p:nvSpPr>
        <p:spPr>
          <a:xfrm>
            <a:off x="204856" y="1125733"/>
            <a:ext cx="6592175" cy="1323439"/>
          </a:xfrm>
          <a:prstGeom prst="rect">
            <a:avLst/>
          </a:prstGeom>
        </p:spPr>
        <p:txBody>
          <a:bodyPr wrap="square">
            <a:spAutoFit/>
          </a:bodyPr>
          <a:lstStyle/>
          <a:p>
            <a:pPr>
              <a:lnSpc>
                <a:spcPts val="2400"/>
              </a:lnSpc>
              <a:defRPr/>
            </a:pPr>
            <a:r>
              <a:rPr lang="ja-JP" altLang="en-US" sz="1867" dirty="0">
                <a:latin typeface="+mn-ea"/>
              </a:rPr>
              <a:t>○毎週　　　曜日、衛生管理区域の外周を見回り、野生動物の痕跡（糞、足跡、掘り返し跡等）がないか確認する。確認された場合、作業日誌に記録する。</a:t>
            </a:r>
            <a:endParaRPr lang="en-US" altLang="ja-JP" sz="1867" dirty="0">
              <a:latin typeface="+mn-ea"/>
            </a:endParaRPr>
          </a:p>
          <a:p>
            <a:pPr>
              <a:lnSpc>
                <a:spcPts val="2400"/>
              </a:lnSpc>
              <a:defRPr/>
            </a:pP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野生動物の侵入防止対策</a:t>
            </a:r>
          </a:p>
        </p:txBody>
      </p:sp>
      <p:sp>
        <p:nvSpPr>
          <p:cNvPr id="43" name="テキスト ボックス 42">
            <a:extLst>
              <a:ext uri="{FF2B5EF4-FFF2-40B4-BE49-F238E27FC236}">
                <a16:creationId xmlns:a16="http://schemas.microsoft.com/office/drawing/2014/main" id="{D583B7CF-846D-4DFE-B783-027BC865836B}"/>
              </a:ext>
            </a:extLst>
          </p:cNvPr>
          <p:cNvSpPr txBox="1"/>
          <p:nvPr/>
        </p:nvSpPr>
        <p:spPr>
          <a:xfrm>
            <a:off x="188640" y="755576"/>
            <a:ext cx="6536448"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衛生管理区域外周の見回り</a:t>
            </a:r>
            <a:endParaRPr lang="en-US" altLang="ja-JP" sz="1467" b="1" u="sng" dirty="0">
              <a:solidFill>
                <a:schemeClr val="bg1"/>
              </a:solidFill>
              <a:latin typeface="+mn-ea"/>
              <a:cs typeface="Meiryo UI" panose="020B0604030504040204" pitchFamily="50" charset="-128"/>
            </a:endParaRPr>
          </a:p>
        </p:txBody>
      </p:sp>
      <p:sp>
        <p:nvSpPr>
          <p:cNvPr id="29" name="テキスト ボックス 28">
            <a:extLst>
              <a:ext uri="{FF2B5EF4-FFF2-40B4-BE49-F238E27FC236}">
                <a16:creationId xmlns:a16="http://schemas.microsoft.com/office/drawing/2014/main" id="{0DD8ABA9-62AE-4F9D-B3EE-492FF4FF2CF8}"/>
              </a:ext>
            </a:extLst>
          </p:cNvPr>
          <p:cNvSpPr txBox="1"/>
          <p:nvPr/>
        </p:nvSpPr>
        <p:spPr>
          <a:xfrm>
            <a:off x="6388157" y="8733245"/>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11</a:t>
            </a:r>
            <a:endParaRPr kumimoji="1" lang="ja-JP" altLang="en-US" b="1" dirty="0"/>
          </a:p>
        </p:txBody>
      </p:sp>
      <p:sp>
        <p:nvSpPr>
          <p:cNvPr id="48" name="テキスト ボックス 47">
            <a:extLst>
              <a:ext uri="{FF2B5EF4-FFF2-40B4-BE49-F238E27FC236}">
                <a16:creationId xmlns:a16="http://schemas.microsoft.com/office/drawing/2014/main" id="{BA31404B-3414-46D1-84F7-8458B523D3ED}"/>
              </a:ext>
            </a:extLst>
          </p:cNvPr>
          <p:cNvSpPr txBox="1"/>
          <p:nvPr/>
        </p:nvSpPr>
        <p:spPr>
          <a:xfrm>
            <a:off x="197786" y="2491031"/>
            <a:ext cx="6489509"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衛生管理区域出入口の扉や畜舎入口のカーテン</a:t>
            </a:r>
          </a:p>
        </p:txBody>
      </p:sp>
      <p:sp>
        <p:nvSpPr>
          <p:cNvPr id="49" name="正方形/長方形 48">
            <a:extLst>
              <a:ext uri="{FF2B5EF4-FFF2-40B4-BE49-F238E27FC236}">
                <a16:creationId xmlns:a16="http://schemas.microsoft.com/office/drawing/2014/main" id="{7E142CAB-79C6-4693-9B9C-CC49F5CD8F11}"/>
              </a:ext>
            </a:extLst>
          </p:cNvPr>
          <p:cNvSpPr/>
          <p:nvPr/>
        </p:nvSpPr>
        <p:spPr>
          <a:xfrm>
            <a:off x="132910" y="2821060"/>
            <a:ext cx="6936747" cy="979114"/>
          </a:xfrm>
          <a:prstGeom prst="rect">
            <a:avLst/>
          </a:prstGeom>
        </p:spPr>
        <p:txBody>
          <a:bodyPr wrap="square">
            <a:spAutoFit/>
          </a:bodyPr>
          <a:lstStyle/>
          <a:p>
            <a:pPr>
              <a:lnSpc>
                <a:spcPts val="2400"/>
              </a:lnSpc>
              <a:defRPr/>
            </a:pPr>
            <a:r>
              <a:rPr lang="ja-JP" altLang="en-US" sz="1867" dirty="0">
                <a:latin typeface="+mn-ea"/>
              </a:rPr>
              <a:t>○衛生管理区域出入口の扉は車両の入退時以外は常時閉め切り</a:t>
            </a:r>
            <a:endParaRPr lang="en-US" altLang="ja-JP" sz="1867" dirty="0">
              <a:latin typeface="+mn-ea"/>
            </a:endParaRPr>
          </a:p>
          <a:p>
            <a:pPr>
              <a:lnSpc>
                <a:spcPts val="2400"/>
              </a:lnSpc>
              <a:defRPr/>
            </a:pPr>
            <a:r>
              <a:rPr lang="ja-JP" altLang="en-US" sz="1867" dirty="0">
                <a:latin typeface="+mn-ea"/>
              </a:rPr>
              <a:t>とする。</a:t>
            </a:r>
            <a:endParaRPr lang="en-US" altLang="ja-JP" sz="1867" dirty="0">
              <a:latin typeface="+mn-ea"/>
            </a:endParaRPr>
          </a:p>
          <a:p>
            <a:pPr>
              <a:lnSpc>
                <a:spcPts val="2400"/>
              </a:lnSpc>
              <a:defRPr/>
            </a:pPr>
            <a:r>
              <a:rPr lang="ja-JP" altLang="en-US" sz="1867" dirty="0">
                <a:latin typeface="+mn-ea"/>
              </a:rPr>
              <a:t>○畜舎のカーテンは、畜舎出入り時以外は常時閉め切りとする。</a:t>
            </a:r>
            <a:endParaRPr lang="en-US" altLang="ja-JP" sz="1867" dirty="0">
              <a:latin typeface="+mn-ea"/>
            </a:endParaRPr>
          </a:p>
        </p:txBody>
      </p:sp>
      <p:pic>
        <p:nvPicPr>
          <p:cNvPr id="50" name="図 49">
            <a:extLst>
              <a:ext uri="{FF2B5EF4-FFF2-40B4-BE49-F238E27FC236}">
                <a16:creationId xmlns:a16="http://schemas.microsoft.com/office/drawing/2014/main" id="{DC833B1F-159F-47C6-A553-03FB64B17A57}"/>
              </a:ext>
            </a:extLst>
          </p:cNvPr>
          <p:cNvPicPr>
            <a:picLocks noChangeAspect="1"/>
          </p:cNvPicPr>
          <p:nvPr/>
        </p:nvPicPr>
        <p:blipFill>
          <a:blip r:embed="rId3"/>
          <a:stretch>
            <a:fillRect/>
          </a:stretch>
        </p:blipFill>
        <p:spPr>
          <a:xfrm>
            <a:off x="652777" y="3812103"/>
            <a:ext cx="2834628" cy="1840017"/>
          </a:xfrm>
          <a:prstGeom prst="rect">
            <a:avLst/>
          </a:prstGeom>
          <a:ln>
            <a:solidFill>
              <a:schemeClr val="tx1"/>
            </a:solidFill>
          </a:ln>
        </p:spPr>
      </p:pic>
      <p:sp>
        <p:nvSpPr>
          <p:cNvPr id="51" name="楕円 50">
            <a:extLst>
              <a:ext uri="{FF2B5EF4-FFF2-40B4-BE49-F238E27FC236}">
                <a16:creationId xmlns:a16="http://schemas.microsoft.com/office/drawing/2014/main" id="{608332D4-82DD-4CDA-A2F3-FC5DD3D22860}"/>
              </a:ext>
            </a:extLst>
          </p:cNvPr>
          <p:cNvSpPr/>
          <p:nvPr/>
        </p:nvSpPr>
        <p:spPr>
          <a:xfrm rot="20615157">
            <a:off x="1956527" y="4457540"/>
            <a:ext cx="555494" cy="26086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54" name="図 53">
            <a:extLst>
              <a:ext uri="{FF2B5EF4-FFF2-40B4-BE49-F238E27FC236}">
                <a16:creationId xmlns:a16="http://schemas.microsoft.com/office/drawing/2014/main" id="{703171A2-E6F3-4076-8ACE-4A73B4D404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9245" y="7383194"/>
            <a:ext cx="2432650" cy="1721717"/>
          </a:xfrm>
          <a:prstGeom prst="rect">
            <a:avLst/>
          </a:prstGeom>
          <a:noFill/>
          <a:ln>
            <a:solidFill>
              <a:schemeClr val="tx1"/>
            </a:solidFill>
          </a:ln>
        </p:spPr>
      </p:pic>
      <p:sp>
        <p:nvSpPr>
          <p:cNvPr id="55" name="テキスト ボックス 54">
            <a:extLst>
              <a:ext uri="{FF2B5EF4-FFF2-40B4-BE49-F238E27FC236}">
                <a16:creationId xmlns:a16="http://schemas.microsoft.com/office/drawing/2014/main" id="{0E3B5D5A-70DF-4F82-A914-156EF9B25157}"/>
              </a:ext>
            </a:extLst>
          </p:cNvPr>
          <p:cNvSpPr txBox="1"/>
          <p:nvPr/>
        </p:nvSpPr>
        <p:spPr>
          <a:xfrm>
            <a:off x="235579" y="5730765"/>
            <a:ext cx="6386840"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防護柵・防鳥ネット</a:t>
            </a:r>
          </a:p>
        </p:txBody>
      </p:sp>
      <p:sp>
        <p:nvSpPr>
          <p:cNvPr id="56" name="正方形/長方形 55">
            <a:extLst>
              <a:ext uri="{FF2B5EF4-FFF2-40B4-BE49-F238E27FC236}">
                <a16:creationId xmlns:a16="http://schemas.microsoft.com/office/drawing/2014/main" id="{06240376-42D9-40E7-B334-5CB9F93C9AE4}"/>
              </a:ext>
            </a:extLst>
          </p:cNvPr>
          <p:cNvSpPr/>
          <p:nvPr/>
        </p:nvSpPr>
        <p:spPr>
          <a:xfrm>
            <a:off x="197786" y="6093421"/>
            <a:ext cx="6622419" cy="979114"/>
          </a:xfrm>
          <a:prstGeom prst="rect">
            <a:avLst/>
          </a:prstGeom>
        </p:spPr>
        <p:txBody>
          <a:bodyPr wrap="square">
            <a:spAutoFit/>
          </a:bodyPr>
          <a:lstStyle/>
          <a:p>
            <a:pPr>
              <a:lnSpc>
                <a:spcPts val="2400"/>
              </a:lnSpc>
              <a:defRPr/>
            </a:pPr>
            <a:r>
              <a:rPr lang="ja-JP" altLang="en-US" sz="1867" dirty="0">
                <a:latin typeface="+mn-ea"/>
              </a:rPr>
              <a:t>毎週　　 曜日、防護柵と防鳥ネットの破損がないか見回りを行う。破損があった場合は、衛生管理区域内に備えてある道具や材料を使って補修し、 作業日誌に記録する。</a:t>
            </a:r>
            <a:endParaRPr lang="en-US" altLang="ja-JP" sz="1867" dirty="0">
              <a:latin typeface="+mn-ea"/>
            </a:endParaRPr>
          </a:p>
        </p:txBody>
      </p:sp>
      <p:sp>
        <p:nvSpPr>
          <p:cNvPr id="58" name="テキスト ボックス 57">
            <a:extLst>
              <a:ext uri="{FF2B5EF4-FFF2-40B4-BE49-F238E27FC236}">
                <a16:creationId xmlns:a16="http://schemas.microsoft.com/office/drawing/2014/main" id="{8CD05379-EA91-4F18-9CD2-5D18A4AAA7C7}"/>
              </a:ext>
            </a:extLst>
          </p:cNvPr>
          <p:cNvSpPr txBox="1"/>
          <p:nvPr/>
        </p:nvSpPr>
        <p:spPr>
          <a:xfrm>
            <a:off x="769245" y="6130687"/>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pic>
        <p:nvPicPr>
          <p:cNvPr id="5" name="図 4">
            <a:extLst>
              <a:ext uri="{FF2B5EF4-FFF2-40B4-BE49-F238E27FC236}">
                <a16:creationId xmlns:a16="http://schemas.microsoft.com/office/drawing/2014/main" id="{00004E0B-75AA-4ECC-BDED-6D9BE664FF82}"/>
              </a:ext>
            </a:extLst>
          </p:cNvPr>
          <p:cNvPicPr>
            <a:picLocks noChangeAspect="1"/>
          </p:cNvPicPr>
          <p:nvPr/>
        </p:nvPicPr>
        <p:blipFill>
          <a:blip r:embed="rId5"/>
          <a:stretch>
            <a:fillRect/>
          </a:stretch>
        </p:blipFill>
        <p:spPr>
          <a:xfrm>
            <a:off x="3781373" y="3817188"/>
            <a:ext cx="2457497" cy="1834932"/>
          </a:xfrm>
          <a:prstGeom prst="rect">
            <a:avLst/>
          </a:prstGeom>
          <a:ln>
            <a:solidFill>
              <a:schemeClr val="tx1"/>
            </a:solidFill>
          </a:ln>
        </p:spPr>
      </p:pic>
      <p:sp>
        <p:nvSpPr>
          <p:cNvPr id="21" name="テキスト ボックス 20">
            <a:extLst>
              <a:ext uri="{FF2B5EF4-FFF2-40B4-BE49-F238E27FC236}">
                <a16:creationId xmlns:a16="http://schemas.microsoft.com/office/drawing/2014/main" id="{8C769A90-5821-448A-B20D-7DA457484C6F}"/>
              </a:ext>
            </a:extLst>
          </p:cNvPr>
          <p:cNvSpPr txBox="1"/>
          <p:nvPr/>
        </p:nvSpPr>
        <p:spPr>
          <a:xfrm>
            <a:off x="1052736" y="1144299"/>
            <a:ext cx="288032" cy="338554"/>
          </a:xfrm>
          <a:prstGeom prst="rect">
            <a:avLst/>
          </a:prstGeom>
          <a:noFill/>
          <a:ln>
            <a:solidFill>
              <a:schemeClr val="tx1"/>
            </a:solidFill>
          </a:ln>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a:t>
            </a:r>
          </a:p>
        </p:txBody>
      </p:sp>
      <p:pic>
        <p:nvPicPr>
          <p:cNvPr id="3" name="図 2">
            <a:extLst>
              <a:ext uri="{FF2B5EF4-FFF2-40B4-BE49-F238E27FC236}">
                <a16:creationId xmlns:a16="http://schemas.microsoft.com/office/drawing/2014/main" id="{2C7369BC-7878-41A0-843E-A15483F5D711}"/>
              </a:ext>
            </a:extLst>
          </p:cNvPr>
          <p:cNvPicPr>
            <a:picLocks noChangeAspect="1"/>
          </p:cNvPicPr>
          <p:nvPr/>
        </p:nvPicPr>
        <p:blipFill>
          <a:blip r:embed="rId6"/>
          <a:stretch>
            <a:fillRect/>
          </a:stretch>
        </p:blipFill>
        <p:spPr>
          <a:xfrm>
            <a:off x="3677295" y="7380312"/>
            <a:ext cx="2210632" cy="1706876"/>
          </a:xfrm>
          <a:prstGeom prst="rect">
            <a:avLst/>
          </a:prstGeom>
          <a:ln>
            <a:solidFill>
              <a:schemeClr val="tx1"/>
            </a:solidFill>
          </a:ln>
        </p:spPr>
      </p:pic>
    </p:spTree>
    <p:extLst>
      <p:ext uri="{BB962C8B-B14F-4D97-AF65-F5344CB8AC3E}">
        <p14:creationId xmlns:p14="http://schemas.microsoft.com/office/powerpoint/2010/main" val="257801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D96543C1-FD10-4E35-B6BA-DD011A44FD30}"/>
              </a:ext>
            </a:extLst>
          </p:cNvPr>
          <p:cNvSpPr/>
          <p:nvPr/>
        </p:nvSpPr>
        <p:spPr>
          <a:xfrm>
            <a:off x="184605" y="1413510"/>
            <a:ext cx="6501242" cy="7775847"/>
          </a:xfrm>
          <a:prstGeom prst="rect">
            <a:avLst/>
          </a:prstGeom>
        </p:spPr>
        <p:txBody>
          <a:bodyPr wrap="square">
            <a:spAutoFit/>
          </a:bodyPr>
          <a:lstStyle/>
          <a:p>
            <a:pPr>
              <a:lnSpc>
                <a:spcPts val="2600"/>
              </a:lnSpc>
              <a:spcBef>
                <a:spcPts val="600"/>
              </a:spcBef>
              <a:defRPr/>
            </a:pPr>
            <a:r>
              <a:rPr lang="ja-JP" altLang="en-US" sz="1867" dirty="0">
                <a:latin typeface="+mn-ea"/>
              </a:rPr>
              <a:t>○　　　　　　　　　　    　　　　　は、死亡牛を発見したら、口蹄疫の特定症状がないことを確認した上で、　　　　　　　　　　　　　　　　　　　　　　</a:t>
            </a:r>
            <a:endParaRPr lang="en-US" altLang="ja-JP" sz="1867" dirty="0">
              <a:latin typeface="+mn-ea"/>
            </a:endParaRPr>
          </a:p>
          <a:p>
            <a:pPr>
              <a:lnSpc>
                <a:spcPts val="2600"/>
              </a:lnSpc>
              <a:spcBef>
                <a:spcPts val="600"/>
              </a:spcBef>
              <a:defRPr/>
            </a:pPr>
            <a:r>
              <a:rPr lang="ja-JP" altLang="en-US" sz="1867" dirty="0">
                <a:latin typeface="+mn-ea"/>
              </a:rPr>
              <a:t>　　　　　　　　　　　　　　　　　　へ移動し、</a:t>
            </a:r>
            <a:endParaRPr lang="en-US" altLang="ja-JP" sz="1867" dirty="0">
              <a:latin typeface="+mn-ea"/>
            </a:endParaRPr>
          </a:p>
          <a:p>
            <a:pPr>
              <a:lnSpc>
                <a:spcPts val="26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600"/>
              </a:lnSpc>
              <a:spcBef>
                <a:spcPts val="600"/>
              </a:spcBef>
              <a:defRPr/>
            </a:pPr>
            <a:r>
              <a:rPr lang="ja-JP" altLang="en-US" sz="1867" dirty="0">
                <a:latin typeface="+mn-ea"/>
              </a:rPr>
              <a:t>○なお、以下の①～③については、</a:t>
            </a:r>
            <a:r>
              <a:rPr lang="en-US" altLang="ja-JP" sz="1867" dirty="0">
                <a:latin typeface="+mn-ea"/>
              </a:rPr>
              <a:t/>
            </a:r>
            <a:br>
              <a:rPr lang="en-US" altLang="ja-JP" sz="1867" dirty="0">
                <a:latin typeface="+mn-ea"/>
              </a:rPr>
            </a:br>
            <a:r>
              <a:rPr lang="ja-JP" altLang="en-US" sz="1867" dirty="0">
                <a:latin typeface="+mn-ea"/>
              </a:rPr>
              <a:t>法律で牛海綿状脳症（</a:t>
            </a:r>
            <a:r>
              <a:rPr lang="en-US" altLang="ja-JP" sz="1867" dirty="0">
                <a:latin typeface="+mn-ea"/>
              </a:rPr>
              <a:t>BSE</a:t>
            </a:r>
            <a:r>
              <a:rPr lang="ja-JP" altLang="en-US" sz="1867" dirty="0">
                <a:latin typeface="+mn-ea"/>
              </a:rPr>
              <a:t>）検査を行う必要があるので、運搬業者、獣医師及び家保へその旨を連絡する。</a:t>
            </a: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600"/>
              </a:lnSpc>
              <a:spcBef>
                <a:spcPts val="600"/>
              </a:spcBef>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　　　　　　　　　　    　　　　　は死体を畜舎から出した後、可能であれば畜舎の床をデッキブラシで汚れを落としながら洗浄した後、消毒する。</a:t>
            </a:r>
            <a:endParaRPr lang="en-US" altLang="ja-JP" sz="1867" strike="sngStrike" dirty="0">
              <a:solidFill>
                <a:srgbClr val="FF0000"/>
              </a:solidFill>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899592"/>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死体の適正な保管・処理等</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86249"/>
            <a:ext cx="663019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死亡牛への野生動物の接触防止対策</a:t>
            </a:r>
          </a:p>
        </p:txBody>
      </p:sp>
      <p:pic>
        <p:nvPicPr>
          <p:cNvPr id="2" name="図 1">
            <a:extLst>
              <a:ext uri="{FF2B5EF4-FFF2-40B4-BE49-F238E27FC236}">
                <a16:creationId xmlns:a16="http://schemas.microsoft.com/office/drawing/2014/main" id="{434BAEFC-D338-4B73-9597-C34FF340A8DC}"/>
              </a:ext>
            </a:extLst>
          </p:cNvPr>
          <p:cNvPicPr>
            <a:picLocks noChangeAspect="1"/>
          </p:cNvPicPr>
          <p:nvPr/>
        </p:nvPicPr>
        <p:blipFill>
          <a:blip r:embed="rId3"/>
          <a:stretch>
            <a:fillRect/>
          </a:stretch>
        </p:blipFill>
        <p:spPr>
          <a:xfrm>
            <a:off x="4245517" y="7470040"/>
            <a:ext cx="1921121" cy="1389484"/>
          </a:xfrm>
          <a:prstGeom prst="rect">
            <a:avLst/>
          </a:prstGeom>
          <a:ln>
            <a:solidFill>
              <a:schemeClr val="tx1"/>
            </a:solidFill>
          </a:ln>
        </p:spPr>
      </p:pic>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pic>
        <p:nvPicPr>
          <p:cNvPr id="35" name="図 34">
            <a:extLst>
              <a:ext uri="{FF2B5EF4-FFF2-40B4-BE49-F238E27FC236}">
                <a16:creationId xmlns:a16="http://schemas.microsoft.com/office/drawing/2014/main" id="{C9DCE986-B731-4CBC-A366-89CEC7754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3117" y="8187783"/>
            <a:ext cx="1429225" cy="910432"/>
          </a:xfrm>
          <a:prstGeom prst="rect">
            <a:avLst/>
          </a:prstGeom>
        </p:spPr>
      </p:pic>
      <p:pic>
        <p:nvPicPr>
          <p:cNvPr id="36" name="図 35">
            <a:extLst>
              <a:ext uri="{FF2B5EF4-FFF2-40B4-BE49-F238E27FC236}">
                <a16:creationId xmlns:a16="http://schemas.microsoft.com/office/drawing/2014/main" id="{00AE1F87-87D6-41F2-8359-325136C673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841" y="8179654"/>
            <a:ext cx="1120101" cy="822843"/>
          </a:xfrm>
          <a:prstGeom prst="rect">
            <a:avLst/>
          </a:prstGeom>
        </p:spPr>
      </p:pic>
      <p:sp>
        <p:nvSpPr>
          <p:cNvPr id="37" name="テキスト ボックス 36">
            <a:extLst>
              <a:ext uri="{FF2B5EF4-FFF2-40B4-BE49-F238E27FC236}">
                <a16:creationId xmlns:a16="http://schemas.microsoft.com/office/drawing/2014/main" id="{7E2774BD-1F56-48D7-9FD9-01EF80291C70}"/>
              </a:ext>
            </a:extLst>
          </p:cNvPr>
          <p:cNvSpPr txBox="1"/>
          <p:nvPr/>
        </p:nvSpPr>
        <p:spPr>
          <a:xfrm>
            <a:off x="269444" y="4403010"/>
            <a:ext cx="5090235" cy="2185214"/>
          </a:xfrm>
          <a:prstGeom prst="rect">
            <a:avLst/>
          </a:prstGeom>
          <a:noFill/>
          <a:ln>
            <a:solidFill>
              <a:srgbClr val="0000CC"/>
            </a:solidFill>
          </a:ln>
        </p:spPr>
        <p:txBody>
          <a:bodyPr wrap="square" rtlCol="0">
            <a:spAutoFit/>
          </a:bodyPr>
          <a:lstStyle/>
          <a:p>
            <a:r>
              <a:rPr lang="ja-JP" altLang="en-US" dirty="0">
                <a:latin typeface="+mn-ea"/>
              </a:rPr>
              <a:t>① </a:t>
            </a:r>
            <a:r>
              <a:rPr lang="en-US" altLang="ja-JP" b="1" dirty="0">
                <a:solidFill>
                  <a:srgbClr val="0000CC"/>
                </a:solidFill>
                <a:latin typeface="+mn-ea"/>
              </a:rPr>
              <a:t>96</a:t>
            </a:r>
            <a:r>
              <a:rPr lang="ja-JP" altLang="en-US" b="1" dirty="0">
                <a:solidFill>
                  <a:srgbClr val="0000CC"/>
                </a:solidFill>
                <a:latin typeface="+mn-ea"/>
              </a:rPr>
              <a:t>か月齢以上</a:t>
            </a:r>
            <a:r>
              <a:rPr lang="ja-JP" altLang="en-US" dirty="0">
                <a:latin typeface="+mn-ea"/>
              </a:rPr>
              <a:t>の死亡牛</a:t>
            </a:r>
          </a:p>
          <a:p>
            <a:r>
              <a:rPr lang="ja-JP" altLang="en-US" dirty="0">
                <a:latin typeface="+mn-ea"/>
              </a:rPr>
              <a:t>② </a:t>
            </a:r>
            <a:r>
              <a:rPr lang="en-US" altLang="ja-JP" dirty="0">
                <a:latin typeface="+mn-ea"/>
              </a:rPr>
              <a:t>48</a:t>
            </a:r>
            <a:r>
              <a:rPr lang="ja-JP" altLang="en-US" dirty="0">
                <a:latin typeface="+mn-ea"/>
              </a:rPr>
              <a:t>か月齢以上の起立不能を示す死亡牛</a:t>
            </a:r>
          </a:p>
          <a:p>
            <a:r>
              <a:rPr lang="ja-JP" altLang="en-US" dirty="0">
                <a:latin typeface="+mn-ea"/>
              </a:rPr>
              <a:t>　　例：死亡前に歩行困難、起立不能などであった牛</a:t>
            </a:r>
          </a:p>
          <a:p>
            <a:r>
              <a:rPr lang="ja-JP" altLang="en-US" dirty="0">
                <a:latin typeface="+mn-ea"/>
              </a:rPr>
              <a:t>③ 全月齢の</a:t>
            </a:r>
            <a:r>
              <a:rPr lang="en-US" altLang="ja-JP" dirty="0">
                <a:latin typeface="+mn-ea"/>
              </a:rPr>
              <a:t>BSE</a:t>
            </a:r>
            <a:r>
              <a:rPr lang="ja-JP" altLang="en-US" dirty="0">
                <a:latin typeface="+mn-ea"/>
              </a:rPr>
              <a:t>を疑う症状のある死亡牛</a:t>
            </a:r>
          </a:p>
          <a:p>
            <a:r>
              <a:rPr lang="ja-JP" altLang="en-US" dirty="0">
                <a:latin typeface="+mn-ea"/>
              </a:rPr>
              <a:t>　　例：興奮しやすい、音や光・接触等への過敏な反応、</a:t>
            </a:r>
            <a:endParaRPr lang="en-US" altLang="ja-JP" dirty="0">
              <a:latin typeface="+mn-ea"/>
            </a:endParaRPr>
          </a:p>
          <a:p>
            <a:r>
              <a:rPr lang="ja-JP" altLang="en-US" dirty="0">
                <a:latin typeface="+mn-ea"/>
              </a:rPr>
              <a:t>牛群内での序列の変化、搾乳時の持続的な蹴り、頭を低くし柵等に押しつける動作の繰り返し、扉や柵等の障害物におけるためらいなどの行動変化があった牛</a:t>
            </a:r>
          </a:p>
        </p:txBody>
      </p:sp>
      <p:sp>
        <p:nvSpPr>
          <p:cNvPr id="38" name="テキスト ボックス 37">
            <a:extLst>
              <a:ext uri="{FF2B5EF4-FFF2-40B4-BE49-F238E27FC236}">
                <a16:creationId xmlns:a16="http://schemas.microsoft.com/office/drawing/2014/main" id="{756088A1-15B8-4B94-A5AB-C65AD9A0C78F}"/>
              </a:ext>
            </a:extLst>
          </p:cNvPr>
          <p:cNvSpPr txBox="1"/>
          <p:nvPr/>
        </p:nvSpPr>
        <p:spPr>
          <a:xfrm>
            <a:off x="598148" y="1474741"/>
            <a:ext cx="254281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40" name="テキスト ボックス 39">
            <a:extLst>
              <a:ext uri="{FF2B5EF4-FFF2-40B4-BE49-F238E27FC236}">
                <a16:creationId xmlns:a16="http://schemas.microsoft.com/office/drawing/2014/main" id="{9D59E27F-E9C6-41A9-BBEC-5B6FF9AAA990}"/>
              </a:ext>
            </a:extLst>
          </p:cNvPr>
          <p:cNvSpPr txBox="1"/>
          <p:nvPr/>
        </p:nvSpPr>
        <p:spPr>
          <a:xfrm>
            <a:off x="259068" y="2200075"/>
            <a:ext cx="280390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死体保管場所名</a:t>
            </a:r>
          </a:p>
        </p:txBody>
      </p:sp>
      <p:sp>
        <p:nvSpPr>
          <p:cNvPr id="41" name="テキスト ボックス 40">
            <a:extLst>
              <a:ext uri="{FF2B5EF4-FFF2-40B4-BE49-F238E27FC236}">
                <a16:creationId xmlns:a16="http://schemas.microsoft.com/office/drawing/2014/main" id="{AFF31179-8C40-4812-832D-4811460F3740}"/>
              </a:ext>
            </a:extLst>
          </p:cNvPr>
          <p:cNvSpPr txBox="1"/>
          <p:nvPr/>
        </p:nvSpPr>
        <p:spPr>
          <a:xfrm>
            <a:off x="286344" y="2600483"/>
            <a:ext cx="314265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ブルーシート等で覆う等</a:t>
            </a:r>
          </a:p>
        </p:txBody>
      </p:sp>
      <p:sp>
        <p:nvSpPr>
          <p:cNvPr id="42" name="テキスト ボックス 41">
            <a:extLst>
              <a:ext uri="{FF2B5EF4-FFF2-40B4-BE49-F238E27FC236}">
                <a16:creationId xmlns:a16="http://schemas.microsoft.com/office/drawing/2014/main" id="{34C3FD33-1ABB-4B9B-AD8E-515D8CF70C2F}"/>
              </a:ext>
            </a:extLst>
          </p:cNvPr>
          <p:cNvSpPr txBox="1"/>
          <p:nvPr/>
        </p:nvSpPr>
        <p:spPr>
          <a:xfrm>
            <a:off x="520150" y="6682319"/>
            <a:ext cx="2542819"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43" name="テキスト ボックス 42">
            <a:extLst>
              <a:ext uri="{FF2B5EF4-FFF2-40B4-BE49-F238E27FC236}">
                <a16:creationId xmlns:a16="http://schemas.microsoft.com/office/drawing/2014/main" id="{482C88AA-D4D6-4B01-AFCB-824ADAF0F852}"/>
              </a:ext>
            </a:extLst>
          </p:cNvPr>
          <p:cNvSpPr txBox="1"/>
          <p:nvPr/>
        </p:nvSpPr>
        <p:spPr>
          <a:xfrm>
            <a:off x="520150" y="7654240"/>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Tree>
    <p:extLst>
      <p:ext uri="{BB962C8B-B14F-4D97-AF65-F5344CB8AC3E}">
        <p14:creationId xmlns:p14="http://schemas.microsoft.com/office/powerpoint/2010/main" val="34361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a:extLst>
              <a:ext uri="{FF2B5EF4-FFF2-40B4-BE49-F238E27FC236}">
                <a16:creationId xmlns:a16="http://schemas.microsoft.com/office/drawing/2014/main" id="{D96543C1-FD10-4E35-B6BA-DD011A44FD30}"/>
              </a:ext>
            </a:extLst>
          </p:cNvPr>
          <p:cNvSpPr/>
          <p:nvPr/>
        </p:nvSpPr>
        <p:spPr>
          <a:xfrm>
            <a:off x="184605" y="1413510"/>
            <a:ext cx="6501242" cy="5057154"/>
          </a:xfrm>
          <a:prstGeom prst="rect">
            <a:avLst/>
          </a:prstGeom>
        </p:spPr>
        <p:txBody>
          <a:bodyPr wrap="square">
            <a:spAutoFit/>
          </a:bodyPr>
          <a:lstStyle/>
          <a:p>
            <a:pPr>
              <a:lnSpc>
                <a:spcPts val="2600"/>
              </a:lnSpc>
              <a:spcBef>
                <a:spcPts val="600"/>
              </a:spcBef>
              <a:defRPr/>
            </a:pPr>
            <a:r>
              <a:rPr lang="ja-JP" altLang="en-US" sz="1867" dirty="0">
                <a:latin typeface="+mn-ea"/>
              </a:rPr>
              <a:t>○　　　　　　　　　　    　　　　　は、死亡めん山羊を発見したら、口蹄疫の特定症状がないことを確認した上で、　　　　　　　　　　　　　　　　　　　　　　</a:t>
            </a:r>
            <a:endParaRPr lang="en-US" altLang="ja-JP" sz="1867" dirty="0">
              <a:latin typeface="+mn-ea"/>
            </a:endParaRPr>
          </a:p>
          <a:p>
            <a:pPr>
              <a:lnSpc>
                <a:spcPts val="2600"/>
              </a:lnSpc>
              <a:spcBef>
                <a:spcPts val="600"/>
              </a:spcBef>
              <a:defRPr/>
            </a:pPr>
            <a:r>
              <a:rPr lang="ja-JP" altLang="en-US" sz="1867" dirty="0">
                <a:latin typeface="+mn-ea"/>
              </a:rPr>
              <a:t>　　　　　　　　　　　　　　　　　　へ移動し、</a:t>
            </a:r>
            <a:endParaRPr lang="en-US" altLang="ja-JP" sz="1867" dirty="0">
              <a:latin typeface="+mn-ea"/>
            </a:endParaRPr>
          </a:p>
          <a:p>
            <a:pPr>
              <a:lnSpc>
                <a:spcPts val="26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600"/>
              </a:lnSpc>
              <a:spcBef>
                <a:spcPts val="600"/>
              </a:spcBef>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　　　　　　　　　　    　　　　　は死体を畜舎から出した後、可能であれば畜舎の床をデッキブラシで汚れを落としながら洗浄した後、消毒する。</a:t>
            </a:r>
            <a:endParaRPr lang="en-US" altLang="ja-JP" sz="1867" strike="sngStrike" dirty="0">
              <a:solidFill>
                <a:srgbClr val="FF0000"/>
              </a:solidFill>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899592"/>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死体の適正な保管・処理等</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86249"/>
            <a:ext cx="663019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死亡めん羊・山羊への野生動物の接触防止対策</a:t>
            </a:r>
          </a:p>
        </p:txBody>
      </p:sp>
      <p:pic>
        <p:nvPicPr>
          <p:cNvPr id="2" name="図 1">
            <a:extLst>
              <a:ext uri="{FF2B5EF4-FFF2-40B4-BE49-F238E27FC236}">
                <a16:creationId xmlns:a16="http://schemas.microsoft.com/office/drawing/2014/main" id="{434BAEFC-D338-4B73-9597-C34FF340A8DC}"/>
              </a:ext>
            </a:extLst>
          </p:cNvPr>
          <p:cNvPicPr>
            <a:picLocks noChangeAspect="1"/>
          </p:cNvPicPr>
          <p:nvPr/>
        </p:nvPicPr>
        <p:blipFill>
          <a:blip r:embed="rId3"/>
          <a:stretch>
            <a:fillRect/>
          </a:stretch>
        </p:blipFill>
        <p:spPr>
          <a:xfrm>
            <a:off x="3633036" y="5856340"/>
            <a:ext cx="2869065" cy="2075100"/>
          </a:xfrm>
          <a:prstGeom prst="rect">
            <a:avLst/>
          </a:prstGeom>
          <a:ln>
            <a:solidFill>
              <a:schemeClr val="tx1"/>
            </a:solidFill>
          </a:ln>
        </p:spPr>
      </p:pic>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70" y="6556900"/>
            <a:ext cx="1299845" cy="11461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9504" y="7198944"/>
            <a:ext cx="1259055" cy="1259055"/>
          </a:xfrm>
          <a:prstGeom prst="rect">
            <a:avLst/>
          </a:prstGeom>
        </p:spPr>
      </p:pic>
      <p:sp>
        <p:nvSpPr>
          <p:cNvPr id="35" name="テキスト ボックス 34">
            <a:extLst>
              <a:ext uri="{FF2B5EF4-FFF2-40B4-BE49-F238E27FC236}">
                <a16:creationId xmlns:a16="http://schemas.microsoft.com/office/drawing/2014/main" id="{1E006A2F-E5BC-4EBE-973D-80BC34F6B460}"/>
              </a:ext>
            </a:extLst>
          </p:cNvPr>
          <p:cNvSpPr txBox="1"/>
          <p:nvPr/>
        </p:nvSpPr>
        <p:spPr>
          <a:xfrm>
            <a:off x="533814" y="1450320"/>
            <a:ext cx="24661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飼養衛生管理者</a:t>
            </a:r>
            <a:r>
              <a:rPr kumimoji="1" lang="ja-JP" altLang="en-US" sz="1400" dirty="0">
                <a:latin typeface="ＭＳ 明朝" panose="02020609040205080304" pitchFamily="17" charset="-128"/>
                <a:ea typeface="ＭＳ 明朝" panose="02020609040205080304" pitchFamily="17" charset="-128"/>
              </a:rPr>
              <a:t>名</a:t>
            </a:r>
          </a:p>
        </p:txBody>
      </p:sp>
      <p:sp>
        <p:nvSpPr>
          <p:cNvPr id="36" name="テキスト ボックス 35">
            <a:extLst>
              <a:ext uri="{FF2B5EF4-FFF2-40B4-BE49-F238E27FC236}">
                <a16:creationId xmlns:a16="http://schemas.microsoft.com/office/drawing/2014/main" id="{FC2AF3ED-0995-4394-A5E1-F4D03DC9C03A}"/>
              </a:ext>
            </a:extLst>
          </p:cNvPr>
          <p:cNvSpPr txBox="1"/>
          <p:nvPr/>
        </p:nvSpPr>
        <p:spPr>
          <a:xfrm>
            <a:off x="259068" y="2200075"/>
            <a:ext cx="280390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死体保管場所名</a:t>
            </a:r>
          </a:p>
        </p:txBody>
      </p:sp>
      <p:sp>
        <p:nvSpPr>
          <p:cNvPr id="37" name="テキスト ボックス 36">
            <a:extLst>
              <a:ext uri="{FF2B5EF4-FFF2-40B4-BE49-F238E27FC236}">
                <a16:creationId xmlns:a16="http://schemas.microsoft.com/office/drawing/2014/main" id="{2A6A22AC-9A9F-47B9-9B5E-E8E8F7C0F4F8}"/>
              </a:ext>
            </a:extLst>
          </p:cNvPr>
          <p:cNvSpPr txBox="1"/>
          <p:nvPr/>
        </p:nvSpPr>
        <p:spPr>
          <a:xfrm>
            <a:off x="286344" y="2600483"/>
            <a:ext cx="3142655"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ブルーシート等で覆う等</a:t>
            </a:r>
          </a:p>
        </p:txBody>
      </p:sp>
      <p:sp>
        <p:nvSpPr>
          <p:cNvPr id="38" name="テキスト ボックス 37">
            <a:extLst>
              <a:ext uri="{FF2B5EF4-FFF2-40B4-BE49-F238E27FC236}">
                <a16:creationId xmlns:a16="http://schemas.microsoft.com/office/drawing/2014/main" id="{C55E9765-93AB-4AC4-B7E1-062D0D5A6F3F}"/>
              </a:ext>
            </a:extLst>
          </p:cNvPr>
          <p:cNvSpPr txBox="1"/>
          <p:nvPr/>
        </p:nvSpPr>
        <p:spPr>
          <a:xfrm>
            <a:off x="625413" y="3929750"/>
            <a:ext cx="2466156"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飼養衛生管理者</a:t>
            </a:r>
            <a:r>
              <a:rPr kumimoji="1" lang="ja-JP" altLang="en-US" sz="1400" dirty="0">
                <a:latin typeface="ＭＳ 明朝" panose="02020609040205080304" pitchFamily="17" charset="-128"/>
                <a:ea typeface="ＭＳ 明朝" panose="02020609040205080304" pitchFamily="17" charset="-128"/>
              </a:rPr>
              <a:t>名</a:t>
            </a:r>
          </a:p>
        </p:txBody>
      </p:sp>
      <p:sp>
        <p:nvSpPr>
          <p:cNvPr id="40" name="テキスト ボックス 39">
            <a:extLst>
              <a:ext uri="{FF2B5EF4-FFF2-40B4-BE49-F238E27FC236}">
                <a16:creationId xmlns:a16="http://schemas.microsoft.com/office/drawing/2014/main" id="{37F9CBD6-3FEF-419E-8426-D5FCD3129CCF}"/>
              </a:ext>
            </a:extLst>
          </p:cNvPr>
          <p:cNvSpPr txBox="1"/>
          <p:nvPr/>
        </p:nvSpPr>
        <p:spPr>
          <a:xfrm>
            <a:off x="586777" y="4965807"/>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Tree>
    <p:extLst>
      <p:ext uri="{BB962C8B-B14F-4D97-AF65-F5344CB8AC3E}">
        <p14:creationId xmlns:p14="http://schemas.microsoft.com/office/powerpoint/2010/main" val="254499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4426784"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318832" y="8739477"/>
            <a:ext cx="50405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13</a:t>
            </a:r>
            <a:endParaRPr kumimoji="1" lang="ja-JP" altLang="en-US" b="1" dirty="0"/>
          </a:p>
        </p:txBody>
      </p:sp>
      <p:sp>
        <p:nvSpPr>
          <p:cNvPr id="36" name="正方形/長方形 35">
            <a:extLst>
              <a:ext uri="{FF2B5EF4-FFF2-40B4-BE49-F238E27FC236}">
                <a16:creationId xmlns:a16="http://schemas.microsoft.com/office/drawing/2014/main" id="{801D9B68-E8B3-4686-A4F0-7E0D45D57E53}"/>
              </a:ext>
            </a:extLst>
          </p:cNvPr>
          <p:cNvSpPr/>
          <p:nvPr/>
        </p:nvSpPr>
        <p:spPr>
          <a:xfrm>
            <a:off x="116632" y="1187624"/>
            <a:ext cx="6752407" cy="3133550"/>
          </a:xfrm>
          <a:prstGeom prst="rect">
            <a:avLst/>
          </a:prstGeom>
          <a:noFill/>
        </p:spPr>
        <p:txBody>
          <a:bodyPr wrap="square">
            <a:spAutoFit/>
          </a:bodyPr>
          <a:lstStyle/>
          <a:p>
            <a:pPr>
              <a:lnSpc>
                <a:spcPts val="2400"/>
              </a:lnSpc>
              <a:defRPr/>
            </a:pPr>
            <a:r>
              <a:rPr lang="ja-JP" altLang="en-US" sz="1867" dirty="0">
                <a:latin typeface="+mn-ea"/>
              </a:rPr>
              <a:t>○給餌  　 時間後、通路にこぼれた餌を掃除する。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○毎週 　　曜日、ネズミの侵入跡と粘着シートを確認し、ネズミの侵入状況をチェック表に記録する。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○侵入跡が確認された場合、侵入跡一帯に粘着シートを設置するとともに、その周囲に殺鼠剤を撒く。</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○対策の実施状況は作業日誌に記録する。</a:t>
            </a:r>
            <a:endParaRPr lang="en-US" altLang="ja-JP" sz="1867" dirty="0">
              <a:latin typeface="+mn-ea"/>
            </a:endParaRPr>
          </a:p>
          <a:p>
            <a:pPr>
              <a:lnSpc>
                <a:spcPts val="2400"/>
              </a:lnSpc>
              <a:defRPr/>
            </a:pPr>
            <a:endParaRPr lang="en-US" altLang="ja-JP" sz="1867" dirty="0">
              <a:latin typeface="+mn-ea"/>
            </a:endParaRPr>
          </a:p>
        </p:txBody>
      </p:sp>
      <p:sp>
        <p:nvSpPr>
          <p:cNvPr id="42" name="正方形/長方形 41">
            <a:extLst>
              <a:ext uri="{FF2B5EF4-FFF2-40B4-BE49-F238E27FC236}">
                <a16:creationId xmlns:a16="http://schemas.microsoft.com/office/drawing/2014/main" id="{C74A4F7F-F7DC-45E2-A849-A931786B7A18}"/>
              </a:ext>
            </a:extLst>
          </p:cNvPr>
          <p:cNvSpPr/>
          <p:nvPr/>
        </p:nvSpPr>
        <p:spPr>
          <a:xfrm>
            <a:off x="2883476" y="5363897"/>
            <a:ext cx="3459620" cy="1323439"/>
          </a:xfrm>
          <a:prstGeom prst="rect">
            <a:avLst/>
          </a:prstGeom>
          <a:noFill/>
        </p:spPr>
        <p:txBody>
          <a:bodyPr wrap="square">
            <a:spAutoFit/>
          </a:bodyPr>
          <a:lstStyle/>
          <a:p>
            <a:pPr>
              <a:lnSpc>
                <a:spcPts val="2400"/>
              </a:lnSpc>
              <a:defRPr/>
            </a:pPr>
            <a:r>
              <a:rPr lang="en-US" altLang="ja-JP" sz="1800" dirty="0">
                <a:solidFill>
                  <a:schemeClr val="dk1"/>
                </a:solidFill>
                <a:latin typeface="+mn-ea"/>
              </a:rPr>
              <a:t>【</a:t>
            </a:r>
            <a:r>
              <a:rPr lang="ja-JP" altLang="en-US" sz="1800" dirty="0">
                <a:solidFill>
                  <a:schemeClr val="dk1"/>
                </a:solidFill>
                <a:latin typeface="+mn-ea"/>
              </a:rPr>
              <a:t>殺鼠剤散布時の注意点</a:t>
            </a:r>
            <a:r>
              <a:rPr lang="en-US" altLang="ja-JP" sz="1800" dirty="0">
                <a:solidFill>
                  <a:schemeClr val="dk1"/>
                </a:solidFill>
                <a:latin typeface="+mn-ea"/>
              </a:rPr>
              <a:t>】</a:t>
            </a:r>
          </a:p>
          <a:p>
            <a:pPr>
              <a:lnSpc>
                <a:spcPts val="2400"/>
              </a:lnSpc>
              <a:defRPr/>
            </a:pPr>
            <a:r>
              <a:rPr lang="ja-JP" altLang="en-US" sz="1800" dirty="0">
                <a:solidFill>
                  <a:schemeClr val="dk1"/>
                </a:solidFill>
                <a:latin typeface="+mn-ea"/>
              </a:rPr>
              <a:t>①手袋を着用する。</a:t>
            </a:r>
          </a:p>
          <a:p>
            <a:pPr>
              <a:lnSpc>
                <a:spcPts val="2400"/>
              </a:lnSpc>
              <a:defRPr/>
            </a:pPr>
            <a:r>
              <a:rPr lang="ja-JP" altLang="en-US" sz="1800" dirty="0">
                <a:solidFill>
                  <a:schemeClr val="dk1"/>
                </a:solidFill>
                <a:latin typeface="+mn-ea"/>
              </a:rPr>
              <a:t>②畜舎の隅に配置する。</a:t>
            </a:r>
          </a:p>
          <a:p>
            <a:pPr>
              <a:lnSpc>
                <a:spcPts val="2400"/>
              </a:lnSpc>
              <a:defRPr/>
            </a:pPr>
            <a:r>
              <a:rPr lang="ja-JP" altLang="en-US" sz="1800" dirty="0">
                <a:solidFill>
                  <a:schemeClr val="dk1"/>
                </a:solidFill>
                <a:latin typeface="+mn-ea"/>
              </a:rPr>
              <a:t>③家畜が誤食しないようにする。</a:t>
            </a:r>
          </a:p>
        </p:txBody>
      </p:sp>
      <p:pic>
        <p:nvPicPr>
          <p:cNvPr id="43" name="図 42">
            <a:extLst>
              <a:ext uri="{FF2B5EF4-FFF2-40B4-BE49-F238E27FC236}">
                <a16:creationId xmlns:a16="http://schemas.microsoft.com/office/drawing/2014/main" id="{44CF04F4-CFE4-4012-8E2A-BC2F53853DBF}"/>
              </a:ext>
            </a:extLst>
          </p:cNvPr>
          <p:cNvPicPr>
            <a:picLocks noChangeAspect="1"/>
          </p:cNvPicPr>
          <p:nvPr/>
        </p:nvPicPr>
        <p:blipFill>
          <a:blip r:embed="rId2"/>
          <a:stretch>
            <a:fillRect/>
          </a:stretch>
        </p:blipFill>
        <p:spPr>
          <a:xfrm>
            <a:off x="514904" y="4960769"/>
            <a:ext cx="2033975" cy="1987495"/>
          </a:xfrm>
          <a:prstGeom prst="rect">
            <a:avLst/>
          </a:prstGeom>
          <a:ln>
            <a:solidFill>
              <a:schemeClr val="tx1"/>
            </a:solidFill>
          </a:ln>
        </p:spPr>
      </p:pic>
      <p:sp>
        <p:nvSpPr>
          <p:cNvPr id="44" name="楕円 43">
            <a:extLst>
              <a:ext uri="{FF2B5EF4-FFF2-40B4-BE49-F238E27FC236}">
                <a16:creationId xmlns:a16="http://schemas.microsoft.com/office/drawing/2014/main" id="{00D89AED-E8DA-47F6-8BFA-89C49612A9CB}"/>
              </a:ext>
            </a:extLst>
          </p:cNvPr>
          <p:cNvSpPr/>
          <p:nvPr/>
        </p:nvSpPr>
        <p:spPr>
          <a:xfrm rot="20615157">
            <a:off x="1209284" y="5174423"/>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5" name="楕円 44">
            <a:extLst>
              <a:ext uri="{FF2B5EF4-FFF2-40B4-BE49-F238E27FC236}">
                <a16:creationId xmlns:a16="http://schemas.microsoft.com/office/drawing/2014/main" id="{D09CC1EC-B357-446F-A05D-18DE3D9B0FB5}"/>
              </a:ext>
            </a:extLst>
          </p:cNvPr>
          <p:cNvSpPr/>
          <p:nvPr/>
        </p:nvSpPr>
        <p:spPr>
          <a:xfrm rot="20615157">
            <a:off x="1529234" y="5899254"/>
            <a:ext cx="628321"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テキスト ボックス 45">
            <a:extLst>
              <a:ext uri="{FF2B5EF4-FFF2-40B4-BE49-F238E27FC236}">
                <a16:creationId xmlns:a16="http://schemas.microsoft.com/office/drawing/2014/main" id="{5FC93B0D-2020-4E9A-A81D-318A6F42CEE2}"/>
              </a:ext>
            </a:extLst>
          </p:cNvPr>
          <p:cNvSpPr txBox="1"/>
          <p:nvPr/>
        </p:nvSpPr>
        <p:spPr>
          <a:xfrm>
            <a:off x="1941358" y="4541009"/>
            <a:ext cx="2059366" cy="338554"/>
          </a:xfrm>
          <a:prstGeom prst="rect">
            <a:avLst/>
          </a:prstGeom>
          <a:noFill/>
        </p:spPr>
        <p:txBody>
          <a:bodyPr wrap="square" rtlCol="0">
            <a:spAutoFit/>
          </a:bodyPr>
          <a:lstStyle/>
          <a:p>
            <a:r>
              <a:rPr kumimoji="1" lang="ja-JP" altLang="en-US" sz="1600" dirty="0"/>
              <a:t>殺鼠剤の設置箇所</a:t>
            </a:r>
          </a:p>
        </p:txBody>
      </p:sp>
      <p:cxnSp>
        <p:nvCxnSpPr>
          <p:cNvPr id="47" name="直線コネクタ 46">
            <a:extLst>
              <a:ext uri="{FF2B5EF4-FFF2-40B4-BE49-F238E27FC236}">
                <a16:creationId xmlns:a16="http://schemas.microsoft.com/office/drawing/2014/main" id="{EA75D00F-4FE3-454D-A6A5-F2D0C8581E95}"/>
              </a:ext>
            </a:extLst>
          </p:cNvPr>
          <p:cNvCxnSpPr>
            <a:cxnSpLocks/>
          </p:cNvCxnSpPr>
          <p:nvPr/>
        </p:nvCxnSpPr>
        <p:spPr>
          <a:xfrm flipV="1">
            <a:off x="1734609" y="4883422"/>
            <a:ext cx="904191" cy="323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92EC297-431B-4F6B-BC4B-1D19CA6ACB32}"/>
              </a:ext>
            </a:extLst>
          </p:cNvPr>
          <p:cNvCxnSpPr>
            <a:cxnSpLocks/>
          </p:cNvCxnSpPr>
          <p:nvPr/>
        </p:nvCxnSpPr>
        <p:spPr>
          <a:xfrm flipV="1">
            <a:off x="2039556" y="4870196"/>
            <a:ext cx="755236" cy="11173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1E9DE24A-DFBA-4A11-8453-D66DD7964288}"/>
              </a:ext>
            </a:extLst>
          </p:cNvPr>
          <p:cNvSpPr txBox="1"/>
          <p:nvPr/>
        </p:nvSpPr>
        <p:spPr>
          <a:xfrm>
            <a:off x="944182" y="1215339"/>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3" name="テキスト ボックス 52">
            <a:extLst>
              <a:ext uri="{FF2B5EF4-FFF2-40B4-BE49-F238E27FC236}">
                <a16:creationId xmlns:a16="http://schemas.microsoft.com/office/drawing/2014/main" id="{E077CEBD-80CA-4F39-A1BA-77B1E09EE4C5}"/>
              </a:ext>
            </a:extLst>
          </p:cNvPr>
          <p:cNvSpPr txBox="1"/>
          <p:nvPr/>
        </p:nvSpPr>
        <p:spPr>
          <a:xfrm>
            <a:off x="980728" y="1785174"/>
            <a:ext cx="288032"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54" name="テキスト ボックス 53">
            <a:extLst>
              <a:ext uri="{FF2B5EF4-FFF2-40B4-BE49-F238E27FC236}">
                <a16:creationId xmlns:a16="http://schemas.microsoft.com/office/drawing/2014/main" id="{351BEF53-39EB-4526-A43A-5327BEC14D19}"/>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ねずみ対策</a:t>
            </a:r>
          </a:p>
        </p:txBody>
      </p:sp>
    </p:spTree>
    <p:extLst>
      <p:ext uri="{BB962C8B-B14F-4D97-AF65-F5344CB8AC3E}">
        <p14:creationId xmlns:p14="http://schemas.microsoft.com/office/powerpoint/2010/main" val="134487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アーチ 27"/>
          <p:cNvSpPr/>
          <p:nvPr/>
        </p:nvSpPr>
        <p:spPr>
          <a:xfrm rot="14449483">
            <a:off x="547838" y="7198400"/>
            <a:ext cx="2079616" cy="1734803"/>
          </a:xfrm>
          <a:prstGeom prst="blockArc">
            <a:avLst>
              <a:gd name="adj1" fmla="val 9463499"/>
              <a:gd name="adj2" fmla="val 21359419"/>
              <a:gd name="adj3" fmla="val 30295"/>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6" name="四角形: 角を丸くする 195">
            <a:extLst>
              <a:ext uri="{FF2B5EF4-FFF2-40B4-BE49-F238E27FC236}">
                <a16:creationId xmlns:a16="http://schemas.microsoft.com/office/drawing/2014/main" id="{0BF7566D-92DE-4CA8-B8B4-E030A7A24783}"/>
              </a:ext>
            </a:extLst>
          </p:cNvPr>
          <p:cNvSpPr/>
          <p:nvPr/>
        </p:nvSpPr>
        <p:spPr>
          <a:xfrm>
            <a:off x="4992593" y="8460432"/>
            <a:ext cx="216024" cy="608143"/>
          </a:xfrm>
          <a:prstGeom prst="roundRect">
            <a:avLst/>
          </a:prstGeom>
          <a:no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牛舎</a:t>
            </a:r>
          </a:p>
        </p:txBody>
      </p:sp>
      <p:sp>
        <p:nvSpPr>
          <p:cNvPr id="7" name="テキスト ボックス 6"/>
          <p:cNvSpPr txBox="1"/>
          <p:nvPr/>
        </p:nvSpPr>
        <p:spPr>
          <a:xfrm>
            <a:off x="106936" y="135098"/>
            <a:ext cx="6243960"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出荷における交差汚染防止対策</a:t>
            </a:r>
          </a:p>
        </p:txBody>
      </p:sp>
      <p:sp>
        <p:nvSpPr>
          <p:cNvPr id="14" name="角丸四角形 13"/>
          <p:cNvSpPr/>
          <p:nvPr/>
        </p:nvSpPr>
        <p:spPr>
          <a:xfrm>
            <a:off x="72007" y="999165"/>
            <a:ext cx="6741369" cy="98054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67" dirty="0">
                <a:latin typeface="+mn-ea"/>
                <a:cs typeface="Meiryo UI" panose="020B0604030504040204" pitchFamily="50" charset="-128"/>
              </a:rPr>
              <a:t>牛等を出荷する際には、車両専用の衣服・靴から農場専用の衣服・靴へ着替え、積込作業を行い、積み込み後、出荷房の洗浄・消毒を行う。</a:t>
            </a:r>
            <a:endParaRPr lang="en-US" altLang="ja-JP" sz="1867" dirty="0">
              <a:latin typeface="+mn-ea"/>
              <a:cs typeface="Meiryo UI" panose="020B0604030504040204" pitchFamily="50" charset="-128"/>
            </a:endParaRPr>
          </a:p>
        </p:txBody>
      </p:sp>
      <p:sp>
        <p:nvSpPr>
          <p:cNvPr id="56" name="正方形/長方形 55">
            <a:extLst>
              <a:ext uri="{FF2B5EF4-FFF2-40B4-BE49-F238E27FC236}">
                <a16:creationId xmlns:a16="http://schemas.microsoft.com/office/drawing/2014/main" id="{24DC7ED5-D434-4DFE-ACBD-22C20F6F9441}"/>
              </a:ext>
            </a:extLst>
          </p:cNvPr>
          <p:cNvSpPr/>
          <p:nvPr/>
        </p:nvSpPr>
        <p:spPr>
          <a:xfrm>
            <a:off x="116632" y="2324651"/>
            <a:ext cx="6651856" cy="1477328"/>
          </a:xfrm>
          <a:prstGeom prst="rect">
            <a:avLst/>
          </a:prstGeom>
        </p:spPr>
        <p:txBody>
          <a:bodyPr wrap="square">
            <a:spAutoFit/>
          </a:bodyPr>
          <a:lstStyle/>
          <a:p>
            <a:r>
              <a:rPr lang="ja-JP" altLang="en-US" sz="1800" dirty="0">
                <a:latin typeface="+mn-ea"/>
              </a:rPr>
              <a:t>○牛等を出荷房から車両に追い込み、積み込む。その際、出荷房から車両までの牛・人等の移動路は消石灰を散布する。</a:t>
            </a:r>
            <a:endParaRPr lang="en-US" altLang="ja-JP" sz="1800" dirty="0">
              <a:latin typeface="+mn-ea"/>
            </a:endParaRPr>
          </a:p>
          <a:p>
            <a:endParaRPr lang="en-US" altLang="ja-JP" sz="1800" dirty="0">
              <a:latin typeface="+mn-ea"/>
            </a:endParaRPr>
          </a:p>
          <a:p>
            <a:r>
              <a:rPr lang="ja-JP" altLang="en-US" sz="1800" dirty="0">
                <a:latin typeface="+mn-ea"/>
              </a:rPr>
              <a:t>○全ての牛等を積み込み後、出荷房を洗浄・消毒</a:t>
            </a:r>
            <a:r>
              <a:rPr lang="ja-JP" altLang="en-US" sz="1800" dirty="0">
                <a:solidFill>
                  <a:srgbClr val="7030A0"/>
                </a:solidFill>
                <a:latin typeface="+mn-ea"/>
              </a:rPr>
              <a:t>する</a:t>
            </a:r>
            <a:r>
              <a:rPr lang="ja-JP" altLang="en-US" sz="1800" dirty="0">
                <a:latin typeface="+mn-ea"/>
              </a:rPr>
              <a:t>。</a:t>
            </a:r>
            <a:endParaRPr lang="en-US" altLang="ja-JP" sz="1800" dirty="0">
              <a:latin typeface="+mn-ea"/>
            </a:endParaRPr>
          </a:p>
          <a:p>
            <a:r>
              <a:rPr lang="en-US" altLang="ja-JP" sz="1800" dirty="0">
                <a:latin typeface="+mn-ea"/>
              </a:rPr>
              <a:t>※</a:t>
            </a:r>
            <a:r>
              <a:rPr lang="ja-JP" altLang="en-US" sz="1800" dirty="0">
                <a:latin typeface="+mn-ea"/>
              </a:rPr>
              <a:t>積み込み車両に戻る際は、衣服・靴を交換する。</a:t>
            </a:r>
            <a:endParaRPr lang="en-US" altLang="ja-JP" sz="1800" dirty="0">
              <a:latin typeface="+mn-ea"/>
            </a:endParaRPr>
          </a:p>
        </p:txBody>
      </p:sp>
      <p:sp>
        <p:nvSpPr>
          <p:cNvPr id="2" name="四角形: 角を丸くする 1">
            <a:extLst>
              <a:ext uri="{FF2B5EF4-FFF2-40B4-BE49-F238E27FC236}">
                <a16:creationId xmlns:a16="http://schemas.microsoft.com/office/drawing/2014/main" id="{889A0F51-5F47-406A-9D3C-E166E813DC7E}"/>
              </a:ext>
            </a:extLst>
          </p:cNvPr>
          <p:cNvSpPr/>
          <p:nvPr/>
        </p:nvSpPr>
        <p:spPr>
          <a:xfrm>
            <a:off x="72008" y="2183257"/>
            <a:ext cx="6741368" cy="2367936"/>
          </a:xfrm>
          <a:prstGeom prst="roundRect">
            <a:avLst>
              <a:gd name="adj" fmla="val 362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a:extLst>
              <a:ext uri="{FF2B5EF4-FFF2-40B4-BE49-F238E27FC236}">
                <a16:creationId xmlns:a16="http://schemas.microsoft.com/office/drawing/2014/main" id="{2D19E533-3E19-4773-ADC1-4120E43D7321}"/>
              </a:ext>
            </a:extLst>
          </p:cNvPr>
          <p:cNvSpPr txBox="1"/>
          <p:nvPr/>
        </p:nvSpPr>
        <p:spPr>
          <a:xfrm rot="10800000" flipV="1">
            <a:off x="4709535" y="6338027"/>
            <a:ext cx="1437461" cy="738664"/>
          </a:xfrm>
          <a:prstGeom prst="rect">
            <a:avLst/>
          </a:prstGeom>
          <a:noFill/>
          <a:ln>
            <a:solidFill>
              <a:srgbClr val="FF0000"/>
            </a:solidFill>
          </a:ln>
        </p:spPr>
        <p:txBody>
          <a:bodyPr wrap="square" rtlCol="0">
            <a:spAutoFit/>
          </a:bodyPr>
          <a:lstStyle/>
          <a:p>
            <a:r>
              <a:rPr kumimoji="1" lang="ja-JP" altLang="en-US" sz="1400" dirty="0">
                <a:solidFill>
                  <a:srgbClr val="FF0000"/>
                </a:solidFill>
                <a:latin typeface="+mn-ea"/>
              </a:rPr>
              <a:t>車両の乗降時は、衣服、靴の交換及び手指消毒</a:t>
            </a:r>
            <a:r>
              <a:rPr lang="ja-JP" altLang="en-US" sz="1400" dirty="0">
                <a:solidFill>
                  <a:srgbClr val="FF0000"/>
                </a:solidFill>
                <a:latin typeface="+mn-ea"/>
              </a:rPr>
              <a:t>を</a:t>
            </a:r>
            <a:endParaRPr kumimoji="1" lang="ja-JP" altLang="en-US" sz="1400" dirty="0">
              <a:solidFill>
                <a:srgbClr val="FF0000"/>
              </a:solidFill>
              <a:latin typeface="+mn-ea"/>
            </a:endParaRPr>
          </a:p>
        </p:txBody>
      </p:sp>
      <p:sp>
        <p:nvSpPr>
          <p:cNvPr id="131" name="テキスト ボックス 130">
            <a:extLst>
              <a:ext uri="{FF2B5EF4-FFF2-40B4-BE49-F238E27FC236}">
                <a16:creationId xmlns:a16="http://schemas.microsoft.com/office/drawing/2014/main" id="{67217D9D-BF2E-4A56-97F4-EC119D525125}"/>
              </a:ext>
            </a:extLst>
          </p:cNvPr>
          <p:cNvSpPr txBox="1"/>
          <p:nvPr/>
        </p:nvSpPr>
        <p:spPr>
          <a:xfrm>
            <a:off x="6288332" y="8754561"/>
            <a:ext cx="525044"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14</a:t>
            </a:r>
            <a:endParaRPr kumimoji="1" lang="ja-JP" altLang="en-US" b="1" dirty="0"/>
          </a:p>
        </p:txBody>
      </p:sp>
      <p:sp>
        <p:nvSpPr>
          <p:cNvPr id="10" name="正方形/長方形 9"/>
          <p:cNvSpPr/>
          <p:nvPr/>
        </p:nvSpPr>
        <p:spPr>
          <a:xfrm>
            <a:off x="2008323" y="7497185"/>
            <a:ext cx="3237686" cy="1611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848" y="7758563"/>
            <a:ext cx="2080151" cy="1133917"/>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73318" flipH="1">
            <a:off x="3621595" y="5036306"/>
            <a:ext cx="671501" cy="559583"/>
          </a:xfrm>
          <a:prstGeom prst="rect">
            <a:avLst/>
          </a:prstGeom>
        </p:spPr>
      </p:pic>
      <p:grpSp>
        <p:nvGrpSpPr>
          <p:cNvPr id="26" name="グループ化 25"/>
          <p:cNvGrpSpPr/>
          <p:nvPr/>
        </p:nvGrpSpPr>
        <p:grpSpPr>
          <a:xfrm>
            <a:off x="4093604" y="7635713"/>
            <a:ext cx="771256" cy="1107677"/>
            <a:chOff x="5106016" y="7175061"/>
            <a:chExt cx="771256" cy="1107677"/>
          </a:xfrm>
        </p:grpSpPr>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1" y="7420839"/>
              <a:ext cx="609636" cy="861899"/>
            </a:xfrm>
            <a:prstGeom prst="rect">
              <a:avLst/>
            </a:prstGeom>
          </p:spPr>
        </p:pic>
        <p:sp>
          <p:nvSpPr>
            <p:cNvPr id="35" name="テキスト ボックス 34">
              <a:extLst>
                <a:ext uri="{FF2B5EF4-FFF2-40B4-BE49-F238E27FC236}">
                  <a16:creationId xmlns:a16="http://schemas.microsoft.com/office/drawing/2014/main" id="{0DAD61D7-7A83-4416-AB7B-32BF00E3A088}"/>
                </a:ext>
              </a:extLst>
            </p:cNvPr>
            <p:cNvSpPr txBox="1"/>
            <p:nvPr/>
          </p:nvSpPr>
          <p:spPr>
            <a:xfrm>
              <a:off x="5106016" y="7175061"/>
              <a:ext cx="771256" cy="307777"/>
            </a:xfrm>
            <a:prstGeom prst="rect">
              <a:avLst/>
            </a:prstGeom>
            <a:noFill/>
            <a:ln>
              <a:noFill/>
            </a:ln>
          </p:spPr>
          <p:txBody>
            <a:bodyPr wrap="square" rtlCol="0">
              <a:spAutoFit/>
            </a:bodyPr>
            <a:lstStyle/>
            <a:p>
              <a:pPr algn="ctr"/>
              <a:r>
                <a:rPr kumimoji="1" lang="ja-JP" altLang="en-US" sz="1400" dirty="0">
                  <a:latin typeface="+mn-ea"/>
                </a:rPr>
                <a:t>イ</a:t>
              </a:r>
            </a:p>
          </p:txBody>
        </p:sp>
      </p:grpSp>
      <p:sp>
        <p:nvSpPr>
          <p:cNvPr id="39" name="テキスト ボックス 38">
            <a:extLst>
              <a:ext uri="{FF2B5EF4-FFF2-40B4-BE49-F238E27FC236}">
                <a16:creationId xmlns:a16="http://schemas.microsoft.com/office/drawing/2014/main" id="{47A9A7D1-5051-44B0-9475-900835A51129}"/>
              </a:ext>
            </a:extLst>
          </p:cNvPr>
          <p:cNvSpPr txBox="1"/>
          <p:nvPr/>
        </p:nvSpPr>
        <p:spPr>
          <a:xfrm>
            <a:off x="3665856" y="4788024"/>
            <a:ext cx="771256" cy="307777"/>
          </a:xfrm>
          <a:prstGeom prst="rect">
            <a:avLst/>
          </a:prstGeom>
          <a:noFill/>
          <a:ln>
            <a:noFill/>
          </a:ln>
        </p:spPr>
        <p:txBody>
          <a:bodyPr wrap="square" rtlCol="0">
            <a:spAutoFit/>
          </a:bodyPr>
          <a:lstStyle/>
          <a:p>
            <a:pPr algn="ctr"/>
            <a:r>
              <a:rPr kumimoji="1" lang="ja-JP" altLang="en-US" sz="1400" dirty="0">
                <a:latin typeface="+mn-ea"/>
              </a:rPr>
              <a:t>ア</a:t>
            </a:r>
          </a:p>
        </p:txBody>
      </p:sp>
      <p:grpSp>
        <p:nvGrpSpPr>
          <p:cNvPr id="27" name="グループ化 26"/>
          <p:cNvGrpSpPr/>
          <p:nvPr/>
        </p:nvGrpSpPr>
        <p:grpSpPr>
          <a:xfrm>
            <a:off x="929487" y="4590288"/>
            <a:ext cx="5839001" cy="2170813"/>
            <a:chOff x="929487" y="4590288"/>
            <a:chExt cx="5839001" cy="2170813"/>
          </a:xfrm>
        </p:grpSpPr>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647" y="5174695"/>
              <a:ext cx="833136" cy="717272"/>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2023" y="5476291"/>
              <a:ext cx="766750" cy="853552"/>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487" y="6132774"/>
              <a:ext cx="983468" cy="628327"/>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232834" y="4590288"/>
              <a:ext cx="2535654" cy="1310290"/>
            </a:xfrm>
            <a:prstGeom prst="rect">
              <a:avLst/>
            </a:prstGeom>
          </p:spPr>
        </p:pic>
        <p:cxnSp>
          <p:nvCxnSpPr>
            <p:cNvPr id="16" name="直線コネクタ 15"/>
            <p:cNvCxnSpPr/>
            <p:nvPr/>
          </p:nvCxnSpPr>
          <p:spPr>
            <a:xfrm flipV="1">
              <a:off x="3485176" y="5465429"/>
              <a:ext cx="828687" cy="42653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0" name="角丸四角形 19"/>
          <p:cNvSpPr/>
          <p:nvPr/>
        </p:nvSpPr>
        <p:spPr>
          <a:xfrm rot="19980648">
            <a:off x="782306" y="6313532"/>
            <a:ext cx="3553855" cy="747934"/>
          </a:xfrm>
          <a:prstGeom prst="round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牛</a:t>
            </a:r>
            <a:r>
              <a:rPr lang="ja-JP" altLang="en-US" dirty="0">
                <a:solidFill>
                  <a:schemeClr val="tx1"/>
                </a:solidFill>
              </a:rPr>
              <a:t>・人</a:t>
            </a:r>
            <a:r>
              <a:rPr kumimoji="1" lang="ja-JP" altLang="en-US" dirty="0">
                <a:solidFill>
                  <a:schemeClr val="tx1"/>
                </a:solidFill>
              </a:rPr>
              <a:t>の移動路に消石灰散布</a:t>
            </a:r>
          </a:p>
        </p:txBody>
      </p:sp>
    </p:spTree>
    <p:extLst>
      <p:ext uri="{BB962C8B-B14F-4D97-AF65-F5344CB8AC3E}">
        <p14:creationId xmlns:p14="http://schemas.microsoft.com/office/powerpoint/2010/main" val="77510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72895" y="919839"/>
            <a:ext cx="6712209" cy="312537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①更衣室にて、専用衣服・靴・手袋を脱ぐ。</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②手指を洗浄・消毒する。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③　　　　　　　　　　　　　　　　　 に設置した台帳に退場時刻を記帳する。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なお、農場</a:t>
            </a:r>
            <a:r>
              <a:rPr lang="ja-JP" altLang="en-US" sz="1900" dirty="0">
                <a:latin typeface="+mn-ea"/>
                <a:cs typeface="Meiryo UI" panose="020B0604030504040204" pitchFamily="50" charset="-128"/>
              </a:rPr>
              <a:t>従事者は退勤時、農場従事者用の台帳に記帳すること。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pPr lvl="0"/>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衣服・靴の脱衣方法及び手指の洗浄・消毒方法は、添付の作業手順を参照すること。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307108" y="8665618"/>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15</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5949624"/>
            <a:ext cx="1940012" cy="1877932"/>
          </a:xfrm>
          <a:prstGeom prst="rect">
            <a:avLst/>
          </a:prstGeom>
          <a:ln>
            <a:solidFill>
              <a:schemeClr val="tx1"/>
            </a:solidFill>
          </a:ln>
        </p:spPr>
      </p:pic>
      <p:pic>
        <p:nvPicPr>
          <p:cNvPr id="10" name="図 9">
            <a:extLst>
              <a:ext uri="{FF2B5EF4-FFF2-40B4-BE49-F238E27FC236}">
                <a16:creationId xmlns:a16="http://schemas.microsoft.com/office/drawing/2014/main" id="{45891CC2-885D-411B-8F75-A00A88AEE987}"/>
              </a:ext>
            </a:extLst>
          </p:cNvPr>
          <p:cNvPicPr>
            <a:picLocks noChangeAspect="1"/>
          </p:cNvPicPr>
          <p:nvPr/>
        </p:nvPicPr>
        <p:blipFill>
          <a:blip r:embed="rId4"/>
          <a:stretch>
            <a:fillRect/>
          </a:stretch>
        </p:blipFill>
        <p:spPr>
          <a:xfrm>
            <a:off x="116631" y="4283968"/>
            <a:ext cx="1923639" cy="1353672"/>
          </a:xfrm>
          <a:prstGeom prst="rect">
            <a:avLst/>
          </a:prstGeom>
          <a:ln>
            <a:solidFill>
              <a:schemeClr val="tx1"/>
            </a:solidFill>
          </a:ln>
        </p:spPr>
      </p:pic>
      <p:sp>
        <p:nvSpPr>
          <p:cNvPr id="11" name="テキスト ボックス 10">
            <a:extLst>
              <a:ext uri="{FF2B5EF4-FFF2-40B4-BE49-F238E27FC236}">
                <a16:creationId xmlns:a16="http://schemas.microsoft.com/office/drawing/2014/main" id="{3660B30E-9FF0-4ECA-9C32-E02CDC11D8BE}"/>
              </a:ext>
            </a:extLst>
          </p:cNvPr>
          <p:cNvSpPr txBox="1"/>
          <p:nvPr/>
        </p:nvSpPr>
        <p:spPr>
          <a:xfrm>
            <a:off x="519831" y="2159741"/>
            <a:ext cx="265454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2" name="図 1">
            <a:extLst>
              <a:ext uri="{FF2B5EF4-FFF2-40B4-BE49-F238E27FC236}">
                <a16:creationId xmlns:a16="http://schemas.microsoft.com/office/drawing/2014/main" id="{31345E9E-E179-4593-B348-3FB53D9E5D4D}"/>
              </a:ext>
            </a:extLst>
          </p:cNvPr>
          <p:cNvPicPr>
            <a:picLocks noChangeAspect="1"/>
          </p:cNvPicPr>
          <p:nvPr/>
        </p:nvPicPr>
        <p:blipFill>
          <a:blip r:embed="rId5"/>
          <a:stretch>
            <a:fillRect/>
          </a:stretch>
        </p:blipFill>
        <p:spPr>
          <a:xfrm>
            <a:off x="2456330" y="4283968"/>
            <a:ext cx="1548734" cy="1571426"/>
          </a:xfrm>
          <a:prstGeom prst="rect">
            <a:avLst/>
          </a:prstGeom>
          <a:ln>
            <a:solidFill>
              <a:schemeClr val="tx1"/>
            </a:solidFill>
          </a:ln>
        </p:spPr>
      </p:pic>
      <p:pic>
        <p:nvPicPr>
          <p:cNvPr id="13" name="図 12">
            <a:extLst>
              <a:ext uri="{FF2B5EF4-FFF2-40B4-BE49-F238E27FC236}">
                <a16:creationId xmlns:a16="http://schemas.microsoft.com/office/drawing/2014/main" id="{BACF9240-29C8-4AE6-9284-63F9E639BECD}"/>
              </a:ext>
            </a:extLst>
          </p:cNvPr>
          <p:cNvPicPr>
            <a:picLocks noChangeAspect="1"/>
          </p:cNvPicPr>
          <p:nvPr/>
        </p:nvPicPr>
        <p:blipFill>
          <a:blip r:embed="rId6"/>
          <a:stretch>
            <a:fillRect/>
          </a:stretch>
        </p:blipFill>
        <p:spPr>
          <a:xfrm>
            <a:off x="2165371" y="679631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0FA69930-8C0E-49A5-888D-33F637062D26}"/>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業者ごとに区分された台帳</a:t>
            </a:r>
          </a:p>
        </p:txBody>
      </p:sp>
      <p:pic>
        <p:nvPicPr>
          <p:cNvPr id="17" name="図 16">
            <a:extLst>
              <a:ext uri="{FF2B5EF4-FFF2-40B4-BE49-F238E27FC236}">
                <a16:creationId xmlns:a16="http://schemas.microsoft.com/office/drawing/2014/main" id="{29567873-B3CE-4FDD-B931-6BDEB871E186}"/>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2" name="図 11">
            <a:extLst>
              <a:ext uri="{FF2B5EF4-FFF2-40B4-BE49-F238E27FC236}">
                <a16:creationId xmlns:a16="http://schemas.microsoft.com/office/drawing/2014/main" id="{24030349-DCF8-4B05-ADBF-E330BBA42458}"/>
              </a:ext>
            </a:extLst>
          </p:cNvPr>
          <p:cNvPicPr>
            <a:picLocks noChangeAspect="1"/>
          </p:cNvPicPr>
          <p:nvPr/>
        </p:nvPicPr>
        <p:blipFill rotWithShape="1">
          <a:blip r:embed="rId8"/>
          <a:srcRect l="15371" t="39763" r="73397" b="31893"/>
          <a:stretch/>
        </p:blipFill>
        <p:spPr>
          <a:xfrm>
            <a:off x="4581128" y="4435630"/>
            <a:ext cx="1475833" cy="1216490"/>
          </a:xfrm>
          <a:prstGeom prst="rect">
            <a:avLst/>
          </a:prstGeom>
        </p:spPr>
      </p:pic>
    </p:spTree>
    <p:extLst>
      <p:ext uri="{BB962C8B-B14F-4D97-AF65-F5344CB8AC3E}">
        <p14:creationId xmlns:p14="http://schemas.microsoft.com/office/powerpoint/2010/main" val="74548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824094"/>
            <a:ext cx="6712209" cy="3812966"/>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①農場専用のフロアマットは、消毒場所に備付けのポリバケツに入れる。</a:t>
            </a:r>
            <a:endParaRPr lang="en-US" altLang="ja-JP" sz="1900" dirty="0">
              <a:solidFill>
                <a:schemeClr val="tx1"/>
              </a:solidFill>
              <a:latin typeface="+mn-ea"/>
              <a:cs typeface="Meiryo UI" panose="020B0604030504040204" pitchFamily="50" charset="-128"/>
            </a:endParaRPr>
          </a:p>
          <a:p>
            <a:pPr>
              <a:lnSpc>
                <a:spcPct val="50000"/>
              </a:lnSpc>
            </a:pPr>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pPr>
              <a:lnSpc>
                <a:spcPct val="50000"/>
              </a:lnSpc>
            </a:pP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③専用の衣服・靴を脱ぎ、消毒場所に備付けのポリバケツに入れる。</a:t>
            </a:r>
            <a:endParaRPr lang="en-US" altLang="ja-JP" sz="1900" dirty="0">
              <a:latin typeface="+mn-ea"/>
              <a:cs typeface="Meiryo UI" panose="020B0604030504040204" pitchFamily="50" charset="-128"/>
            </a:endParaRPr>
          </a:p>
          <a:p>
            <a:pPr>
              <a:lnSpc>
                <a:spcPct val="50000"/>
              </a:lnSpc>
            </a:pP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④手袋を脱ぎ、消毒場所に設置してあるゴミ箱に捨てる。</a:t>
            </a:r>
            <a:endParaRPr lang="en-US" altLang="ja-JP" sz="1900" dirty="0">
              <a:latin typeface="+mn-ea"/>
              <a:cs typeface="Meiryo UI" panose="020B0604030504040204" pitchFamily="50" charset="-128"/>
            </a:endParaRPr>
          </a:p>
          <a:p>
            <a:pPr>
              <a:lnSpc>
                <a:spcPct val="50000"/>
              </a:lnSpc>
            </a:pP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⑤手指を洗浄・消毒する。</a:t>
            </a:r>
            <a:endParaRPr lang="en-US" altLang="ja-JP" sz="1900" dirty="0">
              <a:latin typeface="+mn-ea"/>
              <a:cs typeface="Meiryo UI" panose="020B0604030504040204" pitchFamily="50" charset="-128"/>
            </a:endParaRPr>
          </a:p>
          <a:p>
            <a:pPr>
              <a:lnSpc>
                <a:spcPct val="50000"/>
              </a:lnSpc>
            </a:pP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⑥台帳に退場時刻を記帳する。</a:t>
            </a:r>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車両の消毒方法、衣服・靴の脱衣方法及び手指の洗浄・消毒方法は、添付の作業手順を参照すること。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a:stretch>
            <a:fillRect/>
          </a:stretch>
        </p:blipFill>
        <p:spPr>
          <a:xfrm>
            <a:off x="2167067" y="4984169"/>
            <a:ext cx="2414061" cy="1802497"/>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48446" y="5468827"/>
            <a:ext cx="490300" cy="379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4"/>
          </p:cNvCxnSpPr>
          <p:nvPr/>
        </p:nvCxnSpPr>
        <p:spPr>
          <a:xfrm flipV="1">
            <a:off x="2152093" y="5848296"/>
            <a:ext cx="641503" cy="181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2097350" y="5275401"/>
            <a:ext cx="696246" cy="193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284891" y="4860032"/>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24" name="テキスト ボックス 23">
            <a:extLst>
              <a:ext uri="{FF2B5EF4-FFF2-40B4-BE49-F238E27FC236}">
                <a16:creationId xmlns:a16="http://schemas.microsoft.com/office/drawing/2014/main" id="{C6A9CA4F-E1EB-4B75-A73A-13A198981E93}"/>
              </a:ext>
            </a:extLst>
          </p:cNvPr>
          <p:cNvSpPr txBox="1"/>
          <p:nvPr/>
        </p:nvSpPr>
        <p:spPr>
          <a:xfrm>
            <a:off x="4616152" y="5515580"/>
            <a:ext cx="1008112" cy="239548"/>
          </a:xfrm>
          <a:prstGeom prst="rect">
            <a:avLst/>
          </a:prstGeom>
          <a:solidFill>
            <a:schemeClr val="bg1"/>
          </a:solidFill>
          <a:ln>
            <a:solidFill>
              <a:schemeClr val="tx1"/>
            </a:solidFill>
          </a:ln>
        </p:spPr>
        <p:txBody>
          <a:bodyPr wrap="square" rtlCol="0">
            <a:spAutoFit/>
          </a:bodyPr>
          <a:lstStyle/>
          <a:p>
            <a:pPr algn="ctr"/>
            <a:r>
              <a:rPr kumimoji="1" lang="ja-JP" altLang="en-US" sz="900" dirty="0"/>
              <a:t>衣服・靴回収用</a:t>
            </a: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14819" y="7377876"/>
            <a:ext cx="6695537" cy="954300"/>
          </a:xfrm>
          <a:prstGeom prst="rect">
            <a:avLst/>
          </a:prstGeom>
        </p:spPr>
        <p:txBody>
          <a:bodyPr wrap="square">
            <a:spAutoFit/>
          </a:bodyPr>
          <a:lstStyle/>
          <a:p>
            <a:r>
              <a:rPr lang="ja-JP" altLang="en-US" sz="1867" dirty="0">
                <a:latin typeface="+mn-ea"/>
              </a:rPr>
              <a:t>毎週　　曜日と</a:t>
            </a:r>
            <a:r>
              <a:rPr lang="ja-JP" altLang="en-US" sz="1800" dirty="0">
                <a:latin typeface="+mn-ea"/>
              </a:rPr>
              <a:t> 　　</a:t>
            </a:r>
            <a:r>
              <a:rPr lang="ja-JP" altLang="en-US" sz="1867" dirty="0">
                <a:latin typeface="+mn-ea"/>
              </a:rPr>
              <a:t>曜日に使用済の衣服・靴・フロアマットをポリバケツから取り出し、水洗いする。ポリバケツは新しい水に入れ換え、消毒薬を入れて元の場所に戻す（　　　　　　　　　　　　　　　　　   ）。</a:t>
            </a:r>
            <a:endParaRPr lang="en-US" altLang="ja-JP" sz="1867" dirty="0">
              <a:latin typeface="+mn-ea"/>
            </a:endParaRPr>
          </a:p>
        </p:txBody>
      </p:sp>
      <p:sp>
        <p:nvSpPr>
          <p:cNvPr id="29" name="テキスト ボックス 28">
            <a:extLst>
              <a:ext uri="{FF2B5EF4-FFF2-40B4-BE49-F238E27FC236}">
                <a16:creationId xmlns:a16="http://schemas.microsoft.com/office/drawing/2014/main" id="{6432420E-CADF-4355-9FCE-6B34E6565943}"/>
              </a:ext>
            </a:extLst>
          </p:cNvPr>
          <p:cNvSpPr txBox="1"/>
          <p:nvPr/>
        </p:nvSpPr>
        <p:spPr>
          <a:xfrm>
            <a:off x="692696" y="7467724"/>
            <a:ext cx="288032" cy="276999"/>
          </a:xfrm>
          <a:prstGeom prst="rect">
            <a:avLst/>
          </a:prstGeom>
          <a:noFill/>
          <a:ln>
            <a:solidFill>
              <a:schemeClr val="tx1"/>
            </a:solidFill>
          </a:ln>
        </p:spPr>
        <p:txBody>
          <a:bodyPr wrap="square" rtlCol="0">
            <a:spAutoFit/>
          </a:bodyPr>
          <a:lstStyle/>
          <a:p>
            <a:r>
              <a:rPr kumimoji="1" lang="ja-JP" altLang="en-US" sz="1200" dirty="0">
                <a:latin typeface="ＭＳ 明朝" panose="02020609040205080304" pitchFamily="17" charset="-128"/>
                <a:ea typeface="ＭＳ 明朝" panose="02020609040205080304" pitchFamily="17" charset="-128"/>
              </a:rPr>
              <a:t>●</a:t>
            </a:r>
          </a:p>
        </p:txBody>
      </p:sp>
      <p:sp>
        <p:nvSpPr>
          <p:cNvPr id="31" name="テキスト ボックス 30">
            <a:extLst>
              <a:ext uri="{FF2B5EF4-FFF2-40B4-BE49-F238E27FC236}">
                <a16:creationId xmlns:a16="http://schemas.microsoft.com/office/drawing/2014/main" id="{963336AD-F8D5-4B16-8C3A-AD1EA7ABB82B}"/>
              </a:ext>
            </a:extLst>
          </p:cNvPr>
          <p:cNvSpPr txBox="1"/>
          <p:nvPr/>
        </p:nvSpPr>
        <p:spPr>
          <a:xfrm>
            <a:off x="1700808" y="7451356"/>
            <a:ext cx="288032" cy="276999"/>
          </a:xfrm>
          <a:prstGeom prst="rect">
            <a:avLst/>
          </a:prstGeom>
          <a:noFill/>
          <a:ln>
            <a:solidFill>
              <a:schemeClr val="tx1"/>
            </a:solidFill>
          </a:ln>
        </p:spPr>
        <p:txBody>
          <a:bodyPr wrap="square" rtlCol="0" anchor="ctr">
            <a:spAutoFit/>
          </a:bodyPr>
          <a:lstStyle/>
          <a:p>
            <a:pPr algn="ctr"/>
            <a:r>
              <a:rPr kumimoji="1" lang="ja-JP" altLang="en-US" sz="1200" dirty="0">
                <a:latin typeface="ＭＳ 明朝" panose="02020609040205080304" pitchFamily="17" charset="-128"/>
                <a:ea typeface="ＭＳ 明朝" panose="02020609040205080304" pitchFamily="17" charset="-128"/>
              </a:rPr>
              <a:t>●</a:t>
            </a: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3585799" y="8049870"/>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
        <p:nvSpPr>
          <p:cNvPr id="38" name="テキスト ボックス 37">
            <a:extLst>
              <a:ext uri="{FF2B5EF4-FFF2-40B4-BE49-F238E27FC236}">
                <a16:creationId xmlns:a16="http://schemas.microsoft.com/office/drawing/2014/main" id="{0EEF7B28-4A50-4BC6-AE88-961ACACD4EBA}"/>
              </a:ext>
            </a:extLst>
          </p:cNvPr>
          <p:cNvSpPr txBox="1"/>
          <p:nvPr/>
        </p:nvSpPr>
        <p:spPr>
          <a:xfrm>
            <a:off x="5673857" y="5524296"/>
            <a:ext cx="1152128" cy="230832"/>
          </a:xfrm>
          <a:prstGeom prst="rect">
            <a:avLst/>
          </a:prstGeom>
          <a:solidFill>
            <a:schemeClr val="bg1"/>
          </a:solidFill>
          <a:ln>
            <a:solidFill>
              <a:schemeClr val="tx1"/>
            </a:solidFill>
          </a:ln>
        </p:spPr>
        <p:txBody>
          <a:bodyPr wrap="square" rtlCol="0">
            <a:spAutoFit/>
          </a:bodyPr>
          <a:lstStyle/>
          <a:p>
            <a:pPr algn="ctr"/>
            <a:r>
              <a:rPr kumimoji="1" lang="ja-JP" altLang="en-US" sz="900" dirty="0"/>
              <a:t>フロアマット回収用</a:t>
            </a: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381328" y="8757000"/>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16</a:t>
            </a:r>
            <a:endParaRPr kumimoji="1" lang="ja-JP" altLang="en-US" b="1" dirty="0"/>
          </a:p>
        </p:txBody>
      </p:sp>
      <p:pic>
        <p:nvPicPr>
          <p:cNvPr id="4" name="図 3">
            <a:extLst>
              <a:ext uri="{FF2B5EF4-FFF2-40B4-BE49-F238E27FC236}">
                <a16:creationId xmlns:a16="http://schemas.microsoft.com/office/drawing/2014/main" id="{6DDB9221-58FB-4D62-81FB-7BDB79215FF1}"/>
              </a:ext>
            </a:extLst>
          </p:cNvPr>
          <p:cNvPicPr>
            <a:picLocks noChangeAspect="1"/>
          </p:cNvPicPr>
          <p:nvPr/>
        </p:nvPicPr>
        <p:blipFill>
          <a:blip r:embed="rId4"/>
          <a:stretch>
            <a:fillRect/>
          </a:stretch>
        </p:blipFill>
        <p:spPr>
          <a:xfrm>
            <a:off x="5802341" y="5880955"/>
            <a:ext cx="895159" cy="963867"/>
          </a:xfrm>
          <a:prstGeom prst="rect">
            <a:avLst/>
          </a:prstGeom>
          <a:ln>
            <a:solidFill>
              <a:schemeClr val="tx1"/>
            </a:solidFill>
          </a:ln>
        </p:spPr>
      </p:pic>
      <p:pic>
        <p:nvPicPr>
          <p:cNvPr id="23" name="図 22">
            <a:extLst>
              <a:ext uri="{FF2B5EF4-FFF2-40B4-BE49-F238E27FC236}">
                <a16:creationId xmlns:a16="http://schemas.microsoft.com/office/drawing/2014/main" id="{317EB75F-C7DF-4E4A-BDD9-1D9C1DEF4087}"/>
              </a:ext>
            </a:extLst>
          </p:cNvPr>
          <p:cNvPicPr>
            <a:picLocks noChangeAspect="1"/>
          </p:cNvPicPr>
          <p:nvPr/>
        </p:nvPicPr>
        <p:blipFill>
          <a:blip r:embed="rId4"/>
          <a:stretch>
            <a:fillRect/>
          </a:stretch>
        </p:blipFill>
        <p:spPr>
          <a:xfrm>
            <a:off x="4689140" y="5890891"/>
            <a:ext cx="876705" cy="943996"/>
          </a:xfrm>
          <a:prstGeom prst="rect">
            <a:avLst/>
          </a:prstGeom>
          <a:ln>
            <a:solidFill>
              <a:schemeClr val="tx1"/>
            </a:solidFill>
          </a:ln>
        </p:spPr>
      </p:pic>
      <p:pic>
        <p:nvPicPr>
          <p:cNvPr id="20" name="図 19">
            <a:extLst>
              <a:ext uri="{FF2B5EF4-FFF2-40B4-BE49-F238E27FC236}">
                <a16:creationId xmlns:a16="http://schemas.microsoft.com/office/drawing/2014/main" id="{D674D242-3A78-45C0-A596-30630B210688}"/>
              </a:ext>
            </a:extLst>
          </p:cNvPr>
          <p:cNvPicPr>
            <a:picLocks noChangeAspect="1"/>
          </p:cNvPicPr>
          <p:nvPr/>
        </p:nvPicPr>
        <p:blipFill>
          <a:blip r:embed="rId5"/>
          <a:stretch>
            <a:fillRect/>
          </a:stretch>
        </p:blipFill>
        <p:spPr>
          <a:xfrm>
            <a:off x="1072863" y="5268864"/>
            <a:ext cx="1014229" cy="815639"/>
          </a:xfrm>
          <a:prstGeom prst="rect">
            <a:avLst/>
          </a:prstGeom>
          <a:ln>
            <a:solidFill>
              <a:schemeClr val="tx1"/>
            </a:solidFill>
          </a:ln>
        </p:spPr>
      </p:pic>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1984156"/>
            <a:ext cx="6825477" cy="6217087"/>
          </a:xfrm>
          <a:prstGeom prst="rect">
            <a:avLst/>
          </a:prstGeom>
        </p:spPr>
        <p:txBody>
          <a:bodyPr wrap="square">
            <a:spAutoFit/>
          </a:bodyPr>
          <a:lstStyle/>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○農場外の家畜等の取扱い禁止・・・・・・・・・・・・・・・・・・・・・・・・・・・・・・・・・・・・・・・・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○海外からの肉製品の持込み禁止・・・・・・・・・・・・・・・・・・・・・・・・・・・・・・・・・・・・・・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○海外渡航時及び帰国後の対策・・・・・・・・・・・・・・・・・・・・・・・・・・・・・・・・・・・・・・・・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○農場内への不適切な物品の持込みの禁止及び工具、機材等を農場内へ持ち</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込まないための取組・・・・・・・・・・・・・・・・・・・・・・・・・・・・・・・・・・・・・・・・・・・・・・・・・</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○愛玩動物の飼育禁止・・・・・・・・・・・・・・・・・・・・・・・・・・・・・・・・・・・・・・・・・・・・・・・・</a:t>
            </a:r>
          </a:p>
          <a:p>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400" dirty="0">
                <a:latin typeface="+mj-ea"/>
                <a:cs typeface="Meiryo UI" panose="020B0604030504040204" pitchFamily="50" charset="-128"/>
              </a:rPr>
              <a:t>　○入場時の動作フロー・・・・・・・・・・・・・・・・・・・・・・・・・・・・・・・・・・・・・・・・・・・・・・・・・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○衛生管理区域内の整理・整頓・・・・・・・・・・・・・・・・・・・・・・・・・・・・・・・・・・・・・・・・・・</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○飼料対策（野生動物の誘引防止対策）・・・・・・・・・・・・・・・・・・・・・・・・・・・・・・・・・・・</a:t>
            </a:r>
          </a:p>
          <a:p>
            <a:r>
              <a:rPr lang="ja-JP" altLang="en-US" sz="1400" dirty="0">
                <a:latin typeface="+mj-ea"/>
                <a:cs typeface="Meiryo UI" panose="020B0604030504040204" pitchFamily="50" charset="-128"/>
              </a:rPr>
              <a:t>　○飲水対策（「飲用に適した水」の確保）・・・・・・・・・・・・・・・・・・・・・・・・・・・・・・・・・・・・</a:t>
            </a:r>
          </a:p>
          <a:p>
            <a:r>
              <a:rPr lang="ja-JP" altLang="en-US" sz="1400" dirty="0">
                <a:latin typeface="+mj-ea"/>
                <a:cs typeface="Meiryo UI" panose="020B0604030504040204" pitchFamily="50" charset="-128"/>
              </a:rPr>
              <a:t>　○野生動物の侵入防止対策・・・・・・・・・・・・・・・・・・・・・・・・・・・・・・・・・・・・・・・・・・・・・</a:t>
            </a:r>
          </a:p>
          <a:p>
            <a:r>
              <a:rPr lang="ja-JP" altLang="en-US" sz="1400" dirty="0">
                <a:latin typeface="+mj-ea"/>
                <a:cs typeface="Meiryo UI" panose="020B0604030504040204" pitchFamily="50" charset="-128"/>
              </a:rPr>
              <a:t>　〇死亡家畜等への野生動物の接触防止対策・・・・・・・・・・・・・・・・・・・・・・・・・・・・・・・・・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○ねずみ対策・・・・・・・・・・・・・・・・・・・・・・・・・・・・・・・・・・・・・・・・・・・・・・・・・・・・・・・・・</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○出荷デポにおける交差汚染防止対策・・・・・・・・・・・・・・・・・・・・・・・・・・・・・・・・・・・・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○退場時の動作フロー・・・・・・・・・・・・・・・・・・・・・・・・・・・・・・・・・・・・・・・・・・・・・・・・・・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○車両退場時の動作フロー・・・・・・・・・・・・・・・・・・・・・・・・・・・・・・・・・・・・・・・・・・・・・・</a:t>
            </a:r>
            <a:endParaRPr lang="en-US" altLang="ja-JP" sz="18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800" dirty="0">
                <a:latin typeface="+mj-ea"/>
                <a:cs typeface="Meiryo UI" panose="020B0604030504040204" pitchFamily="50" charset="-128"/>
              </a:rPr>
              <a:t>（別添）作業手順（ＳＯＰ）及び緊急連絡先</a:t>
            </a:r>
            <a:endParaRPr lang="en-US" altLang="ja-JP" sz="1800" dirty="0">
              <a:latin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183569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635896"/>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4615135"/>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50692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
        <p:nvSpPr>
          <p:cNvPr id="10" name="正方形/長方形 9">
            <a:extLst>
              <a:ext uri="{FF2B5EF4-FFF2-40B4-BE49-F238E27FC236}">
                <a16:creationId xmlns:a16="http://schemas.microsoft.com/office/drawing/2014/main" id="{FF0C4298-567E-4C21-B221-7C4A8FFCCA8C}"/>
              </a:ext>
            </a:extLst>
          </p:cNvPr>
          <p:cNvSpPr/>
          <p:nvPr/>
        </p:nvSpPr>
        <p:spPr>
          <a:xfrm>
            <a:off x="6393761" y="1975638"/>
            <a:ext cx="491623" cy="6124754"/>
          </a:xfrm>
          <a:prstGeom prst="rect">
            <a:avLst/>
          </a:prstGeom>
        </p:spPr>
        <p:txBody>
          <a:bodyPr wrap="square">
            <a:spAutoFit/>
          </a:bodyPr>
          <a:lstStyle/>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１</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２</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３</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４</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５</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６</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７</a:t>
            </a:r>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８</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a:t>
            </a:r>
            <a:r>
              <a:rPr lang="ja-JP" altLang="en-US" sz="1400" dirty="0">
                <a:latin typeface="+mj-ea"/>
                <a:ea typeface="+mj-ea"/>
                <a:cs typeface="Meiryo UI" panose="020B0604030504040204" pitchFamily="50" charset="-128"/>
              </a:rPr>
              <a:t>９</a:t>
            </a:r>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P10</a:t>
            </a:r>
            <a:endParaRPr lang="ja-JP" altLang="en-US"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P11</a:t>
            </a:r>
            <a:endParaRPr lang="ja-JP" altLang="en-US"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P12</a:t>
            </a:r>
          </a:p>
          <a:p>
            <a:r>
              <a:rPr lang="en-US" altLang="ja-JP" sz="1400" dirty="0">
                <a:latin typeface="+mj-ea"/>
                <a:ea typeface="+mj-ea"/>
                <a:cs typeface="Meiryo UI" panose="020B0604030504040204" pitchFamily="50" charset="-128"/>
              </a:rPr>
              <a:t>P13</a:t>
            </a: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endParaRPr lang="en-US" altLang="ja-JP" sz="1400" dirty="0">
              <a:latin typeface="+mj-ea"/>
              <a:ea typeface="+mj-ea"/>
              <a:cs typeface="Meiryo UI" panose="020B0604030504040204" pitchFamily="50" charset="-128"/>
            </a:endParaRPr>
          </a:p>
          <a:p>
            <a:r>
              <a:rPr lang="en-US" altLang="ja-JP" sz="1400" dirty="0">
                <a:latin typeface="+mj-ea"/>
                <a:ea typeface="+mj-ea"/>
                <a:cs typeface="Meiryo UI" panose="020B0604030504040204" pitchFamily="50" charset="-128"/>
              </a:rPr>
              <a:t>P14</a:t>
            </a:r>
          </a:p>
          <a:p>
            <a:r>
              <a:rPr lang="en-US" altLang="ja-JP" sz="1400" dirty="0">
                <a:latin typeface="+mj-ea"/>
                <a:ea typeface="+mj-ea"/>
                <a:cs typeface="Meiryo UI" panose="020B0604030504040204" pitchFamily="50" charset="-128"/>
              </a:rPr>
              <a:t>P15</a:t>
            </a:r>
          </a:p>
          <a:p>
            <a:r>
              <a:rPr lang="en-US" altLang="ja-JP" sz="1400" dirty="0">
                <a:latin typeface="+mj-ea"/>
                <a:ea typeface="+mj-ea"/>
                <a:cs typeface="Meiryo UI" panose="020B0604030504040204" pitchFamily="50" charset="-128"/>
              </a:rPr>
              <a:t>P16</a:t>
            </a:r>
            <a:endParaRPr lang="ja-JP" altLang="en-US" sz="1400" dirty="0">
              <a:latin typeface="+mj-ea"/>
              <a:ea typeface="+mj-ea"/>
              <a:cs typeface="Meiryo UI" panose="020B0604030504040204" pitchFamily="50" charset="-128"/>
            </a:endParaRPr>
          </a:p>
          <a:p>
            <a:endParaRPr lang="ja-JP" altLang="en-US" sz="1400" dirty="0">
              <a:latin typeface="+mj-ea"/>
              <a:ea typeface="+mj-ea"/>
              <a:cs typeface="Meiryo UI" panose="020B0604030504040204" pitchFamily="50" charset="-128"/>
            </a:endParaRPr>
          </a:p>
          <a:p>
            <a:endParaRPr lang="ja-JP" altLang="en-US" sz="1400" b="1" i="1" dirty="0">
              <a:latin typeface="+mj-ea"/>
              <a:ea typeface="+mj-ea"/>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E9C986-3882-4153-B2F1-51D4801570F8}"/>
              </a:ext>
            </a:extLst>
          </p:cNvPr>
          <p:cNvPicPr>
            <a:picLocks noChangeAspect="1"/>
          </p:cNvPicPr>
          <p:nvPr/>
        </p:nvPicPr>
        <p:blipFill>
          <a:blip r:embed="rId2"/>
          <a:stretch>
            <a:fillRect/>
          </a:stretch>
        </p:blipFill>
        <p:spPr>
          <a:xfrm>
            <a:off x="297280" y="4922474"/>
            <a:ext cx="1403528" cy="1371262"/>
          </a:xfrm>
          <a:prstGeom prst="rect">
            <a:avLst/>
          </a:prstGeom>
        </p:spPr>
      </p:pic>
      <p:pic>
        <p:nvPicPr>
          <p:cNvPr id="13" name="図 12">
            <a:extLst>
              <a:ext uri="{FF2B5EF4-FFF2-40B4-BE49-F238E27FC236}">
                <a16:creationId xmlns:a16="http://schemas.microsoft.com/office/drawing/2014/main" id="{B11B9BDC-403C-4BCF-BD50-3625D973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12" y="6194539"/>
            <a:ext cx="1237362" cy="903322"/>
          </a:xfrm>
          <a:prstGeom prst="rect">
            <a:avLst/>
          </a:prstGeom>
        </p:spPr>
      </p:pic>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4"/>
          <a:stretch>
            <a:fillRect/>
          </a:stretch>
        </p:blipFill>
        <p:spPr>
          <a:xfrm>
            <a:off x="2364073" y="5427844"/>
            <a:ext cx="533391" cy="1429887"/>
          </a:xfrm>
          <a:prstGeom prst="rect">
            <a:avLst/>
          </a:prstGeom>
        </p:spPr>
      </p:pic>
      <p:sp>
        <p:nvSpPr>
          <p:cNvPr id="5" name="爆発: 14 pt 4">
            <a:extLst>
              <a:ext uri="{FF2B5EF4-FFF2-40B4-BE49-F238E27FC236}">
                <a16:creationId xmlns:a16="http://schemas.microsoft.com/office/drawing/2014/main"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4" name="角丸四角形 13"/>
          <p:cNvSpPr/>
          <p:nvPr/>
        </p:nvSpPr>
        <p:spPr>
          <a:xfrm>
            <a:off x="32522" y="773676"/>
            <a:ext cx="6825477"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r>
              <a:rPr lang="en-US" altLang="ja-JP" sz="2400" dirty="0">
                <a:solidFill>
                  <a:schemeClr val="bg1">
                    <a:lumMod val="75000"/>
                  </a:schemeClr>
                </a:solidFill>
                <a:latin typeface="+mj-ea"/>
                <a:cs typeface="Meiryo UI" panose="020B0604030504040204" pitchFamily="50" charset="-128"/>
              </a:rPr>
              <a:t> </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記載</a:t>
            </a:r>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飼養衛生管理名</a:t>
            </a:r>
            <a:endParaRPr lang="en-US" altLang="ja-JP" sz="2130" dirty="0">
              <a:solidFill>
                <a:schemeClr val="tx1"/>
              </a:solidFill>
              <a:latin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a:t>
            </a:r>
            <a:r>
              <a:rPr lang="ja-JP" altLang="en-US" sz="1800" dirty="0">
                <a:solidFill>
                  <a:schemeClr val="tx1"/>
                </a:solidFill>
                <a:latin typeface="+mj-ea"/>
                <a:ea typeface="+mj-ea"/>
                <a:cs typeface="Meiryo UI" panose="020B0604030504040204" pitchFamily="50" charset="-128"/>
              </a:rPr>
              <a:t>他の農場の飼養管理等を行った場合は、シャワーで全身を洗浄し、新しい洗濯済の衣類及び靴に着替えてから入場する。</a:t>
            </a:r>
            <a:endParaRPr lang="en-US" altLang="ja-JP" sz="1800"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２）地域の鳥獣害対策に従事している場合</a:t>
            </a:r>
          </a:p>
          <a:p>
            <a:r>
              <a:rPr lang="ja-JP" altLang="en-US" sz="1800" dirty="0">
                <a:latin typeface="+mj-ea"/>
                <a:ea typeface="+mj-ea"/>
                <a:cs typeface="Meiryo UI" panose="020B0604030504040204" pitchFamily="50" charset="-128"/>
              </a:rPr>
              <a:t>従事後、農場に直行せず、自宅のシャワーで全身を洗浄した上で、新しい洗濯済の衣類及び靴に着替えて出勤する。また鳥獣害対策に用いた器具・機材を農場に持ち込まない。</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9"/>
          <a:stretch>
            <a:fillRect/>
          </a:stretch>
        </p:blipFill>
        <p:spPr>
          <a:xfrm>
            <a:off x="3638846" y="6562898"/>
            <a:ext cx="2094410" cy="1177454"/>
          </a:xfrm>
          <a:prstGeom prst="rect">
            <a:avLst/>
          </a:prstGeom>
          <a:ln>
            <a:solidFill>
              <a:schemeClr val="tx1"/>
            </a:solidFill>
          </a:ln>
        </p:spPr>
      </p:pic>
      <p:sp>
        <p:nvSpPr>
          <p:cNvPr id="44" name="正方形/長方形 43">
            <a:extLst>
              <a:ext uri="{FF2B5EF4-FFF2-40B4-BE49-F238E27FC236}">
                <a16:creationId xmlns:a16="http://schemas.microsoft.com/office/drawing/2014/main" id="{FEC49DBA-D0CE-4927-BD1E-AF890564A324}"/>
              </a:ext>
            </a:extLst>
          </p:cNvPr>
          <p:cNvSpPr/>
          <p:nvPr/>
        </p:nvSpPr>
        <p:spPr>
          <a:xfrm>
            <a:off x="5710699" y="6679391"/>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id="{5FA8C666-DB5F-40A0-BCB3-92CBA6721A35}"/>
              </a:ext>
            </a:extLst>
          </p:cNvPr>
          <p:cNvSpPr/>
          <p:nvPr/>
        </p:nvSpPr>
        <p:spPr>
          <a:xfrm>
            <a:off x="704360" y="8608544"/>
            <a:ext cx="2262827" cy="35779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908050" y="7938669"/>
            <a:ext cx="1253936"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農場専用の衣服</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・靴に交換する。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90629" y="7096400"/>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40591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52821" y="7820886"/>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10"/>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60" name="爆発: 8 pt 59">
            <a:extLst>
              <a:ext uri="{FF2B5EF4-FFF2-40B4-BE49-F238E27FC236}">
                <a16:creationId xmlns:a16="http://schemas.microsoft.com/office/drawing/2014/main"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14675" y="839328"/>
            <a:ext cx="7005932"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原則、農場外で牛等を扱ったり、野生動物に接触するような行為は行わない。</a:t>
            </a:r>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11"/>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12"/>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13"/>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爆発: 8 pt 61">
            <a:extLst>
              <a:ext uri="{FF2B5EF4-FFF2-40B4-BE49-F238E27FC236}">
                <a16:creationId xmlns:a16="http://schemas.microsoft.com/office/drawing/2014/main" id="{0A0A5422-8FD2-4963-B7DB-5ACA87ED894A}"/>
              </a:ext>
            </a:extLst>
          </p:cNvPr>
          <p:cNvSpPr/>
          <p:nvPr/>
        </p:nvSpPr>
        <p:spPr>
          <a:xfrm>
            <a:off x="1628800" y="6579634"/>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9" name="爆発: 8 pt 58">
            <a:extLst>
              <a:ext uri="{FF2B5EF4-FFF2-40B4-BE49-F238E27FC236}">
                <a16:creationId xmlns:a16="http://schemas.microsoft.com/office/drawing/2014/main" id="{46223968-EBD4-4D19-BC80-E2B20996EDB4}"/>
              </a:ext>
            </a:extLst>
          </p:cNvPr>
          <p:cNvSpPr/>
          <p:nvPr/>
        </p:nvSpPr>
        <p:spPr>
          <a:xfrm>
            <a:off x="1556792" y="648652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10" name="図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00808" y="5871055"/>
            <a:ext cx="588300" cy="501145"/>
          </a:xfrm>
          <a:prstGeom prst="rect">
            <a:avLst/>
          </a:prstGeom>
        </p:spPr>
      </p:pic>
      <p:sp>
        <p:nvSpPr>
          <p:cNvPr id="57" name="爆発: 8 pt 58">
            <a:extLst>
              <a:ext uri="{FF2B5EF4-FFF2-40B4-BE49-F238E27FC236}">
                <a16:creationId xmlns:a16="http://schemas.microsoft.com/office/drawing/2014/main" id="{46223968-EBD4-4D19-BC80-E2B20996EDB4}"/>
              </a:ext>
            </a:extLst>
          </p:cNvPr>
          <p:cNvSpPr/>
          <p:nvPr/>
        </p:nvSpPr>
        <p:spPr>
          <a:xfrm>
            <a:off x="1892829" y="598624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Tree>
    <p:extLst>
      <p:ext uri="{BB962C8B-B14F-4D97-AF65-F5344CB8AC3E}">
        <p14:creationId xmlns:p14="http://schemas.microsoft.com/office/powerpoint/2010/main" val="363164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0A413B1-458D-4207-9419-03FB5FF25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701" y="3415662"/>
            <a:ext cx="1057275" cy="728663"/>
          </a:xfrm>
          <a:prstGeom prst="rect">
            <a:avLst/>
          </a:prstGeom>
        </p:spPr>
      </p:pic>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1938992"/>
          </a:xfrm>
          <a:prstGeom prst="rect">
            <a:avLst/>
          </a:prstGeom>
        </p:spPr>
        <p:txBody>
          <a:bodyPr wrap="square">
            <a:spAutoFit/>
          </a:bodyPr>
          <a:lstStyle/>
          <a:p>
            <a:pPr>
              <a:lnSpc>
                <a:spcPts val="2400"/>
              </a:lnSpc>
              <a:defRPr/>
            </a:pPr>
            <a:r>
              <a:rPr lang="ja-JP" altLang="en-US" sz="2133" dirty="0">
                <a:solidFill>
                  <a:srgbClr val="FF0000"/>
                </a:solidFill>
                <a:latin typeface="+mn-ea"/>
              </a:rPr>
              <a:t>海外からの肉製品を日本に持ち込んではならない。</a:t>
            </a:r>
            <a:endParaRPr lang="en-US" altLang="ja-JP" sz="2133"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家族等に対し、外国から牛・羊・山羊肉、ローストビーフ、ハンバーグ等の食品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sp>
        <p:nvSpPr>
          <p:cNvPr id="9" name="矢印: 下カーブ 8">
            <a:extLst>
              <a:ext uri="{FF2B5EF4-FFF2-40B4-BE49-F238E27FC236}">
                <a16:creationId xmlns:a16="http://schemas.microsoft.com/office/drawing/2014/main"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3"/>
          <a:stretch>
            <a:fillRect/>
          </a:stretch>
        </p:blipFill>
        <p:spPr>
          <a:xfrm rot="21324104">
            <a:off x="601089" y="3584168"/>
            <a:ext cx="2245362" cy="839992"/>
          </a:xfrm>
          <a:prstGeom prst="rect">
            <a:avLst/>
          </a:prstGeom>
        </p:spPr>
      </p:pic>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6" name="角丸四角形 13">
            <a:extLst>
              <a:ext uri="{FF2B5EF4-FFF2-40B4-BE49-F238E27FC236}">
                <a16:creationId xmlns:a16="http://schemas.microsoft.com/office/drawing/2014/main"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pic>
        <p:nvPicPr>
          <p:cNvPr id="6" name="図 5">
            <a:extLst>
              <a:ext uri="{FF2B5EF4-FFF2-40B4-BE49-F238E27FC236}">
                <a16:creationId xmlns:a16="http://schemas.microsoft.com/office/drawing/2014/main" id="{897F07DF-8187-4296-B55E-D07A158FC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99" y="3126086"/>
            <a:ext cx="1107960" cy="784286"/>
          </a:xfrm>
          <a:prstGeom prst="rect">
            <a:avLst/>
          </a:prstGeom>
        </p:spPr>
      </p:pic>
      <p:pic>
        <p:nvPicPr>
          <p:cNvPr id="13" name="図 12">
            <a:extLst>
              <a:ext uri="{FF2B5EF4-FFF2-40B4-BE49-F238E27FC236}">
                <a16:creationId xmlns:a16="http://schemas.microsoft.com/office/drawing/2014/main" id="{3A758C73-F9D8-4679-BA3C-30164006F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619" y="3893464"/>
            <a:ext cx="1238273" cy="773920"/>
          </a:xfrm>
          <a:prstGeom prst="rect">
            <a:avLst/>
          </a:prstGeom>
        </p:spPr>
      </p:pic>
      <p:pic>
        <p:nvPicPr>
          <p:cNvPr id="19" name="図 18">
            <a:extLst>
              <a:ext uri="{FF2B5EF4-FFF2-40B4-BE49-F238E27FC236}">
                <a16:creationId xmlns:a16="http://schemas.microsoft.com/office/drawing/2014/main" id="{67C44D8E-B8F9-4A6B-992D-5FEAB89FD6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4" y="4893196"/>
            <a:ext cx="3066360" cy="2115788"/>
          </a:xfrm>
          <a:prstGeom prst="rect">
            <a:avLst/>
          </a:prstGeom>
        </p:spPr>
      </p:pic>
      <p:pic>
        <p:nvPicPr>
          <p:cNvPr id="36" name="図 35">
            <a:extLst>
              <a:ext uri="{FF2B5EF4-FFF2-40B4-BE49-F238E27FC236}">
                <a16:creationId xmlns:a16="http://schemas.microsoft.com/office/drawing/2014/main" id="{6896545A-7B4A-465B-9E46-7B7CD5C1E6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158" y="4711299"/>
            <a:ext cx="1976200" cy="1976200"/>
          </a:xfrm>
          <a:prstGeom prst="rect">
            <a:avLst/>
          </a:prstGeom>
        </p:spPr>
      </p:pic>
      <p:pic>
        <p:nvPicPr>
          <p:cNvPr id="37" name="図 36">
            <a:extLst>
              <a:ext uri="{FF2B5EF4-FFF2-40B4-BE49-F238E27FC236}">
                <a16:creationId xmlns:a16="http://schemas.microsoft.com/office/drawing/2014/main" id="{BFF1B7FA-8B1F-447A-AA8F-3CFBC012A7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851" t="33334" r="56299" b="51190"/>
          <a:stretch/>
        </p:blipFill>
        <p:spPr>
          <a:xfrm>
            <a:off x="4869985" y="6283682"/>
            <a:ext cx="1335234" cy="469136"/>
          </a:xfrm>
          <a:prstGeom prst="rect">
            <a:avLst/>
          </a:prstGeom>
        </p:spPr>
      </p:pic>
      <p:sp>
        <p:nvSpPr>
          <p:cNvPr id="38" name="正方形/長方形 37">
            <a:extLst>
              <a:ext uri="{FF2B5EF4-FFF2-40B4-BE49-F238E27FC236}">
                <a16:creationId xmlns:a16="http://schemas.microsoft.com/office/drawing/2014/main" id="{CFA8FF7A-77B4-4AB9-9FB5-6885471FBD80}"/>
              </a:ext>
            </a:extLst>
          </p:cNvPr>
          <p:cNvSpPr/>
          <p:nvPr/>
        </p:nvSpPr>
        <p:spPr>
          <a:xfrm>
            <a:off x="417788" y="7205243"/>
            <a:ext cx="59243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現在、多くの国で口蹄疫や</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ASF</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（アフリカ豚熱）などの家畜の病気が発生しています。また、おみやげや個人消費用の畜産物は検査証明書の取得が難しいため、肉製品や動物由来製品のほとんどは、日本へ持ち込むことができません。</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動物検疫所ホームページより</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endParaRPr lang="ja-JP" altLang="en-US" sz="16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91575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3785652"/>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rgbClr val="FF0000"/>
                </a:solidFill>
                <a:latin typeface="+mn-ea"/>
              </a:rPr>
              <a:t>原則、口蹄疫等が発生している地域へは渡航しない。</a:t>
            </a:r>
            <a:endParaRPr lang="en-US" altLang="ja-JP" sz="2133" dirty="0">
              <a:solidFill>
                <a:srgbClr val="FF0000"/>
              </a:solidFill>
              <a:latin typeface="+mn-ea"/>
            </a:endParaRPr>
          </a:p>
          <a:p>
            <a:pPr>
              <a:lnSpc>
                <a:spcPts val="2400"/>
              </a:lnSpc>
              <a:defRPr/>
            </a:pPr>
            <a:r>
              <a:rPr lang="en-US" altLang="ja-JP" sz="2133" dirty="0">
                <a:solidFill>
                  <a:srgbClr val="FF0000"/>
                </a:solidFill>
                <a:latin typeface="+mn-ea"/>
              </a:rPr>
              <a:t>※</a:t>
            </a:r>
            <a:r>
              <a:rPr lang="ja-JP" altLang="en-US" sz="2133" dirty="0">
                <a:solidFill>
                  <a:srgbClr val="FF0000"/>
                </a:solidFill>
                <a:latin typeface="+mn-ea"/>
              </a:rPr>
              <a:t>最新の発生地域は、農林水産省ウェブサイトを確認すること。</a:t>
            </a:r>
            <a:endParaRPr lang="en-US" altLang="ja-JP" sz="2133"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a:t>
            </a:r>
            <a:r>
              <a:rPr lang="ja-JP" altLang="en-US" sz="2130" dirty="0">
                <a:latin typeface="+mn-ea"/>
              </a:rPr>
              <a:t>帰国後１週間は、当農場を含め他の畜産施設等にも立ち入らない。　</a:t>
            </a:r>
            <a:endParaRPr lang="en-US" altLang="ja-JP" sz="2130" dirty="0">
              <a:latin typeface="+mn-ea"/>
            </a:endParaRPr>
          </a:p>
          <a:p>
            <a:pPr>
              <a:lnSpc>
                <a:spcPts val="2400"/>
              </a:lnSpc>
              <a:defRPr/>
            </a:pP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35861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4401205"/>
          </a:xfrm>
          <a:prstGeom prst="rect">
            <a:avLst/>
          </a:prstGeom>
        </p:spPr>
        <p:txBody>
          <a:bodyPr wrap="square">
            <a:spAutoFit/>
          </a:bodyPr>
          <a:lstStyle/>
          <a:p>
            <a:pPr>
              <a:lnSpc>
                <a:spcPts val="2400"/>
              </a:lnSpc>
              <a:defRPr/>
            </a:pPr>
            <a:r>
              <a:rPr lang="ja-JP" altLang="en-US" sz="2133" dirty="0">
                <a:solidFill>
                  <a:srgbClr val="FF0000"/>
                </a:solidFill>
                <a:latin typeface="+mn-ea"/>
              </a:rPr>
              <a:t>病原体の侵入要因となるため、不適切な物品（他の畜産関係施設等で使用した物品や海外で使用した衣服等）は持ち込まない。</a:t>
            </a:r>
            <a:endParaRPr lang="en-US" altLang="ja-JP" sz="2133" dirty="0">
              <a:solidFill>
                <a:srgbClr val="FF0000"/>
              </a:solidFill>
              <a:latin typeface="+mn-ea"/>
            </a:endParaRPr>
          </a:p>
          <a:p>
            <a:pPr>
              <a:lnSpc>
                <a:spcPts val="2400"/>
              </a:lnSpc>
              <a:defRPr/>
            </a:pPr>
            <a:endParaRPr lang="ja-JP" altLang="en-US" sz="2133" dirty="0">
              <a:solidFill>
                <a:srgbClr val="FF0000"/>
              </a:solidFill>
              <a:latin typeface="+mn-ea"/>
            </a:endParaRPr>
          </a:p>
          <a:p>
            <a:pPr>
              <a:lnSpc>
                <a:spcPts val="2400"/>
              </a:lnSpc>
              <a:defRPr/>
            </a:pPr>
            <a:r>
              <a:rPr lang="ja-JP" altLang="en-US" sz="2133"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○やむを得ず持ち込む場合は、</a:t>
            </a:r>
            <a:r>
              <a:rPr lang="ja-JP" altLang="en-US" sz="2133" dirty="0">
                <a:latin typeface="+mn-ea"/>
              </a:rPr>
              <a:t>衛生管理区域に持ち込む際に消毒を行う。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○持ち込んだ機材を使用後、衛生管理区域内の倉庫に保管し、備品台帳に記録する。</a:t>
            </a:r>
            <a:endParaRPr lang="en-US" altLang="ja-JP" sz="2133"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841367"/>
            <a:ext cx="6741369" cy="4522721"/>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2824299"/>
          </a:xfrm>
          <a:prstGeom prst="rect">
            <a:avLst/>
          </a:prstGeom>
        </p:spPr>
        <p:txBody>
          <a:bodyPr wrap="square">
            <a:spAutoFit/>
          </a:bodyPr>
          <a:lstStyle/>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rgbClr val="FF0000"/>
                </a:solidFill>
                <a:latin typeface="+mn-ea"/>
              </a:rPr>
              <a:t>犬や猫を衛生管理区域内で飼育してはならいない。</a:t>
            </a:r>
            <a:endParaRPr lang="en-US" altLang="ja-JP" sz="2133" dirty="0">
              <a:solidFill>
                <a:srgbClr val="FF0000"/>
              </a:solidFill>
              <a:latin typeface="+mn-ea"/>
            </a:endParaRPr>
          </a:p>
          <a:p>
            <a:pPr>
              <a:lnSpc>
                <a:spcPts val="2400"/>
              </a:lnSpc>
              <a:defRPr/>
            </a:pPr>
            <a:endParaRPr lang="en-US" altLang="ja-JP" sz="2133" dirty="0">
              <a:solidFill>
                <a:srgbClr val="FF0000"/>
              </a:solidFill>
              <a:latin typeface="+mn-ea"/>
            </a:endParaRPr>
          </a:p>
          <a:p>
            <a:pPr>
              <a:lnSpc>
                <a:spcPts val="2400"/>
              </a:lnSpc>
              <a:defRPr/>
            </a:pPr>
            <a:r>
              <a:rPr lang="ja-JP" altLang="en-US" sz="2133" dirty="0">
                <a:latin typeface="+mn-ea"/>
              </a:rPr>
              <a:t>○犬や猫が衛生管理区域内に侵入しないよう区域外で餌やりをする。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○散歩時等、衛生管理区域を通過する場合は、肢等の洗浄及び消毒を行ってから、衛生管理区域に入場する。</a:t>
            </a: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309320"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913805"/>
            <a:ext cx="6741369" cy="286610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1164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③更衣室にて、専用衣服・靴・手袋を着用する。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６</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id="{1AF4966E-AE6A-43DE-BA5C-FB4F7870B06E}"/>
              </a:ext>
            </a:extLst>
          </p:cNvPr>
          <p:cNvSpPr txBox="1"/>
          <p:nvPr/>
        </p:nvSpPr>
        <p:spPr>
          <a:xfrm>
            <a:off x="521644" y="1713166"/>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id="{E9132AA7-1C39-41BD-81B1-3DC4F38851C3}"/>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8"/>
          <a:srcRect l="15371" t="39763" r="73397" b="31893"/>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413982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なお、農場従事者は衛生管理区域外の専用駐車場に駐車し、事務所の農場従事者用の台帳に記帳すること。</a:t>
            </a: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③衛生管理区域内で車両から降りて作業する場合、消毒場所に用意してある農場専用のフロアマットと交換する。</a:t>
            </a:r>
          </a:p>
          <a:p>
            <a:r>
              <a:rPr lang="ja-JP" altLang="en-US" sz="1900" dirty="0">
                <a:latin typeface="+mn-ea"/>
                <a:cs typeface="Meiryo UI" panose="020B0604030504040204" pitchFamily="50" charset="-128"/>
              </a:rPr>
              <a:t>④台帳に入場時の消毒の実施について記帳する。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⑥設置された衣服・長靴・手袋を着用し、入場する。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a:stretch>
            <a:fillRect/>
          </a:stretch>
        </p:blipFill>
        <p:spPr>
          <a:xfrm>
            <a:off x="2167067" y="5148064"/>
            <a:ext cx="2414061" cy="1802497"/>
          </a:xfrm>
          <a:prstGeom prst="rect">
            <a:avLst/>
          </a:prstGeom>
          <a:ln>
            <a:solidFill>
              <a:schemeClr val="tx1"/>
            </a:solidFill>
          </a:ln>
        </p:spPr>
      </p:pic>
      <p:sp>
        <p:nvSpPr>
          <p:cNvPr id="34" name="楕円 33">
            <a:extLst>
              <a:ext uri="{FF2B5EF4-FFF2-40B4-BE49-F238E27FC236}">
                <a16:creationId xmlns:a16="http://schemas.microsoft.com/office/drawing/2014/main" id="{B4536032-7E04-4D46-AAC8-69EA91DCFB57}"/>
              </a:ext>
            </a:extLst>
          </p:cNvPr>
          <p:cNvSpPr/>
          <p:nvPr/>
        </p:nvSpPr>
        <p:spPr>
          <a:xfrm>
            <a:off x="3836883" y="6109314"/>
            <a:ext cx="490300"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5" name="正方形/長方形 34">
            <a:extLst>
              <a:ext uri="{FF2B5EF4-FFF2-40B4-BE49-F238E27FC236}">
                <a16:creationId xmlns:a16="http://schemas.microsoft.com/office/drawing/2014/main" id="{567DD5C2-220B-4A05-AA58-D1BA8E5E38E9}"/>
              </a:ext>
            </a:extLst>
          </p:cNvPr>
          <p:cNvSpPr/>
          <p:nvPr/>
        </p:nvSpPr>
        <p:spPr>
          <a:xfrm>
            <a:off x="4644056" y="5112530"/>
            <a:ext cx="2619803" cy="584775"/>
          </a:xfrm>
          <a:prstGeom prst="rect">
            <a:avLst/>
          </a:prstGeom>
        </p:spPr>
        <p:txBody>
          <a:bodyPr wrap="square">
            <a:spAutoFit/>
          </a:bodyPr>
          <a:lstStyle/>
          <a:p>
            <a:r>
              <a:rPr lang="ja-JP" altLang="en-US" sz="1600" dirty="0">
                <a:solidFill>
                  <a:srgbClr val="000000"/>
                </a:solidFill>
                <a:latin typeface="+mn-ea"/>
              </a:rPr>
              <a:t>消毒場所に用意している</a:t>
            </a:r>
            <a:endParaRPr lang="en-US" altLang="ja-JP" sz="1600" dirty="0">
              <a:solidFill>
                <a:srgbClr val="000000"/>
              </a:solidFill>
              <a:latin typeface="+mn-ea"/>
            </a:endParaRPr>
          </a:p>
          <a:p>
            <a:r>
              <a:rPr lang="ja-JP" altLang="en-US" sz="1600" dirty="0">
                <a:solidFill>
                  <a:srgbClr val="000000"/>
                </a:solidFill>
                <a:latin typeface="+mn-ea"/>
              </a:rPr>
              <a:t>農場専用のフロアマット</a:t>
            </a:r>
            <a:endParaRPr lang="en-US" altLang="ja-JP" sz="1600" dirty="0">
              <a:solidFill>
                <a:srgbClr val="000000"/>
              </a:solidFill>
              <a:latin typeface="+mn-ea"/>
            </a:endParaRPr>
          </a:p>
        </p:txBody>
      </p:sp>
      <p:cxnSp>
        <p:nvCxnSpPr>
          <p:cNvPr id="37" name="直線コネクタ 36">
            <a:extLst>
              <a:ext uri="{FF2B5EF4-FFF2-40B4-BE49-F238E27FC236}">
                <a16:creationId xmlns:a16="http://schemas.microsoft.com/office/drawing/2014/main" id="{162572D4-0935-4448-B3CA-B6F4365A873E}"/>
              </a:ext>
            </a:extLst>
          </p:cNvPr>
          <p:cNvCxnSpPr>
            <a:cxnSpLocks/>
          </p:cNvCxnSpPr>
          <p:nvPr/>
        </p:nvCxnSpPr>
        <p:spPr>
          <a:xfrm flipV="1">
            <a:off x="3877921" y="5803900"/>
            <a:ext cx="833779" cy="357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FFA5EA1-A638-4FF4-B93D-E9DC76FE3E55}"/>
              </a:ext>
            </a:extLst>
          </p:cNvPr>
          <p:cNvCxnSpPr>
            <a:cxnSpLocks/>
          </p:cNvCxnSpPr>
          <p:nvPr/>
        </p:nvCxnSpPr>
        <p:spPr>
          <a:xfrm>
            <a:off x="4030136" y="6556754"/>
            <a:ext cx="641900" cy="196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FBE88C86-9B5E-41F3-BF7B-C27EB189AA51}"/>
              </a:ext>
            </a:extLst>
          </p:cNvPr>
          <p:cNvPicPr>
            <a:picLocks noChangeAspect="1"/>
          </p:cNvPicPr>
          <p:nvPr/>
        </p:nvPicPr>
        <p:blipFill>
          <a:blip r:embed="rId4"/>
          <a:stretch>
            <a:fillRect/>
          </a:stretch>
        </p:blipFill>
        <p:spPr>
          <a:xfrm>
            <a:off x="4825921" y="6854557"/>
            <a:ext cx="1636668" cy="1893907"/>
          </a:xfrm>
          <a:prstGeom prst="rect">
            <a:avLst/>
          </a:prstGeom>
          <a:ln>
            <a:solidFill>
              <a:schemeClr val="tx1"/>
            </a:solidFill>
          </a:ln>
        </p:spPr>
      </p:pic>
      <p:sp>
        <p:nvSpPr>
          <p:cNvPr id="43" name="楕円 42">
            <a:extLst>
              <a:ext uri="{FF2B5EF4-FFF2-40B4-BE49-F238E27FC236}">
                <a16:creationId xmlns:a16="http://schemas.microsoft.com/office/drawing/2014/main" id="{81362E53-82A8-4B35-8AA1-7A86A040EEA4}"/>
              </a:ext>
            </a:extLst>
          </p:cNvPr>
          <p:cNvSpPr/>
          <p:nvPr/>
        </p:nvSpPr>
        <p:spPr>
          <a:xfrm>
            <a:off x="3281594" y="621284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id="{6BEC5913-EF95-4B90-984D-9923D3BD7BA9}"/>
              </a:ext>
            </a:extLst>
          </p:cNvPr>
          <p:cNvSpPr/>
          <p:nvPr/>
        </p:nvSpPr>
        <p:spPr>
          <a:xfrm>
            <a:off x="1395174" y="8815123"/>
            <a:ext cx="3600400" cy="338554"/>
          </a:xfrm>
          <a:prstGeom prst="rect">
            <a:avLst/>
          </a:prstGeom>
        </p:spPr>
        <p:txBody>
          <a:bodyPr wrap="square">
            <a:spAutoFit/>
          </a:bodyPr>
          <a:lstStyle/>
          <a:p>
            <a:r>
              <a:rPr lang="ja-JP" altLang="en-US" sz="1600" dirty="0">
                <a:solidFill>
                  <a:srgbClr val="000000"/>
                </a:solidFill>
                <a:latin typeface="+mn-ea"/>
              </a:rPr>
              <a:t>外部従事者用の衣服・靴・手袋</a:t>
            </a:r>
            <a:endParaRPr lang="en-US" altLang="ja-JP" sz="1600" dirty="0">
              <a:solidFill>
                <a:srgbClr val="000000"/>
              </a:solidFill>
              <a:latin typeface="+mn-ea"/>
            </a:endParaRPr>
          </a:p>
        </p:txBody>
      </p:sp>
      <p:cxnSp>
        <p:nvCxnSpPr>
          <p:cNvPr id="46" name="直線コネクタ 45">
            <a:extLst>
              <a:ext uri="{FF2B5EF4-FFF2-40B4-BE49-F238E27FC236}">
                <a16:creationId xmlns:a16="http://schemas.microsoft.com/office/drawing/2014/main" id="{CC49EC7F-92C8-41C2-B097-F0D4E1D28AF8}"/>
              </a:ext>
            </a:extLst>
          </p:cNvPr>
          <p:cNvCxnSpPr>
            <a:cxnSpLocks/>
            <a:stCxn id="43" idx="1"/>
          </p:cNvCxnSpPr>
          <p:nvPr/>
        </p:nvCxnSpPr>
        <p:spPr>
          <a:xfrm flipH="1">
            <a:off x="1389841" y="6278372"/>
            <a:ext cx="1954216" cy="11435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03696CF-9BF8-432E-9690-83508BA651A4}"/>
              </a:ext>
            </a:extLst>
          </p:cNvPr>
          <p:cNvCxnSpPr>
            <a:cxnSpLocks/>
          </p:cNvCxnSpPr>
          <p:nvPr/>
        </p:nvCxnSpPr>
        <p:spPr>
          <a:xfrm flipH="1" flipV="1">
            <a:off x="3708331" y="6536046"/>
            <a:ext cx="872797" cy="885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25849A03-3656-415E-BD6D-6CA5CF4EB086}"/>
              </a:ext>
            </a:extLst>
          </p:cNvPr>
          <p:cNvPicPr>
            <a:picLocks noChangeAspect="1"/>
          </p:cNvPicPr>
          <p:nvPr/>
        </p:nvPicPr>
        <p:blipFill>
          <a:blip r:embed="rId5"/>
          <a:stretch>
            <a:fillRect/>
          </a:stretch>
        </p:blipFill>
        <p:spPr>
          <a:xfrm>
            <a:off x="4709851" y="5765198"/>
            <a:ext cx="1001953" cy="987801"/>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67754" y="581689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5"/>
          </p:cNvCxnSpPr>
          <p:nvPr/>
        </p:nvCxnSpPr>
        <p:spPr>
          <a:xfrm flipV="1">
            <a:off x="1931098" y="615486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1931098" y="555950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514607" y="515834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７</a:t>
            </a:r>
          </a:p>
        </p:txBody>
      </p:sp>
      <p:sp>
        <p:nvSpPr>
          <p:cNvPr id="15" name="正方形/長方形 14">
            <a:extLst>
              <a:ext uri="{FF2B5EF4-FFF2-40B4-BE49-F238E27FC236}">
                <a16:creationId xmlns:a16="http://schemas.microsoft.com/office/drawing/2014/main" id="{7FFDA881-D5C0-465A-9012-FD07FFB8B1EC}"/>
              </a:ext>
            </a:extLst>
          </p:cNvPr>
          <p:cNvSpPr/>
          <p:nvPr/>
        </p:nvSpPr>
        <p:spPr>
          <a:xfrm>
            <a:off x="1389841" y="7421900"/>
            <a:ext cx="3191287" cy="13879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6"/>
          <a:stretch>
            <a:fillRect/>
          </a:stretch>
        </p:blipFill>
        <p:spPr>
          <a:xfrm>
            <a:off x="2540248" y="7662585"/>
            <a:ext cx="794116" cy="838729"/>
          </a:xfrm>
          <a:prstGeom prst="rect">
            <a:avLst/>
          </a:prstGeom>
        </p:spPr>
      </p:pic>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7"/>
          <a:stretch>
            <a:fillRect/>
          </a:stretch>
        </p:blipFill>
        <p:spPr>
          <a:xfrm>
            <a:off x="1782808" y="7566936"/>
            <a:ext cx="445400" cy="1205202"/>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8"/>
          <a:stretch>
            <a:fillRect/>
          </a:stretch>
        </p:blipFill>
        <p:spPr>
          <a:xfrm>
            <a:off x="3511975" y="7756625"/>
            <a:ext cx="854522" cy="825825"/>
          </a:xfrm>
          <a:prstGeom prst="rect">
            <a:avLst/>
          </a:prstGeom>
        </p:spPr>
      </p:pic>
      <p:pic>
        <p:nvPicPr>
          <p:cNvPr id="8" name="図 7">
            <a:extLst>
              <a:ext uri="{FF2B5EF4-FFF2-40B4-BE49-F238E27FC236}">
                <a16:creationId xmlns:a16="http://schemas.microsoft.com/office/drawing/2014/main" id="{0ECF6D02-AA98-407F-98F3-60C0E6030105}"/>
              </a:ext>
            </a:extLst>
          </p:cNvPr>
          <p:cNvPicPr>
            <a:picLocks noChangeAspect="1"/>
          </p:cNvPicPr>
          <p:nvPr/>
        </p:nvPicPr>
        <p:blipFill>
          <a:blip r:embed="rId9"/>
          <a:stretch>
            <a:fillRect/>
          </a:stretch>
        </p:blipFill>
        <p:spPr>
          <a:xfrm>
            <a:off x="569023" y="5559501"/>
            <a:ext cx="1362075" cy="1095375"/>
          </a:xfrm>
          <a:prstGeom prst="rect">
            <a:avLst/>
          </a:prstGeom>
          <a:ln>
            <a:solidFill>
              <a:schemeClr val="tx1"/>
            </a:solidFill>
          </a:ln>
        </p:spPr>
      </p:pic>
    </p:spTree>
    <p:extLst>
      <p:ext uri="{BB962C8B-B14F-4D97-AF65-F5344CB8AC3E}">
        <p14:creationId xmlns:p14="http://schemas.microsoft.com/office/powerpoint/2010/main" val="205242337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9490</TotalTime>
  <Words>3876</Words>
  <Application>Microsoft Office PowerPoint</Application>
  <PresentationFormat>画面に合わせる (4:3)</PresentationFormat>
  <Paragraphs>393</Paragraphs>
  <Slides>19</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HGSｺﾞｼｯｸE</vt:lpstr>
      <vt:lpstr>Meiryo UI</vt:lpstr>
      <vt:lpstr>ＭＳ Ｐゴシック</vt:lpstr>
      <vt:lpstr>ＭＳ ゴシック</vt:lpstr>
      <vt:lpstr>ＭＳ 明朝</vt:lpstr>
      <vt:lpstr>游ゴシック</vt:lpstr>
      <vt:lpstr>Agency FB</vt:lpstr>
      <vt:lpstr>Arial</vt:lpstr>
      <vt:lpstr>Calibri</vt:lpstr>
      <vt:lpstr>Times New Roman</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shogo</dc:creator>
  <cp:lastModifiedBy>Administrator</cp:lastModifiedBy>
  <cp:revision>100</cp:revision>
  <cp:lastPrinted>2021-06-18T00:52:56Z</cp:lastPrinted>
  <dcterms:created xsi:type="dcterms:W3CDTF">2018-07-17T05:28:53Z</dcterms:created>
  <dcterms:modified xsi:type="dcterms:W3CDTF">2021-08-30T23:36:38Z</dcterms:modified>
</cp:coreProperties>
</file>