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glb" ContentType="model/gltf.binary"/>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97" r:id="rId2"/>
    <p:sldId id="290" r:id="rId3"/>
    <p:sldId id="306" r:id="rId4"/>
    <p:sldId id="257" r:id="rId5"/>
    <p:sldId id="292" r:id="rId6"/>
    <p:sldId id="311" r:id="rId7"/>
    <p:sldId id="300" r:id="rId8"/>
    <p:sldId id="295" r:id="rId9"/>
    <p:sldId id="334" r:id="rId10"/>
    <p:sldId id="271" r:id="rId11"/>
    <p:sldId id="333" r:id="rId12"/>
    <p:sldId id="281" r:id="rId13"/>
    <p:sldId id="266" r:id="rId14"/>
    <p:sldId id="280" r:id="rId15"/>
    <p:sldId id="302" r:id="rId16"/>
    <p:sldId id="303" r:id="rId17"/>
  </p:sldIdLst>
  <p:sldSz cx="6858000" cy="9144000" type="screen4x3"/>
  <p:notesSz cx="9939338" cy="6807200"/>
  <p:defaultTextStyle>
    <a:defPPr>
      <a:defRPr lang="ja-JP"/>
    </a:defPPr>
    <a:lvl1pPr marL="0" algn="l" defTabSz="856610" rtl="0" eaLnBrk="1" latinLnBrk="0" hangingPunct="1">
      <a:defRPr kumimoji="1" sz="1700" kern="1200">
        <a:solidFill>
          <a:schemeClr val="tx1"/>
        </a:solidFill>
        <a:latin typeface="+mn-lt"/>
        <a:ea typeface="+mn-ea"/>
        <a:cs typeface="+mn-cs"/>
      </a:defRPr>
    </a:lvl1pPr>
    <a:lvl2pPr marL="428305" algn="l" defTabSz="856610" rtl="0" eaLnBrk="1" latinLnBrk="0" hangingPunct="1">
      <a:defRPr kumimoji="1" sz="1700" kern="1200">
        <a:solidFill>
          <a:schemeClr val="tx1"/>
        </a:solidFill>
        <a:latin typeface="+mn-lt"/>
        <a:ea typeface="+mn-ea"/>
        <a:cs typeface="+mn-cs"/>
      </a:defRPr>
    </a:lvl2pPr>
    <a:lvl3pPr marL="856610" algn="l" defTabSz="856610" rtl="0" eaLnBrk="1" latinLnBrk="0" hangingPunct="1">
      <a:defRPr kumimoji="1" sz="1700" kern="1200">
        <a:solidFill>
          <a:schemeClr val="tx1"/>
        </a:solidFill>
        <a:latin typeface="+mn-lt"/>
        <a:ea typeface="+mn-ea"/>
        <a:cs typeface="+mn-cs"/>
      </a:defRPr>
    </a:lvl3pPr>
    <a:lvl4pPr marL="1284915" algn="l" defTabSz="856610" rtl="0" eaLnBrk="1" latinLnBrk="0" hangingPunct="1">
      <a:defRPr kumimoji="1" sz="1700" kern="1200">
        <a:solidFill>
          <a:schemeClr val="tx1"/>
        </a:solidFill>
        <a:latin typeface="+mn-lt"/>
        <a:ea typeface="+mn-ea"/>
        <a:cs typeface="+mn-cs"/>
      </a:defRPr>
    </a:lvl4pPr>
    <a:lvl5pPr marL="1713220" algn="l" defTabSz="856610" rtl="0" eaLnBrk="1" latinLnBrk="0" hangingPunct="1">
      <a:defRPr kumimoji="1" sz="1700" kern="1200">
        <a:solidFill>
          <a:schemeClr val="tx1"/>
        </a:solidFill>
        <a:latin typeface="+mn-lt"/>
        <a:ea typeface="+mn-ea"/>
        <a:cs typeface="+mn-cs"/>
      </a:defRPr>
    </a:lvl5pPr>
    <a:lvl6pPr marL="2141525" algn="l" defTabSz="856610" rtl="0" eaLnBrk="1" latinLnBrk="0" hangingPunct="1">
      <a:defRPr kumimoji="1" sz="1700" kern="1200">
        <a:solidFill>
          <a:schemeClr val="tx1"/>
        </a:solidFill>
        <a:latin typeface="+mn-lt"/>
        <a:ea typeface="+mn-ea"/>
        <a:cs typeface="+mn-cs"/>
      </a:defRPr>
    </a:lvl6pPr>
    <a:lvl7pPr marL="2569830" algn="l" defTabSz="856610" rtl="0" eaLnBrk="1" latinLnBrk="0" hangingPunct="1">
      <a:defRPr kumimoji="1" sz="1700" kern="1200">
        <a:solidFill>
          <a:schemeClr val="tx1"/>
        </a:solidFill>
        <a:latin typeface="+mn-lt"/>
        <a:ea typeface="+mn-ea"/>
        <a:cs typeface="+mn-cs"/>
      </a:defRPr>
    </a:lvl7pPr>
    <a:lvl8pPr marL="2998135" algn="l" defTabSz="856610" rtl="0" eaLnBrk="1" latinLnBrk="0" hangingPunct="1">
      <a:defRPr kumimoji="1" sz="1700" kern="1200">
        <a:solidFill>
          <a:schemeClr val="tx1"/>
        </a:solidFill>
        <a:latin typeface="+mn-lt"/>
        <a:ea typeface="+mn-ea"/>
        <a:cs typeface="+mn-cs"/>
      </a:defRPr>
    </a:lvl8pPr>
    <a:lvl9pPr marL="3426440" algn="l" defTabSz="856610" rtl="0" eaLnBrk="1" latinLnBrk="0" hangingPunct="1">
      <a:defRPr kumimoji="1"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25" userDrawn="1">
          <p15:clr>
            <a:srgbClr val="A4A3A4"/>
          </p15:clr>
        </p15:guide>
        <p15:guide id="2" pos="2205" userDrawn="1">
          <p15:clr>
            <a:srgbClr val="A4A3A4"/>
          </p15:clr>
        </p15:guide>
      </p15:sldGuideLst>
    </p:ext>
    <p:ext uri="{2D200454-40CA-4A62-9FC3-DE9A4176ACB9}">
      <p15:notesGuideLst xmlns:p15="http://schemas.microsoft.com/office/powerpoint/2012/main">
        <p15:guide id="1" orient="horz" pos="2144" userDrawn="1">
          <p15:clr>
            <a:srgbClr val="A4A3A4"/>
          </p15:clr>
        </p15:guide>
        <p15:guide id="2" pos="31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三宅　秀隆" initials="三宅　秀隆" lastIdx="1" clrIdx="0">
    <p:extLst>
      <p:ext uri="{19B8F6BF-5375-455C-9EA6-DF929625EA0E}">
        <p15:presenceInfo xmlns:p15="http://schemas.microsoft.com/office/powerpoint/2012/main" userId="S::hidetaka_miyake460@maff.go.jp::a2587125-3f3b-45ae-bb8d-3e0abf637d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65" autoAdjust="0"/>
    <p:restoredTop sz="92083" autoAdjust="0"/>
  </p:normalViewPr>
  <p:slideViewPr>
    <p:cSldViewPr>
      <p:cViewPr varScale="1">
        <p:scale>
          <a:sx n="46" d="100"/>
          <a:sy n="46" d="100"/>
        </p:scale>
        <p:origin x="2364" y="40"/>
      </p:cViewPr>
      <p:guideLst>
        <p:guide orient="horz" pos="2925"/>
        <p:guide pos="220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68"/>
    </p:cViewPr>
  </p:sorterViewPr>
  <p:notesViewPr>
    <p:cSldViewPr showGuides="1">
      <p:cViewPr varScale="1">
        <p:scale>
          <a:sx n="52" d="100"/>
          <a:sy n="52" d="100"/>
        </p:scale>
        <p:origin x="-2892" y="-102"/>
      </p:cViewPr>
      <p:guideLst>
        <p:guide orient="horz" pos="2144"/>
        <p:guide pos="313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6737" cy="3413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30284" y="0"/>
            <a:ext cx="4306737" cy="341393"/>
          </a:xfrm>
          <a:prstGeom prst="rect">
            <a:avLst/>
          </a:prstGeom>
        </p:spPr>
        <p:txBody>
          <a:bodyPr vert="horz" lIns="91440" tIns="45720" rIns="91440" bIns="45720" rtlCol="0"/>
          <a:lstStyle>
            <a:lvl1pPr algn="r">
              <a:defRPr sz="1200"/>
            </a:lvl1pPr>
          </a:lstStyle>
          <a:p>
            <a:fld id="{C35D1CB1-A234-44FA-A1B2-30DE94DD281C}" type="datetimeFigureOut">
              <a:rPr kumimoji="1" lang="ja-JP" altLang="en-US" smtClean="0"/>
              <a:t>2021/9/13</a:t>
            </a:fld>
            <a:endParaRPr kumimoji="1" lang="ja-JP" altLang="en-US"/>
          </a:p>
        </p:txBody>
      </p:sp>
      <p:sp>
        <p:nvSpPr>
          <p:cNvPr id="4" name="フッター プレースホルダー 3"/>
          <p:cNvSpPr>
            <a:spLocks noGrp="1"/>
          </p:cNvSpPr>
          <p:nvPr>
            <p:ph type="ftr" sz="quarter" idx="2"/>
          </p:nvPr>
        </p:nvSpPr>
        <p:spPr>
          <a:xfrm>
            <a:off x="1" y="6465807"/>
            <a:ext cx="4306737" cy="34139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30284" y="6465807"/>
            <a:ext cx="4306737" cy="341393"/>
          </a:xfrm>
          <a:prstGeom prst="rect">
            <a:avLst/>
          </a:prstGeom>
        </p:spPr>
        <p:txBody>
          <a:bodyPr vert="horz" lIns="91440" tIns="45720" rIns="91440" bIns="45720" rtlCol="0" anchor="b"/>
          <a:lstStyle>
            <a:lvl1pPr algn="r">
              <a:defRPr sz="1200"/>
            </a:lvl1pPr>
          </a:lstStyle>
          <a:p>
            <a:fld id="{CAA56531-AF2E-42FD-B736-723DB515D05E}" type="slidenum">
              <a:rPr kumimoji="1" lang="ja-JP" altLang="en-US" smtClean="0"/>
              <a:t>‹#›</a:t>
            </a:fld>
            <a:endParaRPr kumimoji="1" lang="ja-JP" altLang="en-US"/>
          </a:p>
        </p:txBody>
      </p:sp>
    </p:spTree>
    <p:extLst>
      <p:ext uri="{BB962C8B-B14F-4D97-AF65-F5344CB8AC3E}">
        <p14:creationId xmlns:p14="http://schemas.microsoft.com/office/powerpoint/2010/main" val="1562169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4307045" cy="340360"/>
          </a:xfrm>
          <a:prstGeom prst="rect">
            <a:avLst/>
          </a:prstGeom>
        </p:spPr>
        <p:txBody>
          <a:bodyPr vert="horz" lIns="92227" tIns="46113" rIns="92227" bIns="46113"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993" y="0"/>
            <a:ext cx="4307045" cy="340360"/>
          </a:xfrm>
          <a:prstGeom prst="rect">
            <a:avLst/>
          </a:prstGeom>
        </p:spPr>
        <p:txBody>
          <a:bodyPr vert="horz" lIns="92227" tIns="46113" rIns="92227" bIns="46113" rtlCol="0"/>
          <a:lstStyle>
            <a:lvl1pPr algn="r">
              <a:defRPr sz="1200"/>
            </a:lvl1pPr>
          </a:lstStyle>
          <a:p>
            <a:fld id="{3ED6EF41-D272-4925-8C27-870F13DD05DC}" type="datetimeFigureOut">
              <a:rPr kumimoji="1" lang="ja-JP" altLang="en-US" smtClean="0"/>
              <a:t>2021/9/13</a:t>
            </a:fld>
            <a:endParaRPr kumimoji="1" lang="ja-JP" altLang="en-US"/>
          </a:p>
        </p:txBody>
      </p:sp>
      <p:sp>
        <p:nvSpPr>
          <p:cNvPr id="4" name="スライド イメージ プレースホルダー 3"/>
          <p:cNvSpPr>
            <a:spLocks noGrp="1" noRot="1" noChangeAspect="1"/>
          </p:cNvSpPr>
          <p:nvPr>
            <p:ph type="sldImg" idx="2"/>
          </p:nvPr>
        </p:nvSpPr>
        <p:spPr>
          <a:xfrm>
            <a:off x="4011613" y="509588"/>
            <a:ext cx="1916112" cy="2554287"/>
          </a:xfrm>
          <a:prstGeom prst="rect">
            <a:avLst/>
          </a:prstGeom>
          <a:noFill/>
          <a:ln w="12700">
            <a:solidFill>
              <a:prstClr val="black"/>
            </a:solidFill>
          </a:ln>
        </p:spPr>
        <p:txBody>
          <a:bodyPr vert="horz" lIns="92227" tIns="46113" rIns="92227" bIns="46113" rtlCol="0" anchor="ctr"/>
          <a:lstStyle/>
          <a:p>
            <a:endParaRPr lang="ja-JP" altLang="en-US"/>
          </a:p>
        </p:txBody>
      </p:sp>
      <p:sp>
        <p:nvSpPr>
          <p:cNvPr id="5" name="ノート プレースホルダー 4"/>
          <p:cNvSpPr>
            <a:spLocks noGrp="1"/>
          </p:cNvSpPr>
          <p:nvPr>
            <p:ph type="body" sz="quarter" idx="3"/>
          </p:nvPr>
        </p:nvSpPr>
        <p:spPr>
          <a:xfrm>
            <a:off x="993935" y="3233421"/>
            <a:ext cx="7951470" cy="3063240"/>
          </a:xfrm>
          <a:prstGeom prst="rect">
            <a:avLst/>
          </a:prstGeom>
        </p:spPr>
        <p:txBody>
          <a:bodyPr vert="horz" lIns="92227" tIns="46113" rIns="92227" bIns="461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6465660"/>
            <a:ext cx="4307045" cy="340360"/>
          </a:xfrm>
          <a:prstGeom prst="rect">
            <a:avLst/>
          </a:prstGeom>
        </p:spPr>
        <p:txBody>
          <a:bodyPr vert="horz" lIns="92227" tIns="46113" rIns="92227" bIns="461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993" y="6465660"/>
            <a:ext cx="4307045" cy="340360"/>
          </a:xfrm>
          <a:prstGeom prst="rect">
            <a:avLst/>
          </a:prstGeom>
        </p:spPr>
        <p:txBody>
          <a:bodyPr vert="horz" lIns="92227" tIns="46113" rIns="92227" bIns="46113" rtlCol="0" anchor="b"/>
          <a:lstStyle>
            <a:lvl1pPr algn="r">
              <a:defRPr sz="1200"/>
            </a:lvl1pPr>
          </a:lstStyle>
          <a:p>
            <a:fld id="{EB1A2BD6-3A33-455F-9D55-A0706420444C}" type="slidenum">
              <a:rPr kumimoji="1" lang="ja-JP" altLang="en-US" smtClean="0"/>
              <a:t>‹#›</a:t>
            </a:fld>
            <a:endParaRPr kumimoji="1" lang="ja-JP" altLang="en-US"/>
          </a:p>
        </p:txBody>
      </p:sp>
    </p:spTree>
    <p:extLst>
      <p:ext uri="{BB962C8B-B14F-4D97-AF65-F5344CB8AC3E}">
        <p14:creationId xmlns:p14="http://schemas.microsoft.com/office/powerpoint/2010/main" val="3412025616"/>
      </p:ext>
    </p:extLst>
  </p:cSld>
  <p:clrMap bg1="lt1" tx1="dk1" bg2="lt2" tx2="dk2" accent1="accent1" accent2="accent2" accent3="accent3" accent4="accent4" accent5="accent5" accent6="accent6" hlink="hlink" folHlink="folHlink"/>
  <p:notesStyle>
    <a:lvl1pPr marL="0" algn="l" defTabSz="856610" rtl="0" eaLnBrk="1" latinLnBrk="0" hangingPunct="1">
      <a:defRPr kumimoji="1" sz="1100" kern="1200">
        <a:solidFill>
          <a:schemeClr val="tx1"/>
        </a:solidFill>
        <a:latin typeface="+mn-lt"/>
        <a:ea typeface="+mn-ea"/>
        <a:cs typeface="+mn-cs"/>
      </a:defRPr>
    </a:lvl1pPr>
    <a:lvl2pPr marL="428305" algn="l" defTabSz="856610" rtl="0" eaLnBrk="1" latinLnBrk="0" hangingPunct="1">
      <a:defRPr kumimoji="1" sz="1100" kern="1200">
        <a:solidFill>
          <a:schemeClr val="tx1"/>
        </a:solidFill>
        <a:latin typeface="+mn-lt"/>
        <a:ea typeface="+mn-ea"/>
        <a:cs typeface="+mn-cs"/>
      </a:defRPr>
    </a:lvl2pPr>
    <a:lvl3pPr marL="856610" algn="l" defTabSz="856610" rtl="0" eaLnBrk="1" latinLnBrk="0" hangingPunct="1">
      <a:defRPr kumimoji="1" sz="1100" kern="1200">
        <a:solidFill>
          <a:schemeClr val="tx1"/>
        </a:solidFill>
        <a:latin typeface="+mn-lt"/>
        <a:ea typeface="+mn-ea"/>
        <a:cs typeface="+mn-cs"/>
      </a:defRPr>
    </a:lvl3pPr>
    <a:lvl4pPr marL="1284915" algn="l" defTabSz="856610" rtl="0" eaLnBrk="1" latinLnBrk="0" hangingPunct="1">
      <a:defRPr kumimoji="1" sz="1100" kern="1200">
        <a:solidFill>
          <a:schemeClr val="tx1"/>
        </a:solidFill>
        <a:latin typeface="+mn-lt"/>
        <a:ea typeface="+mn-ea"/>
        <a:cs typeface="+mn-cs"/>
      </a:defRPr>
    </a:lvl4pPr>
    <a:lvl5pPr marL="1713220" algn="l" defTabSz="856610" rtl="0" eaLnBrk="1" latinLnBrk="0" hangingPunct="1">
      <a:defRPr kumimoji="1" sz="1100" kern="1200">
        <a:solidFill>
          <a:schemeClr val="tx1"/>
        </a:solidFill>
        <a:latin typeface="+mn-lt"/>
        <a:ea typeface="+mn-ea"/>
        <a:cs typeface="+mn-cs"/>
      </a:defRPr>
    </a:lvl5pPr>
    <a:lvl6pPr marL="2141525" algn="l" defTabSz="856610" rtl="0" eaLnBrk="1" latinLnBrk="0" hangingPunct="1">
      <a:defRPr kumimoji="1" sz="1100" kern="1200">
        <a:solidFill>
          <a:schemeClr val="tx1"/>
        </a:solidFill>
        <a:latin typeface="+mn-lt"/>
        <a:ea typeface="+mn-ea"/>
        <a:cs typeface="+mn-cs"/>
      </a:defRPr>
    </a:lvl6pPr>
    <a:lvl7pPr marL="2569830" algn="l" defTabSz="856610" rtl="0" eaLnBrk="1" latinLnBrk="0" hangingPunct="1">
      <a:defRPr kumimoji="1" sz="1100" kern="1200">
        <a:solidFill>
          <a:schemeClr val="tx1"/>
        </a:solidFill>
        <a:latin typeface="+mn-lt"/>
        <a:ea typeface="+mn-ea"/>
        <a:cs typeface="+mn-cs"/>
      </a:defRPr>
    </a:lvl7pPr>
    <a:lvl8pPr marL="2998135" algn="l" defTabSz="856610" rtl="0" eaLnBrk="1" latinLnBrk="0" hangingPunct="1">
      <a:defRPr kumimoji="1" sz="1100" kern="1200">
        <a:solidFill>
          <a:schemeClr val="tx1"/>
        </a:solidFill>
        <a:latin typeface="+mn-lt"/>
        <a:ea typeface="+mn-ea"/>
        <a:cs typeface="+mn-cs"/>
      </a:defRPr>
    </a:lvl8pPr>
    <a:lvl9pPr marL="3426440" algn="l" defTabSz="856610" rtl="0" eaLnBrk="1" latinLnBrk="0" hangingPunct="1">
      <a:defRPr kumimoji="1"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11613" y="509588"/>
            <a:ext cx="1916112" cy="2554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7</a:t>
            </a:fld>
            <a:endParaRPr kumimoji="1" lang="ja-JP" altLang="en-US"/>
          </a:p>
        </p:txBody>
      </p:sp>
    </p:spTree>
    <p:extLst>
      <p:ext uri="{BB962C8B-B14F-4D97-AF65-F5344CB8AC3E}">
        <p14:creationId xmlns:p14="http://schemas.microsoft.com/office/powerpoint/2010/main" val="1321213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11613" y="509588"/>
            <a:ext cx="1916112" cy="2554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8</a:t>
            </a:fld>
            <a:endParaRPr kumimoji="1" lang="ja-JP" altLang="en-US"/>
          </a:p>
        </p:txBody>
      </p:sp>
    </p:spTree>
    <p:extLst>
      <p:ext uri="{BB962C8B-B14F-4D97-AF65-F5344CB8AC3E}">
        <p14:creationId xmlns:p14="http://schemas.microsoft.com/office/powerpoint/2010/main" val="649270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11613" y="509588"/>
            <a:ext cx="1916112" cy="2554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12</a:t>
            </a:fld>
            <a:endParaRPr kumimoji="1" lang="ja-JP" altLang="en-US"/>
          </a:p>
        </p:txBody>
      </p:sp>
    </p:spTree>
    <p:extLst>
      <p:ext uri="{BB962C8B-B14F-4D97-AF65-F5344CB8AC3E}">
        <p14:creationId xmlns:p14="http://schemas.microsoft.com/office/powerpoint/2010/main" val="3075913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11613" y="509588"/>
            <a:ext cx="1916112" cy="2554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13</a:t>
            </a:fld>
            <a:endParaRPr kumimoji="1" lang="ja-JP" altLang="en-US"/>
          </a:p>
        </p:txBody>
      </p:sp>
    </p:spTree>
    <p:extLst>
      <p:ext uri="{BB962C8B-B14F-4D97-AF65-F5344CB8AC3E}">
        <p14:creationId xmlns:p14="http://schemas.microsoft.com/office/powerpoint/2010/main" val="1947854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11613" y="509588"/>
            <a:ext cx="1916112" cy="2554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14</a:t>
            </a:fld>
            <a:endParaRPr kumimoji="1" lang="ja-JP" altLang="en-US"/>
          </a:p>
        </p:txBody>
      </p:sp>
    </p:spTree>
    <p:extLst>
      <p:ext uri="{BB962C8B-B14F-4D97-AF65-F5344CB8AC3E}">
        <p14:creationId xmlns:p14="http://schemas.microsoft.com/office/powerpoint/2010/main" val="4115361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11613" y="509588"/>
            <a:ext cx="1916112" cy="2554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15</a:t>
            </a:fld>
            <a:endParaRPr kumimoji="1" lang="ja-JP" altLang="en-US"/>
          </a:p>
        </p:txBody>
      </p:sp>
    </p:spTree>
    <p:extLst>
      <p:ext uri="{BB962C8B-B14F-4D97-AF65-F5344CB8AC3E}">
        <p14:creationId xmlns:p14="http://schemas.microsoft.com/office/powerpoint/2010/main" val="19876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11613" y="509588"/>
            <a:ext cx="1916112" cy="2554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16</a:t>
            </a:fld>
            <a:endParaRPr kumimoji="1" lang="ja-JP" altLang="en-US"/>
          </a:p>
        </p:txBody>
      </p:sp>
    </p:spTree>
    <p:extLst>
      <p:ext uri="{BB962C8B-B14F-4D97-AF65-F5344CB8AC3E}">
        <p14:creationId xmlns:p14="http://schemas.microsoft.com/office/powerpoint/2010/main" val="1945278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cxnSp>
        <p:nvCxnSpPr>
          <p:cNvPr id="2" name="直線コネクタ 1"/>
          <p:cNvCxnSpPr/>
          <p:nvPr userDrawn="1"/>
        </p:nvCxnSpPr>
        <p:spPr>
          <a:xfrm>
            <a:off x="0" y="702009"/>
            <a:ext cx="6853847" cy="0"/>
          </a:xfrm>
          <a:prstGeom prst="line">
            <a:avLst/>
          </a:prstGeom>
          <a:ln w="38100"/>
        </p:spPr>
        <p:style>
          <a:lnRef idx="1">
            <a:schemeClr val="dk1"/>
          </a:lnRef>
          <a:fillRef idx="0">
            <a:schemeClr val="dk1"/>
          </a:fillRef>
          <a:effectRef idx="0">
            <a:schemeClr val="dk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p>
            <a:r>
              <a:rPr kumimoji="1" lang="ja-JP" altLang="en-US"/>
              <a:t>マスター タイトルの書式設定</a:t>
            </a:r>
          </a:p>
        </p:txBody>
      </p:sp>
      <p:sp>
        <p:nvSpPr>
          <p:cNvPr id="3" name="縦書きテキスト プレースホルダ 2"/>
          <p:cNvSpPr>
            <a:spLocks noGrp="1"/>
          </p:cNvSpPr>
          <p:nvPr>
            <p:ph type="body" orient="vert" idx="1"/>
          </p:nvPr>
        </p:nvSpPr>
        <p:spPr>
          <a:xfrm>
            <a:off x="342900" y="2133604"/>
            <a:ext cx="6172200" cy="6034617"/>
          </a:xfrm>
          <a:prstGeom prst="rect">
            <a:avLst/>
          </a:prstGeom>
        </p:spPr>
        <p:txBody>
          <a:bodyPr vert="eaVert" lIns="85661" tIns="42830" rIns="85661" bIns="4283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2021/9/13</a:t>
            </a:fld>
            <a:endParaRPr kumimoji="1" lang="ja-JP" altLang="en-US"/>
          </a:p>
        </p:txBody>
      </p:sp>
      <p:sp>
        <p:nvSpPr>
          <p:cNvPr id="5" name="フッター プレースホルダ 4"/>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6" name="スライド番号プレースホルダ 5"/>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8"/>
            <a:ext cx="1543050" cy="7802033"/>
          </a:xfrm>
          <a:prstGeom prst="rect">
            <a:avLst/>
          </a:prstGeom>
        </p:spPr>
        <p:txBody>
          <a:bodyPr vert="eaVert" lIns="85661" tIns="42830" rIns="85661" bIns="42830"/>
          <a:lstStyle/>
          <a:p>
            <a:r>
              <a:rPr kumimoji="1" lang="ja-JP" altLang="en-US"/>
              <a:t>マスター タイトルの書式設定</a:t>
            </a:r>
          </a:p>
        </p:txBody>
      </p:sp>
      <p:sp>
        <p:nvSpPr>
          <p:cNvPr id="3" name="縦書きテキスト プレースホルダ 2"/>
          <p:cNvSpPr>
            <a:spLocks noGrp="1"/>
          </p:cNvSpPr>
          <p:nvPr>
            <p:ph type="body" orient="vert" idx="1"/>
          </p:nvPr>
        </p:nvSpPr>
        <p:spPr>
          <a:xfrm>
            <a:off x="342900" y="366188"/>
            <a:ext cx="4514850" cy="7802033"/>
          </a:xfrm>
          <a:prstGeom prst="rect">
            <a:avLst/>
          </a:prstGeom>
        </p:spPr>
        <p:txBody>
          <a:bodyPr vert="eaVert" lIns="85661" tIns="42830" rIns="85661" bIns="4283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2021/9/13</a:t>
            </a:fld>
            <a:endParaRPr kumimoji="1" lang="ja-JP" altLang="en-US"/>
          </a:p>
        </p:txBody>
      </p:sp>
      <p:sp>
        <p:nvSpPr>
          <p:cNvPr id="5" name="フッター プレースホルダ 4"/>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6" name="スライド番号プレースホルダ 5"/>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p>
            <a:r>
              <a:rPr kumimoji="1" lang="ja-JP" altLang="en-US"/>
              <a:t>マスター タイトルの書式設定</a:t>
            </a:r>
          </a:p>
        </p:txBody>
      </p:sp>
      <p:sp>
        <p:nvSpPr>
          <p:cNvPr id="3" name="コンテンツ プレースホルダ 2"/>
          <p:cNvSpPr>
            <a:spLocks noGrp="1"/>
          </p:cNvSpPr>
          <p:nvPr>
            <p:ph idx="1"/>
          </p:nvPr>
        </p:nvSpPr>
        <p:spPr>
          <a:xfrm>
            <a:off x="342900" y="2133604"/>
            <a:ext cx="6172200" cy="6034617"/>
          </a:xfrm>
          <a:prstGeom prst="rect">
            <a:avLst/>
          </a:prstGeom>
        </p:spPr>
        <p:txBody>
          <a:bodyPr lIns="85661" tIns="42830" rIns="85661" bIns="4283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2021/9/13</a:t>
            </a:fld>
            <a:endParaRPr kumimoji="1" lang="ja-JP" altLang="en-US"/>
          </a:p>
        </p:txBody>
      </p:sp>
      <p:sp>
        <p:nvSpPr>
          <p:cNvPr id="5" name="フッター プレースホルダ 4"/>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6" name="スライド番号プレースホルダ 5"/>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4" y="5875870"/>
            <a:ext cx="5829300" cy="1816100"/>
          </a:xfrm>
          <a:prstGeom prst="rect">
            <a:avLst/>
          </a:prstGeom>
        </p:spPr>
        <p:txBody>
          <a:bodyPr lIns="85661" tIns="42830" rIns="85661" bIns="42830" anchor="t"/>
          <a:lstStyle>
            <a:lvl1pPr algn="l">
              <a:defRPr sz="4933" b="1" cap="all"/>
            </a:lvl1pPr>
          </a:lstStyle>
          <a:p>
            <a:r>
              <a:rPr kumimoji="1" lang="ja-JP" altLang="en-US"/>
              <a:t>マスター タイトルの書式設定</a:t>
            </a:r>
          </a:p>
        </p:txBody>
      </p:sp>
      <p:sp>
        <p:nvSpPr>
          <p:cNvPr id="3" name="テキスト プレースホルダ 2"/>
          <p:cNvSpPr>
            <a:spLocks noGrp="1"/>
          </p:cNvSpPr>
          <p:nvPr>
            <p:ph type="body" idx="1"/>
          </p:nvPr>
        </p:nvSpPr>
        <p:spPr>
          <a:xfrm>
            <a:off x="541734" y="3875619"/>
            <a:ext cx="5829300" cy="2000248"/>
          </a:xfrm>
          <a:prstGeom prst="rect">
            <a:avLst/>
          </a:prstGeom>
        </p:spPr>
        <p:txBody>
          <a:bodyPr lIns="85661" tIns="42830" rIns="85661" bIns="42830" anchor="b"/>
          <a:lstStyle>
            <a:lvl1pPr marL="0" indent="0">
              <a:buNone/>
              <a:defRPr sz="2533">
                <a:solidFill>
                  <a:schemeClr val="tx1">
                    <a:tint val="75000"/>
                  </a:schemeClr>
                </a:solidFill>
              </a:defRPr>
            </a:lvl1pPr>
            <a:lvl2pPr marL="571059" indent="0">
              <a:buNone/>
              <a:defRPr sz="2267">
                <a:solidFill>
                  <a:schemeClr val="tx1">
                    <a:tint val="75000"/>
                  </a:schemeClr>
                </a:solidFill>
              </a:defRPr>
            </a:lvl2pPr>
            <a:lvl3pPr marL="1142118" indent="0">
              <a:buNone/>
              <a:defRPr sz="2000">
                <a:solidFill>
                  <a:schemeClr val="tx1">
                    <a:tint val="75000"/>
                  </a:schemeClr>
                </a:solidFill>
              </a:defRPr>
            </a:lvl3pPr>
            <a:lvl4pPr marL="1713177" indent="0">
              <a:buNone/>
              <a:defRPr sz="1733">
                <a:solidFill>
                  <a:schemeClr val="tx1">
                    <a:tint val="75000"/>
                  </a:schemeClr>
                </a:solidFill>
              </a:defRPr>
            </a:lvl4pPr>
            <a:lvl5pPr marL="2284236" indent="0">
              <a:buNone/>
              <a:defRPr sz="1733">
                <a:solidFill>
                  <a:schemeClr val="tx1">
                    <a:tint val="75000"/>
                  </a:schemeClr>
                </a:solidFill>
              </a:defRPr>
            </a:lvl5pPr>
            <a:lvl6pPr marL="2855295" indent="0">
              <a:buNone/>
              <a:defRPr sz="1733">
                <a:solidFill>
                  <a:schemeClr val="tx1">
                    <a:tint val="75000"/>
                  </a:schemeClr>
                </a:solidFill>
              </a:defRPr>
            </a:lvl6pPr>
            <a:lvl7pPr marL="3426354" indent="0">
              <a:buNone/>
              <a:defRPr sz="1733">
                <a:solidFill>
                  <a:schemeClr val="tx1">
                    <a:tint val="75000"/>
                  </a:schemeClr>
                </a:solidFill>
              </a:defRPr>
            </a:lvl7pPr>
            <a:lvl8pPr marL="3997413" indent="0">
              <a:buNone/>
              <a:defRPr sz="1733">
                <a:solidFill>
                  <a:schemeClr val="tx1">
                    <a:tint val="75000"/>
                  </a:schemeClr>
                </a:solidFill>
              </a:defRPr>
            </a:lvl8pPr>
            <a:lvl9pPr marL="4568472" indent="0">
              <a:buNone/>
              <a:defRPr sz="1733">
                <a:solidFill>
                  <a:schemeClr val="tx1">
                    <a:tint val="75000"/>
                  </a:schemeClr>
                </a:solidFill>
              </a:defRPr>
            </a:lvl9pPr>
          </a:lstStyle>
          <a:p>
            <a:pPr lvl="0"/>
            <a:r>
              <a:rPr kumimoji="1" lang="ja-JP" altLang="en-US"/>
              <a:t>マスター テキストの書式設定</a:t>
            </a:r>
          </a:p>
        </p:txBody>
      </p:sp>
      <p:sp>
        <p:nvSpPr>
          <p:cNvPr id="4" name="日付プレースホルダ 3"/>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2021/9/13</a:t>
            </a:fld>
            <a:endParaRPr kumimoji="1" lang="ja-JP" altLang="en-US"/>
          </a:p>
        </p:txBody>
      </p:sp>
      <p:sp>
        <p:nvSpPr>
          <p:cNvPr id="5" name="フッター プレースホルダ 4"/>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6" name="スライド番号プレースホルダ 5"/>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p>
            <a:r>
              <a:rPr kumimoji="1" lang="ja-JP" altLang="en-US"/>
              <a:t>マスター タイトルの書式設定</a:t>
            </a:r>
          </a:p>
        </p:txBody>
      </p:sp>
      <p:sp>
        <p:nvSpPr>
          <p:cNvPr id="3" name="コンテンツ プレースホルダ 2"/>
          <p:cNvSpPr>
            <a:spLocks noGrp="1"/>
          </p:cNvSpPr>
          <p:nvPr>
            <p:ph sz="half" idx="1"/>
          </p:nvPr>
        </p:nvSpPr>
        <p:spPr>
          <a:xfrm>
            <a:off x="342900" y="2133604"/>
            <a:ext cx="3028950" cy="6034617"/>
          </a:xfrm>
          <a:prstGeom prst="rect">
            <a:avLst/>
          </a:prstGeom>
        </p:spPr>
        <p:txBody>
          <a:bodyPr lIns="85661" tIns="42830" rIns="85661" bIns="42830"/>
          <a:lstStyle>
            <a:lvl1pPr>
              <a:defRPr sz="3467"/>
            </a:lvl1pPr>
            <a:lvl2pPr>
              <a:defRPr sz="2933"/>
            </a:lvl2pPr>
            <a:lvl3pPr>
              <a:defRPr sz="2533"/>
            </a:lvl3pPr>
            <a:lvl4pPr>
              <a:defRPr sz="2267"/>
            </a:lvl4pPr>
            <a:lvl5pPr>
              <a:defRPr sz="2267"/>
            </a:lvl5pPr>
            <a:lvl6pPr>
              <a:defRPr sz="2267"/>
            </a:lvl6pPr>
            <a:lvl7pPr>
              <a:defRPr sz="2267"/>
            </a:lvl7pPr>
            <a:lvl8pPr>
              <a:defRPr sz="2267"/>
            </a:lvl8pPr>
            <a:lvl9pPr>
              <a:defRPr sz="226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3486150" y="2133604"/>
            <a:ext cx="3028950" cy="6034617"/>
          </a:xfrm>
          <a:prstGeom prst="rect">
            <a:avLst/>
          </a:prstGeom>
        </p:spPr>
        <p:txBody>
          <a:bodyPr lIns="85661" tIns="42830" rIns="85661" bIns="42830"/>
          <a:lstStyle>
            <a:lvl1pPr>
              <a:defRPr sz="3467"/>
            </a:lvl1pPr>
            <a:lvl2pPr>
              <a:defRPr sz="2933"/>
            </a:lvl2pPr>
            <a:lvl3pPr>
              <a:defRPr sz="2533"/>
            </a:lvl3pPr>
            <a:lvl4pPr>
              <a:defRPr sz="2267"/>
            </a:lvl4pPr>
            <a:lvl5pPr>
              <a:defRPr sz="2267"/>
            </a:lvl5pPr>
            <a:lvl6pPr>
              <a:defRPr sz="2267"/>
            </a:lvl6pPr>
            <a:lvl7pPr>
              <a:defRPr sz="2267"/>
            </a:lvl7pPr>
            <a:lvl8pPr>
              <a:defRPr sz="2267"/>
            </a:lvl8pPr>
            <a:lvl9pPr>
              <a:defRPr sz="226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2021/9/13</a:t>
            </a:fld>
            <a:endParaRPr kumimoji="1" lang="ja-JP" altLang="en-US"/>
          </a:p>
        </p:txBody>
      </p:sp>
      <p:sp>
        <p:nvSpPr>
          <p:cNvPr id="6" name="フッター プレースホルダ 5"/>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7" name="スライド番号プレースホルダ 6"/>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lvl1pPr>
              <a:defRPr/>
            </a:lvl1pPr>
          </a:lstStyle>
          <a:p>
            <a:r>
              <a:rPr kumimoji="1" lang="ja-JP" altLang="en-US"/>
              <a:t>マスター タイトルの書式設定</a:t>
            </a:r>
          </a:p>
        </p:txBody>
      </p:sp>
      <p:sp>
        <p:nvSpPr>
          <p:cNvPr id="3" name="テキスト プレースホルダ 2"/>
          <p:cNvSpPr>
            <a:spLocks noGrp="1"/>
          </p:cNvSpPr>
          <p:nvPr>
            <p:ph type="body" idx="1"/>
          </p:nvPr>
        </p:nvSpPr>
        <p:spPr>
          <a:xfrm>
            <a:off x="342901" y="2046819"/>
            <a:ext cx="3030141" cy="853016"/>
          </a:xfrm>
          <a:prstGeom prst="rect">
            <a:avLst/>
          </a:prstGeom>
        </p:spPr>
        <p:txBody>
          <a:bodyPr lIns="85661" tIns="42830" rIns="85661" bIns="42830" anchor="b"/>
          <a:lstStyle>
            <a:lvl1pPr marL="0" indent="0">
              <a:buNone/>
              <a:defRPr sz="2933" b="1"/>
            </a:lvl1pPr>
            <a:lvl2pPr marL="571059" indent="0">
              <a:buNone/>
              <a:defRPr sz="2533" b="1"/>
            </a:lvl2pPr>
            <a:lvl3pPr marL="1142118" indent="0">
              <a:buNone/>
              <a:defRPr sz="2267" b="1"/>
            </a:lvl3pPr>
            <a:lvl4pPr marL="1713177" indent="0">
              <a:buNone/>
              <a:defRPr sz="2000" b="1"/>
            </a:lvl4pPr>
            <a:lvl5pPr marL="2284236" indent="0">
              <a:buNone/>
              <a:defRPr sz="2000" b="1"/>
            </a:lvl5pPr>
            <a:lvl6pPr marL="2855295" indent="0">
              <a:buNone/>
              <a:defRPr sz="2000" b="1"/>
            </a:lvl6pPr>
            <a:lvl7pPr marL="3426354" indent="0">
              <a:buNone/>
              <a:defRPr sz="2000" b="1"/>
            </a:lvl7pPr>
            <a:lvl8pPr marL="3997413" indent="0">
              <a:buNone/>
              <a:defRPr sz="2000" b="1"/>
            </a:lvl8pPr>
            <a:lvl9pPr marL="4568472" indent="0">
              <a:buNone/>
              <a:defRPr sz="2000" b="1"/>
            </a:lvl9pPr>
          </a:lstStyle>
          <a:p>
            <a:pPr lvl="0"/>
            <a:r>
              <a:rPr kumimoji="1" lang="ja-JP" altLang="en-US"/>
              <a:t>マスター テキストの書式設定</a:t>
            </a:r>
          </a:p>
        </p:txBody>
      </p:sp>
      <p:sp>
        <p:nvSpPr>
          <p:cNvPr id="4" name="コンテンツ プレースホルダ 3"/>
          <p:cNvSpPr>
            <a:spLocks noGrp="1"/>
          </p:cNvSpPr>
          <p:nvPr>
            <p:ph sz="half" idx="2"/>
          </p:nvPr>
        </p:nvSpPr>
        <p:spPr>
          <a:xfrm>
            <a:off x="342901" y="2899835"/>
            <a:ext cx="3030141" cy="5268384"/>
          </a:xfrm>
          <a:prstGeom prst="rect">
            <a:avLst/>
          </a:prstGeom>
        </p:spPr>
        <p:txBody>
          <a:bodyPr lIns="85661" tIns="42830" rIns="85661" bIns="42830"/>
          <a:lstStyle>
            <a:lvl1pPr>
              <a:defRPr sz="2933"/>
            </a:lvl1pPr>
            <a:lvl2pPr>
              <a:defRPr sz="2533"/>
            </a:lvl2pPr>
            <a:lvl3pPr>
              <a:defRPr sz="2267"/>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3483771" y="2046819"/>
            <a:ext cx="3031331" cy="853016"/>
          </a:xfrm>
          <a:prstGeom prst="rect">
            <a:avLst/>
          </a:prstGeom>
        </p:spPr>
        <p:txBody>
          <a:bodyPr lIns="85661" tIns="42830" rIns="85661" bIns="42830" anchor="b"/>
          <a:lstStyle>
            <a:lvl1pPr marL="0" indent="0">
              <a:buNone/>
              <a:defRPr sz="2933" b="1"/>
            </a:lvl1pPr>
            <a:lvl2pPr marL="571059" indent="0">
              <a:buNone/>
              <a:defRPr sz="2533" b="1"/>
            </a:lvl2pPr>
            <a:lvl3pPr marL="1142118" indent="0">
              <a:buNone/>
              <a:defRPr sz="2267" b="1"/>
            </a:lvl3pPr>
            <a:lvl4pPr marL="1713177" indent="0">
              <a:buNone/>
              <a:defRPr sz="2000" b="1"/>
            </a:lvl4pPr>
            <a:lvl5pPr marL="2284236" indent="0">
              <a:buNone/>
              <a:defRPr sz="2000" b="1"/>
            </a:lvl5pPr>
            <a:lvl6pPr marL="2855295" indent="0">
              <a:buNone/>
              <a:defRPr sz="2000" b="1"/>
            </a:lvl6pPr>
            <a:lvl7pPr marL="3426354" indent="0">
              <a:buNone/>
              <a:defRPr sz="2000" b="1"/>
            </a:lvl7pPr>
            <a:lvl8pPr marL="3997413" indent="0">
              <a:buNone/>
              <a:defRPr sz="2000" b="1"/>
            </a:lvl8pPr>
            <a:lvl9pPr marL="4568472" indent="0">
              <a:buNone/>
              <a:defRPr sz="2000" b="1"/>
            </a:lvl9pPr>
          </a:lstStyle>
          <a:p>
            <a:pPr lvl="0"/>
            <a:r>
              <a:rPr kumimoji="1" lang="ja-JP" altLang="en-US"/>
              <a:t>マスター テキストの書式設定</a:t>
            </a:r>
          </a:p>
        </p:txBody>
      </p:sp>
      <p:sp>
        <p:nvSpPr>
          <p:cNvPr id="6" name="コンテンツ プレースホルダ 5"/>
          <p:cNvSpPr>
            <a:spLocks noGrp="1"/>
          </p:cNvSpPr>
          <p:nvPr>
            <p:ph sz="quarter" idx="4"/>
          </p:nvPr>
        </p:nvSpPr>
        <p:spPr>
          <a:xfrm>
            <a:off x="3483771" y="2899835"/>
            <a:ext cx="3031331" cy="5268384"/>
          </a:xfrm>
          <a:prstGeom prst="rect">
            <a:avLst/>
          </a:prstGeom>
        </p:spPr>
        <p:txBody>
          <a:bodyPr lIns="85661" tIns="42830" rIns="85661" bIns="42830"/>
          <a:lstStyle>
            <a:lvl1pPr>
              <a:defRPr sz="2933"/>
            </a:lvl1pPr>
            <a:lvl2pPr>
              <a:defRPr sz="2533"/>
            </a:lvl2pPr>
            <a:lvl3pPr>
              <a:defRPr sz="2267"/>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2021/9/13</a:t>
            </a:fld>
            <a:endParaRPr kumimoji="1" lang="ja-JP" altLang="en-US"/>
          </a:p>
        </p:txBody>
      </p:sp>
      <p:sp>
        <p:nvSpPr>
          <p:cNvPr id="8" name="フッター プレースホルダ 7"/>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9" name="スライド番号プレースホルダ 8"/>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p>
            <a:r>
              <a:rPr kumimoji="1" lang="ja-JP" altLang="en-US"/>
              <a:t>マスター タイトルの書式設定</a:t>
            </a:r>
          </a:p>
        </p:txBody>
      </p:sp>
      <p:sp>
        <p:nvSpPr>
          <p:cNvPr id="3" name="日付プレースホルダ 2"/>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2021/9/13</a:t>
            </a:fld>
            <a:endParaRPr kumimoji="1" lang="ja-JP" altLang="en-US"/>
          </a:p>
        </p:txBody>
      </p:sp>
      <p:sp>
        <p:nvSpPr>
          <p:cNvPr id="4" name="フッター プレースホルダ 3"/>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5" name="スライド番号プレースホルダ 4"/>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2021/9/13</a:t>
            </a:fld>
            <a:endParaRPr kumimoji="1" lang="ja-JP" altLang="en-US"/>
          </a:p>
        </p:txBody>
      </p:sp>
      <p:sp>
        <p:nvSpPr>
          <p:cNvPr id="3" name="フッター プレースホルダ 2"/>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4" name="スライド番号プレースホルダ 3"/>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2" y="364067"/>
            <a:ext cx="2256234" cy="1549400"/>
          </a:xfrm>
          <a:prstGeom prst="rect">
            <a:avLst/>
          </a:prstGeom>
        </p:spPr>
        <p:txBody>
          <a:bodyPr lIns="85661" tIns="42830" rIns="85661" bIns="42830" anchor="b"/>
          <a:lstStyle>
            <a:lvl1pPr algn="l">
              <a:defRPr sz="2533" b="1"/>
            </a:lvl1pPr>
          </a:lstStyle>
          <a:p>
            <a:r>
              <a:rPr kumimoji="1" lang="ja-JP" altLang="en-US"/>
              <a:t>マスター タイトルの書式設定</a:t>
            </a:r>
          </a:p>
        </p:txBody>
      </p:sp>
      <p:sp>
        <p:nvSpPr>
          <p:cNvPr id="3" name="コンテンツ プレースホルダ 2"/>
          <p:cNvSpPr>
            <a:spLocks noGrp="1"/>
          </p:cNvSpPr>
          <p:nvPr>
            <p:ph idx="1"/>
          </p:nvPr>
        </p:nvSpPr>
        <p:spPr>
          <a:xfrm>
            <a:off x="2681289" y="364070"/>
            <a:ext cx="3833812" cy="7804151"/>
          </a:xfrm>
          <a:prstGeom prst="rect">
            <a:avLst/>
          </a:prstGeom>
        </p:spPr>
        <p:txBody>
          <a:bodyPr lIns="85661" tIns="42830" rIns="85661" bIns="42830"/>
          <a:lstStyle>
            <a:lvl1pPr>
              <a:defRPr sz="4000"/>
            </a:lvl1pPr>
            <a:lvl2pPr>
              <a:defRPr sz="3467"/>
            </a:lvl2pPr>
            <a:lvl3pPr>
              <a:defRPr sz="2933"/>
            </a:lvl3pPr>
            <a:lvl4pPr>
              <a:defRPr sz="2533"/>
            </a:lvl4pPr>
            <a:lvl5pPr>
              <a:defRPr sz="2533"/>
            </a:lvl5pPr>
            <a:lvl6pPr>
              <a:defRPr sz="2533"/>
            </a:lvl6pPr>
            <a:lvl7pPr>
              <a:defRPr sz="2533"/>
            </a:lvl7pPr>
            <a:lvl8pPr>
              <a:defRPr sz="2533"/>
            </a:lvl8pPr>
            <a:lvl9pPr>
              <a:defRPr sz="2533"/>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342902" y="1913470"/>
            <a:ext cx="2256234" cy="6254751"/>
          </a:xfrm>
          <a:prstGeom prst="rect">
            <a:avLst/>
          </a:prstGeom>
        </p:spPr>
        <p:txBody>
          <a:bodyPr lIns="85661" tIns="42830" rIns="85661" bIns="42830"/>
          <a:lstStyle>
            <a:lvl1pPr marL="0" indent="0">
              <a:buNone/>
              <a:defRPr sz="1733"/>
            </a:lvl1pPr>
            <a:lvl2pPr marL="571059" indent="0">
              <a:buNone/>
              <a:defRPr sz="1467"/>
            </a:lvl2pPr>
            <a:lvl3pPr marL="1142118" indent="0">
              <a:buNone/>
              <a:defRPr sz="1200"/>
            </a:lvl3pPr>
            <a:lvl4pPr marL="1713177" indent="0">
              <a:buNone/>
              <a:defRPr sz="1067"/>
            </a:lvl4pPr>
            <a:lvl5pPr marL="2284236" indent="0">
              <a:buNone/>
              <a:defRPr sz="1067"/>
            </a:lvl5pPr>
            <a:lvl6pPr marL="2855295" indent="0">
              <a:buNone/>
              <a:defRPr sz="1067"/>
            </a:lvl6pPr>
            <a:lvl7pPr marL="3426354" indent="0">
              <a:buNone/>
              <a:defRPr sz="1067"/>
            </a:lvl7pPr>
            <a:lvl8pPr marL="3997413" indent="0">
              <a:buNone/>
              <a:defRPr sz="1067"/>
            </a:lvl8pPr>
            <a:lvl9pPr marL="4568472" indent="0">
              <a:buNone/>
              <a:defRPr sz="1067"/>
            </a:lvl9pPr>
          </a:lstStyle>
          <a:p>
            <a:pPr lvl="0"/>
            <a:r>
              <a:rPr kumimoji="1" lang="ja-JP" altLang="en-US"/>
              <a:t>マスター テキストの書式設定</a:t>
            </a:r>
          </a:p>
        </p:txBody>
      </p:sp>
      <p:sp>
        <p:nvSpPr>
          <p:cNvPr id="5" name="日付プレースホルダ 4"/>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2021/9/13</a:t>
            </a:fld>
            <a:endParaRPr kumimoji="1" lang="ja-JP" altLang="en-US"/>
          </a:p>
        </p:txBody>
      </p:sp>
      <p:sp>
        <p:nvSpPr>
          <p:cNvPr id="6" name="フッター プレースホルダ 5"/>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7" name="スライド番号プレースホルダ 6"/>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799"/>
            <a:ext cx="4114800" cy="755651"/>
          </a:xfrm>
          <a:prstGeom prst="rect">
            <a:avLst/>
          </a:prstGeom>
        </p:spPr>
        <p:txBody>
          <a:bodyPr lIns="85661" tIns="42830" rIns="85661" bIns="42830" anchor="b"/>
          <a:lstStyle>
            <a:lvl1pPr algn="l">
              <a:defRPr sz="2533" b="1"/>
            </a:lvl1pPr>
          </a:lstStyle>
          <a:p>
            <a:r>
              <a:rPr kumimoji="1" lang="ja-JP" altLang="en-US"/>
              <a:t>マスター タイトルの書式設定</a:t>
            </a:r>
          </a:p>
        </p:txBody>
      </p:sp>
      <p:sp>
        <p:nvSpPr>
          <p:cNvPr id="3" name="図プレースホルダ 2"/>
          <p:cNvSpPr>
            <a:spLocks noGrp="1"/>
          </p:cNvSpPr>
          <p:nvPr>
            <p:ph type="pic" idx="1"/>
          </p:nvPr>
        </p:nvSpPr>
        <p:spPr>
          <a:xfrm>
            <a:off x="1344216" y="817033"/>
            <a:ext cx="4114800" cy="5486400"/>
          </a:xfrm>
          <a:prstGeom prst="rect">
            <a:avLst/>
          </a:prstGeom>
        </p:spPr>
        <p:txBody>
          <a:bodyPr lIns="85661" tIns="42830" rIns="85661" bIns="42830"/>
          <a:lstStyle>
            <a:lvl1pPr marL="0" indent="0">
              <a:buNone/>
              <a:defRPr sz="4000"/>
            </a:lvl1pPr>
            <a:lvl2pPr marL="571059" indent="0">
              <a:buNone/>
              <a:defRPr sz="3467"/>
            </a:lvl2pPr>
            <a:lvl3pPr marL="1142118" indent="0">
              <a:buNone/>
              <a:defRPr sz="2933"/>
            </a:lvl3pPr>
            <a:lvl4pPr marL="1713177" indent="0">
              <a:buNone/>
              <a:defRPr sz="2533"/>
            </a:lvl4pPr>
            <a:lvl5pPr marL="2284236" indent="0">
              <a:buNone/>
              <a:defRPr sz="2533"/>
            </a:lvl5pPr>
            <a:lvl6pPr marL="2855295" indent="0">
              <a:buNone/>
              <a:defRPr sz="2533"/>
            </a:lvl6pPr>
            <a:lvl7pPr marL="3426354" indent="0">
              <a:buNone/>
              <a:defRPr sz="2533"/>
            </a:lvl7pPr>
            <a:lvl8pPr marL="3997413" indent="0">
              <a:buNone/>
              <a:defRPr sz="2533"/>
            </a:lvl8pPr>
            <a:lvl9pPr marL="4568472" indent="0">
              <a:buNone/>
              <a:defRPr sz="2533"/>
            </a:lvl9pPr>
          </a:lstStyle>
          <a:p>
            <a:r>
              <a:rPr kumimoji="1" lang="ja-JP" altLang="en-US"/>
              <a:t>アイコンをクリックして図を追加</a:t>
            </a:r>
          </a:p>
        </p:txBody>
      </p:sp>
      <p:sp>
        <p:nvSpPr>
          <p:cNvPr id="4" name="テキスト プレースホルダ 3"/>
          <p:cNvSpPr>
            <a:spLocks noGrp="1"/>
          </p:cNvSpPr>
          <p:nvPr>
            <p:ph type="body" sz="half" idx="2"/>
          </p:nvPr>
        </p:nvSpPr>
        <p:spPr>
          <a:xfrm>
            <a:off x="1344216" y="7156451"/>
            <a:ext cx="4114800" cy="1073149"/>
          </a:xfrm>
          <a:prstGeom prst="rect">
            <a:avLst/>
          </a:prstGeom>
        </p:spPr>
        <p:txBody>
          <a:bodyPr lIns="85661" tIns="42830" rIns="85661" bIns="42830"/>
          <a:lstStyle>
            <a:lvl1pPr marL="0" indent="0">
              <a:buNone/>
              <a:defRPr sz="1733"/>
            </a:lvl1pPr>
            <a:lvl2pPr marL="571059" indent="0">
              <a:buNone/>
              <a:defRPr sz="1467"/>
            </a:lvl2pPr>
            <a:lvl3pPr marL="1142118" indent="0">
              <a:buNone/>
              <a:defRPr sz="1200"/>
            </a:lvl3pPr>
            <a:lvl4pPr marL="1713177" indent="0">
              <a:buNone/>
              <a:defRPr sz="1067"/>
            </a:lvl4pPr>
            <a:lvl5pPr marL="2284236" indent="0">
              <a:buNone/>
              <a:defRPr sz="1067"/>
            </a:lvl5pPr>
            <a:lvl6pPr marL="2855295" indent="0">
              <a:buNone/>
              <a:defRPr sz="1067"/>
            </a:lvl6pPr>
            <a:lvl7pPr marL="3426354" indent="0">
              <a:buNone/>
              <a:defRPr sz="1067"/>
            </a:lvl7pPr>
            <a:lvl8pPr marL="3997413" indent="0">
              <a:buNone/>
              <a:defRPr sz="1067"/>
            </a:lvl8pPr>
            <a:lvl9pPr marL="4568472" indent="0">
              <a:buNone/>
              <a:defRPr sz="1067"/>
            </a:lvl9pPr>
          </a:lstStyle>
          <a:p>
            <a:pPr lvl="0"/>
            <a:r>
              <a:rPr kumimoji="1" lang="ja-JP" altLang="en-US"/>
              <a:t>マスター テキストの書式設定</a:t>
            </a:r>
          </a:p>
        </p:txBody>
      </p:sp>
      <p:sp>
        <p:nvSpPr>
          <p:cNvPr id="5" name="日付プレースホルダ 4"/>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2021/9/13</a:t>
            </a:fld>
            <a:endParaRPr kumimoji="1" lang="ja-JP" altLang="en-US"/>
          </a:p>
        </p:txBody>
      </p:sp>
      <p:sp>
        <p:nvSpPr>
          <p:cNvPr id="6" name="フッター プレースホルダ 5"/>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7" name="スライド番号プレースホルダ 6"/>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42118" rtl="0" eaLnBrk="1" latinLnBrk="0" hangingPunct="1">
        <a:spcBef>
          <a:spcPct val="0"/>
        </a:spcBef>
        <a:buNone/>
        <a:defRPr kumimoji="1" sz="5467" kern="1200">
          <a:solidFill>
            <a:schemeClr val="tx1"/>
          </a:solidFill>
          <a:latin typeface="+mj-lt"/>
          <a:ea typeface="+mj-ea"/>
          <a:cs typeface="+mj-cs"/>
        </a:defRPr>
      </a:lvl1pPr>
    </p:titleStyle>
    <p:bodyStyle>
      <a:lvl1pPr marL="428295" indent="-428295" algn="l" defTabSz="1142118" rtl="0" eaLnBrk="1" latinLnBrk="0" hangingPunct="1">
        <a:spcBef>
          <a:spcPct val="20000"/>
        </a:spcBef>
        <a:buFont typeface="Arial" pitchFamily="34" charset="0"/>
        <a:buChar char="•"/>
        <a:defRPr kumimoji="1" sz="4000" kern="1200">
          <a:solidFill>
            <a:schemeClr val="tx1"/>
          </a:solidFill>
          <a:latin typeface="+mn-lt"/>
          <a:ea typeface="+mn-ea"/>
          <a:cs typeface="+mn-cs"/>
        </a:defRPr>
      </a:lvl1pPr>
      <a:lvl2pPr marL="927971" indent="-356912" algn="l" defTabSz="1142118" rtl="0" eaLnBrk="1" latinLnBrk="0" hangingPunct="1">
        <a:spcBef>
          <a:spcPct val="20000"/>
        </a:spcBef>
        <a:buFont typeface="Arial" pitchFamily="34" charset="0"/>
        <a:buChar char="–"/>
        <a:defRPr kumimoji="1" sz="3467" kern="1200">
          <a:solidFill>
            <a:schemeClr val="tx1"/>
          </a:solidFill>
          <a:latin typeface="+mn-lt"/>
          <a:ea typeface="+mn-ea"/>
          <a:cs typeface="+mn-cs"/>
        </a:defRPr>
      </a:lvl2pPr>
      <a:lvl3pPr marL="1427647" indent="-285529" algn="l" defTabSz="1142118" rtl="0" eaLnBrk="1" latinLnBrk="0" hangingPunct="1">
        <a:spcBef>
          <a:spcPct val="20000"/>
        </a:spcBef>
        <a:buFont typeface="Arial" pitchFamily="34" charset="0"/>
        <a:buChar char="•"/>
        <a:defRPr kumimoji="1" sz="2933" kern="1200">
          <a:solidFill>
            <a:schemeClr val="tx1"/>
          </a:solidFill>
          <a:latin typeface="+mn-lt"/>
          <a:ea typeface="+mn-ea"/>
          <a:cs typeface="+mn-cs"/>
        </a:defRPr>
      </a:lvl3pPr>
      <a:lvl4pPr marL="1998706"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4pPr>
      <a:lvl5pPr marL="2569765"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5pPr>
      <a:lvl6pPr marL="3140824"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6pPr>
      <a:lvl7pPr marL="3711883"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7pPr>
      <a:lvl8pPr marL="4282942"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8pPr>
      <a:lvl9pPr marL="4854001"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9pPr>
    </p:bodyStyle>
    <p:otherStyle>
      <a:defPPr>
        <a:defRPr lang="ja-JP"/>
      </a:defPPr>
      <a:lvl1pPr marL="0" algn="l" defTabSz="1142118" rtl="0" eaLnBrk="1" latinLnBrk="0" hangingPunct="1">
        <a:defRPr kumimoji="1" sz="2267" kern="1200">
          <a:solidFill>
            <a:schemeClr val="tx1"/>
          </a:solidFill>
          <a:latin typeface="+mn-lt"/>
          <a:ea typeface="+mn-ea"/>
          <a:cs typeface="+mn-cs"/>
        </a:defRPr>
      </a:lvl1pPr>
      <a:lvl2pPr marL="571059" algn="l" defTabSz="1142118" rtl="0" eaLnBrk="1" latinLnBrk="0" hangingPunct="1">
        <a:defRPr kumimoji="1" sz="2267" kern="1200">
          <a:solidFill>
            <a:schemeClr val="tx1"/>
          </a:solidFill>
          <a:latin typeface="+mn-lt"/>
          <a:ea typeface="+mn-ea"/>
          <a:cs typeface="+mn-cs"/>
        </a:defRPr>
      </a:lvl2pPr>
      <a:lvl3pPr marL="1142118" algn="l" defTabSz="1142118" rtl="0" eaLnBrk="1" latinLnBrk="0" hangingPunct="1">
        <a:defRPr kumimoji="1" sz="2267" kern="1200">
          <a:solidFill>
            <a:schemeClr val="tx1"/>
          </a:solidFill>
          <a:latin typeface="+mn-lt"/>
          <a:ea typeface="+mn-ea"/>
          <a:cs typeface="+mn-cs"/>
        </a:defRPr>
      </a:lvl3pPr>
      <a:lvl4pPr marL="1713177" algn="l" defTabSz="1142118" rtl="0" eaLnBrk="1" latinLnBrk="0" hangingPunct="1">
        <a:defRPr kumimoji="1" sz="2267" kern="1200">
          <a:solidFill>
            <a:schemeClr val="tx1"/>
          </a:solidFill>
          <a:latin typeface="+mn-lt"/>
          <a:ea typeface="+mn-ea"/>
          <a:cs typeface="+mn-cs"/>
        </a:defRPr>
      </a:lvl4pPr>
      <a:lvl5pPr marL="2284236" algn="l" defTabSz="1142118" rtl="0" eaLnBrk="1" latinLnBrk="0" hangingPunct="1">
        <a:defRPr kumimoji="1" sz="2267" kern="1200">
          <a:solidFill>
            <a:schemeClr val="tx1"/>
          </a:solidFill>
          <a:latin typeface="+mn-lt"/>
          <a:ea typeface="+mn-ea"/>
          <a:cs typeface="+mn-cs"/>
        </a:defRPr>
      </a:lvl5pPr>
      <a:lvl6pPr marL="2855295" algn="l" defTabSz="1142118" rtl="0" eaLnBrk="1" latinLnBrk="0" hangingPunct="1">
        <a:defRPr kumimoji="1" sz="2267" kern="1200">
          <a:solidFill>
            <a:schemeClr val="tx1"/>
          </a:solidFill>
          <a:latin typeface="+mn-lt"/>
          <a:ea typeface="+mn-ea"/>
          <a:cs typeface="+mn-cs"/>
        </a:defRPr>
      </a:lvl6pPr>
      <a:lvl7pPr marL="3426354" algn="l" defTabSz="1142118" rtl="0" eaLnBrk="1" latinLnBrk="0" hangingPunct="1">
        <a:defRPr kumimoji="1" sz="2267" kern="1200">
          <a:solidFill>
            <a:schemeClr val="tx1"/>
          </a:solidFill>
          <a:latin typeface="+mn-lt"/>
          <a:ea typeface="+mn-ea"/>
          <a:cs typeface="+mn-cs"/>
        </a:defRPr>
      </a:lvl7pPr>
      <a:lvl8pPr marL="3997413" algn="l" defTabSz="1142118" rtl="0" eaLnBrk="1" latinLnBrk="0" hangingPunct="1">
        <a:defRPr kumimoji="1" sz="2267" kern="1200">
          <a:solidFill>
            <a:schemeClr val="tx1"/>
          </a:solidFill>
          <a:latin typeface="+mn-lt"/>
          <a:ea typeface="+mn-ea"/>
          <a:cs typeface="+mn-cs"/>
        </a:defRPr>
      </a:lvl8pPr>
      <a:lvl9pPr marL="4568472" algn="l" defTabSz="1142118" rtl="0" eaLnBrk="1" latinLnBrk="0" hangingPunct="1">
        <a:defRPr kumimoji="1" sz="22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9.emf"/><Relationship Id="rId7" Type="http://schemas.openxmlformats.org/officeDocument/2006/relationships/image" Target="../media/image33.emf"/><Relationship Id="rId2" Type="http://schemas.openxmlformats.org/officeDocument/2006/relationships/image" Target="../media/image28.emf"/><Relationship Id="rId1" Type="http://schemas.openxmlformats.org/officeDocument/2006/relationships/slideLayout" Target="../slideLayouts/slideLayout1.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emf"/></Relationships>
</file>

<file path=ppt/slides/_rels/slide1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6.png"/><Relationship Id="rId7"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43.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3.emf"/><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17/06/relationships/model3d" Target="../media/model3d1.glb"/><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12.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3">
            <a:extLst>
              <a:ext uri="{FF2B5EF4-FFF2-40B4-BE49-F238E27FC236}">
                <a16:creationId xmlns:a16="http://schemas.microsoft.com/office/drawing/2014/main" id="{BB522787-FA89-4CFA-B489-AF49572554FD}"/>
              </a:ext>
            </a:extLst>
          </p:cNvPr>
          <p:cNvSpPr/>
          <p:nvPr/>
        </p:nvSpPr>
        <p:spPr>
          <a:xfrm>
            <a:off x="188640" y="144016"/>
            <a:ext cx="6480720" cy="8388424"/>
          </a:xfrm>
          <a:prstGeom prst="roundRect">
            <a:avLst>
              <a:gd name="adj" fmla="val 5843"/>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gn="r">
              <a:spcAft>
                <a:spcPts val="800"/>
              </a:spcAft>
            </a:pPr>
            <a:endParaRPr lang="en-US" altLang="ja-JP" sz="1600" dirty="0">
              <a:latin typeface="+mj-ea"/>
              <a:cs typeface="Meiryo UI" panose="020B0604030504040204" pitchFamily="50" charset="-128"/>
            </a:endParaRPr>
          </a:p>
          <a:p>
            <a:pPr algn="ctr">
              <a:spcAft>
                <a:spcPts val="800"/>
              </a:spcAft>
            </a:pPr>
            <a:r>
              <a:rPr lang="ja-JP" altLang="en-US" sz="2000" dirty="0">
                <a:latin typeface="Agency FB" panose="020B0503020202020204" pitchFamily="34" charset="0"/>
                <a:ea typeface="+mj-ea"/>
                <a:cs typeface="Meiryo UI" panose="020B0604030504040204" pitchFamily="50" charset="-128"/>
              </a:rPr>
              <a:t>飼養衛生管理マニュアル例</a:t>
            </a:r>
            <a:endParaRPr lang="en-US" altLang="ja-JP" sz="2000" dirty="0">
              <a:latin typeface="Agency FB" panose="020B0503020202020204" pitchFamily="34" charset="0"/>
              <a:ea typeface="+mj-ea"/>
              <a:cs typeface="Meiryo UI" panose="020B0604030504040204" pitchFamily="50" charset="-128"/>
            </a:endParaRPr>
          </a:p>
          <a:p>
            <a:pPr algn="ctr">
              <a:spcAft>
                <a:spcPts val="800"/>
              </a:spcAft>
            </a:pPr>
            <a:endParaRPr lang="en-US" altLang="ja-JP" sz="2000" dirty="0">
              <a:latin typeface="+mj-ea"/>
              <a:ea typeface="+mj-ea"/>
              <a:cs typeface="Meiryo UI" panose="020B0604030504040204" pitchFamily="50" charset="-128"/>
            </a:endParaRPr>
          </a:p>
          <a:p>
            <a:pPr>
              <a:spcBef>
                <a:spcPts val="600"/>
              </a:spcBef>
            </a:pPr>
            <a:r>
              <a:rPr lang="ja-JP" altLang="en-US" sz="1600" dirty="0">
                <a:latin typeface="+mj-ea"/>
                <a:ea typeface="+mj-ea"/>
                <a:cs typeface="Meiryo UI" panose="020B0604030504040204" pitchFamily="50" charset="-128"/>
              </a:rPr>
              <a:t>はじめに</a:t>
            </a:r>
            <a:endParaRPr lang="en-US" altLang="ja-JP" sz="1600" dirty="0">
              <a:latin typeface="+mj-ea"/>
              <a:ea typeface="+mj-ea"/>
              <a:cs typeface="Meiryo UI" panose="020B0604030504040204" pitchFamily="50" charset="-128"/>
            </a:endParaRPr>
          </a:p>
          <a:p>
            <a:pPr>
              <a:spcAft>
                <a:spcPts val="800"/>
              </a:spcAft>
            </a:pPr>
            <a:r>
              <a:rPr lang="ja-JP" altLang="en-US" sz="1600" dirty="0">
                <a:latin typeface="+mj-ea"/>
                <a:ea typeface="+mj-ea"/>
                <a:cs typeface="Meiryo UI" panose="020B0604030504040204" pitchFamily="50" charset="-128"/>
              </a:rPr>
              <a:t>　</a:t>
            </a:r>
            <a:endParaRPr lang="en-US" altLang="ja-JP" sz="1600" dirty="0">
              <a:latin typeface="+mj-ea"/>
              <a:ea typeface="+mj-ea"/>
              <a:cs typeface="Meiryo UI" panose="020B0604030504040204" pitchFamily="50" charset="-128"/>
            </a:endParaRPr>
          </a:p>
          <a:p>
            <a:pPr>
              <a:spcAft>
                <a:spcPts val="800"/>
              </a:spcAft>
            </a:pPr>
            <a:r>
              <a:rPr lang="ja-JP" altLang="en-US" sz="1600" dirty="0">
                <a:latin typeface="+mj-ea"/>
                <a:ea typeface="+mj-ea"/>
                <a:cs typeface="Meiryo UI" panose="020B0604030504040204" pitchFamily="50" charset="-128"/>
              </a:rPr>
              <a:t>　令和２年６月</a:t>
            </a:r>
            <a:r>
              <a:rPr lang="en-US" altLang="ja-JP" sz="1600" dirty="0">
                <a:latin typeface="+mj-ea"/>
                <a:ea typeface="+mj-ea"/>
                <a:cs typeface="Meiryo UI" panose="020B0604030504040204" pitchFamily="50" charset="-128"/>
              </a:rPr>
              <a:t>30</a:t>
            </a:r>
            <a:r>
              <a:rPr lang="ja-JP" altLang="en-US" sz="1600" dirty="0">
                <a:latin typeface="+mj-ea"/>
                <a:ea typeface="+mj-ea"/>
                <a:cs typeface="Meiryo UI" panose="020B0604030504040204" pitchFamily="50" charset="-128"/>
              </a:rPr>
              <a:t>日に新たな飼養衛生管理基準（以下「新基準」という。）を含む家畜伝染病予防法施行規則及び家畜伝染病予防法施行規則の一部を改正する省令の一部を改正する省令（令和２年農林水産省令第</a:t>
            </a:r>
            <a:r>
              <a:rPr lang="en-US" altLang="ja-JP" sz="1600" dirty="0">
                <a:latin typeface="+mj-ea"/>
                <a:ea typeface="+mj-ea"/>
                <a:cs typeface="Meiryo UI" panose="020B0604030504040204" pitchFamily="50" charset="-128"/>
              </a:rPr>
              <a:t>46</a:t>
            </a:r>
            <a:r>
              <a:rPr lang="ja-JP" altLang="en-US" sz="1600" dirty="0">
                <a:latin typeface="+mj-ea"/>
                <a:ea typeface="+mj-ea"/>
                <a:cs typeface="Meiryo UI" panose="020B0604030504040204" pitchFamily="50" charset="-128"/>
              </a:rPr>
              <a:t>号）が公布されました。</a:t>
            </a:r>
          </a:p>
          <a:p>
            <a:pPr>
              <a:spcAft>
                <a:spcPts val="800"/>
              </a:spcAft>
            </a:pPr>
            <a:r>
              <a:rPr lang="ja-JP" altLang="en-US" sz="1600" dirty="0">
                <a:latin typeface="+mj-ea"/>
                <a:ea typeface="+mj-ea"/>
                <a:cs typeface="Meiryo UI" panose="020B0604030504040204" pitchFamily="50" charset="-128"/>
              </a:rPr>
              <a:t>　新基準においては、これまで農場で実施している衛生対策を見える化した上で、関係者間（農場の従事者や外部従事者）で共有し、徹底した実践を図るため「飼養衛生管理マニュアル」を作成することを規定しています。</a:t>
            </a:r>
          </a:p>
          <a:p>
            <a:pPr>
              <a:spcAft>
                <a:spcPts val="800"/>
              </a:spcAft>
            </a:pPr>
            <a:r>
              <a:rPr lang="ja-JP" altLang="en-US" sz="1600" dirty="0">
                <a:latin typeface="+mj-ea"/>
                <a:ea typeface="+mj-ea"/>
                <a:cs typeface="Meiryo UI" panose="020B0604030504040204" pitchFamily="50" charset="-128"/>
              </a:rPr>
              <a:t>　農場において飼養衛生管理マニュアルの作成が円滑に進むように、生産者団体の協力も得ながらマニュアル例を作成しました。</a:t>
            </a:r>
            <a:endParaRPr lang="en-US" altLang="ja-JP" sz="1600" dirty="0">
              <a:latin typeface="+mj-ea"/>
              <a:ea typeface="+mj-ea"/>
              <a:cs typeface="Meiryo UI" panose="020B0604030504040204" pitchFamily="50" charset="-128"/>
            </a:endParaRPr>
          </a:p>
          <a:p>
            <a:pPr>
              <a:spcAft>
                <a:spcPts val="800"/>
              </a:spcAft>
            </a:pPr>
            <a:r>
              <a:rPr lang="ja-JP" altLang="en-US" sz="1600" dirty="0">
                <a:latin typeface="+mj-ea"/>
                <a:ea typeface="+mj-ea"/>
                <a:cs typeface="Meiryo UI" panose="020B0604030504040204" pitchFamily="50" charset="-128"/>
              </a:rPr>
              <a:t>　本マニュアル例は、基本的な衛生管理システムの項目を示したものです。</a:t>
            </a:r>
            <a:endParaRPr lang="en-US" altLang="ja-JP" sz="1600" dirty="0">
              <a:latin typeface="+mj-ea"/>
              <a:ea typeface="+mj-ea"/>
              <a:cs typeface="Meiryo UI" panose="020B0604030504040204" pitchFamily="50" charset="-128"/>
            </a:endParaRPr>
          </a:p>
          <a:p>
            <a:pPr>
              <a:spcAft>
                <a:spcPts val="800"/>
              </a:spcAft>
            </a:pPr>
            <a:r>
              <a:rPr lang="ja-JP" altLang="en-US" sz="1600" dirty="0">
                <a:latin typeface="+mj-ea"/>
                <a:ea typeface="+mj-ea"/>
                <a:cs typeface="Meiryo UI" panose="020B0604030504040204" pitchFamily="50" charset="-128"/>
              </a:rPr>
              <a:t>　農場ごとの作業体系に合わせて加筆・修正し、策定後も家畜の所有者等による自己点検や担当の獣医師等による指摘事項を踏まえ、随時改訂を続けていくようお願いします。</a:t>
            </a:r>
          </a:p>
          <a:p>
            <a:pPr>
              <a:spcAft>
                <a:spcPts val="800"/>
              </a:spcAft>
            </a:pPr>
            <a:r>
              <a:rPr lang="ja-JP" altLang="en-US" sz="1600" dirty="0">
                <a:latin typeface="+mj-ea"/>
                <a:ea typeface="+mj-ea"/>
                <a:cs typeface="Meiryo UI" panose="020B0604030504040204" pitchFamily="50" charset="-128"/>
              </a:rPr>
              <a:t>　なお、農場ＨＡＣＣＰ、ＪＧＡＰ対応農場においては、農場のマネジメントシステム、作業手順等に基づいてマニュアルを策定してください。</a:t>
            </a:r>
            <a:endParaRPr lang="en-US" altLang="ja-JP" sz="1600" dirty="0">
              <a:latin typeface="+mj-ea"/>
              <a:ea typeface="+mj-ea"/>
              <a:cs typeface="Meiryo UI" panose="020B0604030504040204" pitchFamily="50" charset="-128"/>
            </a:endParaRPr>
          </a:p>
          <a:p>
            <a:pPr>
              <a:spcAft>
                <a:spcPts val="800"/>
              </a:spcAft>
            </a:pPr>
            <a:endParaRPr lang="en-US" altLang="ja-JP" sz="16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r>
              <a:rPr lang="ja-JP" altLang="en-US" sz="1400" dirty="0">
                <a:latin typeface="+mj-ea"/>
                <a:ea typeface="+mj-ea"/>
                <a:cs typeface="Meiryo UI" panose="020B0604030504040204" pitchFamily="50" charset="-128"/>
              </a:rPr>
              <a:t>令和２年</a:t>
            </a:r>
            <a:r>
              <a:rPr lang="en-US" altLang="ja-JP" sz="1400" dirty="0">
                <a:latin typeface="+mj-ea"/>
                <a:ea typeface="+mj-ea"/>
                <a:cs typeface="Meiryo UI" panose="020B0604030504040204" pitchFamily="50" charset="-128"/>
              </a:rPr>
              <a:t>10</a:t>
            </a:r>
            <a:r>
              <a:rPr lang="ja-JP" altLang="en-US" sz="1400" dirty="0">
                <a:latin typeface="+mj-ea"/>
                <a:ea typeface="+mj-ea"/>
                <a:cs typeface="Meiryo UI" panose="020B0604030504040204" pitchFamily="50" charset="-128"/>
              </a:rPr>
              <a:t>月１日</a:t>
            </a: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ja-JP" altLang="en-US" sz="1800" dirty="0">
              <a:latin typeface="+mj-ea"/>
              <a:ea typeface="+mj-ea"/>
              <a:cs typeface="Meiryo UI" panose="020B0604030504040204" pitchFamily="50" charset="-128"/>
            </a:endParaRPr>
          </a:p>
        </p:txBody>
      </p:sp>
      <p:sp>
        <p:nvSpPr>
          <p:cNvPr id="3" name="角丸四角形 13">
            <a:extLst>
              <a:ext uri="{FF2B5EF4-FFF2-40B4-BE49-F238E27FC236}">
                <a16:creationId xmlns:a16="http://schemas.microsoft.com/office/drawing/2014/main" id="{EB8424D9-254D-4568-BE89-4883E6F8D4A0}"/>
              </a:ext>
            </a:extLst>
          </p:cNvPr>
          <p:cNvSpPr/>
          <p:nvPr/>
        </p:nvSpPr>
        <p:spPr>
          <a:xfrm>
            <a:off x="3429946" y="7452320"/>
            <a:ext cx="3239414" cy="1152127"/>
          </a:xfrm>
          <a:prstGeom prst="roundRect">
            <a:avLst>
              <a:gd name="adj" fmla="val 0"/>
            </a:avLst>
          </a:prstGeom>
          <a:noFill/>
          <a:ln w="12700">
            <a:noFill/>
          </a:ln>
        </p:spPr>
        <p:style>
          <a:lnRef idx="2">
            <a:schemeClr val="accent3"/>
          </a:lnRef>
          <a:fillRef idx="1">
            <a:schemeClr val="lt1"/>
          </a:fillRef>
          <a:effectRef idx="0">
            <a:schemeClr val="accent3"/>
          </a:effectRef>
          <a:fontRef idx="minor">
            <a:schemeClr val="dk1"/>
          </a:fontRef>
        </p:style>
        <p:txBody>
          <a:bodyPr rtlCol="0" anchor="t"/>
          <a:lstStyle/>
          <a:p>
            <a:pPr algn="r">
              <a:spcAft>
                <a:spcPts val="800"/>
              </a:spcAft>
            </a:pPr>
            <a:endParaRPr lang="en-US" altLang="ja-JP" sz="1400" dirty="0">
              <a:latin typeface="+mn-ea"/>
              <a:cs typeface="Meiryo UI" panose="020B0604030504040204" pitchFamily="50" charset="-128"/>
            </a:endParaRPr>
          </a:p>
          <a:p>
            <a:pPr algn="r">
              <a:spcAft>
                <a:spcPts val="800"/>
              </a:spcAft>
            </a:pPr>
            <a:endParaRPr lang="en-US" altLang="ja-JP" sz="1400" dirty="0">
              <a:latin typeface="+mn-ea"/>
              <a:cs typeface="Meiryo UI" panose="020B0604030504040204" pitchFamily="50" charset="-128"/>
            </a:endParaRPr>
          </a:p>
          <a:p>
            <a:pPr>
              <a:spcAft>
                <a:spcPts val="800"/>
              </a:spcAft>
            </a:pPr>
            <a:r>
              <a:rPr lang="ja-JP" altLang="en-US" sz="1400" dirty="0">
                <a:latin typeface="+mn-ea"/>
                <a:cs typeface="Meiryo UI" panose="020B0604030504040204" pitchFamily="50" charset="-128"/>
              </a:rPr>
              <a:t>　農林水産省消費・安全局動物衛生課</a:t>
            </a:r>
            <a:endParaRPr lang="en-US" altLang="ja-JP" sz="1400" dirty="0">
              <a:latin typeface="+mn-ea"/>
              <a:cs typeface="Meiryo UI" panose="020B0604030504040204" pitchFamily="50" charset="-128"/>
            </a:endParaRPr>
          </a:p>
          <a:p>
            <a:pPr>
              <a:spcAft>
                <a:spcPts val="800"/>
              </a:spcAft>
            </a:pPr>
            <a:r>
              <a:rPr lang="ja-JP" altLang="en-US" sz="1400" dirty="0">
                <a:latin typeface="+mn-ea"/>
                <a:cs typeface="Meiryo UI" panose="020B0604030504040204" pitchFamily="50" charset="-128"/>
              </a:rPr>
              <a:t>　家畜防疫対策室病原体管理班</a:t>
            </a: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r>
              <a:rPr lang="ja-JP" altLang="en-US" sz="1400" dirty="0">
                <a:latin typeface="+mn-ea"/>
                <a:cs typeface="Meiryo UI" panose="020B0604030504040204" pitchFamily="50" charset="-128"/>
              </a:rPr>
              <a:t>　　　　　　　　　　　　　　　　　　</a:t>
            </a:r>
            <a:endParaRPr lang="en-US" altLang="ja-JP" sz="1400" dirty="0">
              <a:latin typeface="+mn-ea"/>
              <a:cs typeface="Meiryo UI" panose="020B0604030504040204" pitchFamily="50" charset="-128"/>
            </a:endParaRPr>
          </a:p>
          <a:p>
            <a:pPr>
              <a:spcAft>
                <a:spcPts val="800"/>
              </a:spcAft>
            </a:pPr>
            <a:r>
              <a:rPr lang="ja-JP" altLang="en-US" sz="1400" dirty="0">
                <a:latin typeface="+mn-ea"/>
                <a:cs typeface="Meiryo UI" panose="020B0604030504040204" pitchFamily="50" charset="-128"/>
              </a:rPr>
              <a:t>　</a:t>
            </a: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endParaRPr lang="en-US" altLang="ja-JP" sz="1400" dirty="0">
              <a:latin typeface="+mn-ea"/>
              <a:cs typeface="Meiryo UI" panose="020B0604030504040204" pitchFamily="50" charset="-128"/>
            </a:endParaRPr>
          </a:p>
          <a:p>
            <a:pPr>
              <a:spcAft>
                <a:spcPts val="800"/>
              </a:spcAft>
            </a:pPr>
            <a:r>
              <a:rPr lang="ja-JP" altLang="en-US" sz="1400" dirty="0">
                <a:latin typeface="+mn-ea"/>
                <a:cs typeface="Meiryo UI" panose="020B0604030504040204" pitchFamily="50" charset="-128"/>
              </a:rPr>
              <a:t>　</a:t>
            </a:r>
            <a:endParaRPr lang="en-US" altLang="ja-JP" sz="1400" dirty="0">
              <a:latin typeface="+mn-ea"/>
              <a:cs typeface="Meiryo UI" panose="020B0604030504040204" pitchFamily="50" charset="-128"/>
            </a:endParaRPr>
          </a:p>
          <a:p>
            <a:pPr>
              <a:spcAft>
                <a:spcPts val="800"/>
              </a:spcAft>
            </a:pPr>
            <a:r>
              <a:rPr lang="ja-JP" altLang="en-US" sz="1400" dirty="0">
                <a:latin typeface="+mn-ea"/>
                <a:cs typeface="Meiryo UI" panose="020B0604030504040204" pitchFamily="50" charset="-128"/>
              </a:rPr>
              <a:t>　</a:t>
            </a:r>
          </a:p>
        </p:txBody>
      </p:sp>
      <p:sp>
        <p:nvSpPr>
          <p:cNvPr id="4" name="テキスト ボックス 3">
            <a:extLst>
              <a:ext uri="{FF2B5EF4-FFF2-40B4-BE49-F238E27FC236}">
                <a16:creationId xmlns:a16="http://schemas.microsoft.com/office/drawing/2014/main" id="{ECCD3947-9603-485D-B137-E955DC314248}"/>
              </a:ext>
            </a:extLst>
          </p:cNvPr>
          <p:cNvSpPr txBox="1"/>
          <p:nvPr/>
        </p:nvSpPr>
        <p:spPr>
          <a:xfrm>
            <a:off x="188640" y="504999"/>
            <a:ext cx="1728192" cy="538609"/>
          </a:xfrm>
          <a:prstGeom prst="rect">
            <a:avLst/>
          </a:prstGeom>
          <a:noFill/>
          <a:ln>
            <a:solidFill>
              <a:schemeClr val="tx1"/>
            </a:solidFill>
          </a:ln>
        </p:spPr>
        <p:txBody>
          <a:bodyPr wrap="square" rtlCol="0">
            <a:spAutoFit/>
          </a:bodyPr>
          <a:lstStyle/>
          <a:p>
            <a:pPr algn="ctr"/>
            <a:r>
              <a:rPr kumimoji="1" lang="ja-JP" altLang="en-US" dirty="0"/>
              <a:t>馬</a:t>
            </a:r>
            <a:endParaRPr kumimoji="1" lang="en-US" altLang="ja-JP" dirty="0"/>
          </a:p>
          <a:p>
            <a:pPr algn="ctr"/>
            <a:r>
              <a:rPr kumimoji="1" lang="ja-JP" altLang="en-US" sz="1200" dirty="0"/>
              <a:t>（通常版　従業員なし）</a:t>
            </a:r>
          </a:p>
        </p:txBody>
      </p:sp>
    </p:spTree>
    <p:extLst>
      <p:ext uri="{BB962C8B-B14F-4D97-AF65-F5344CB8AC3E}">
        <p14:creationId xmlns:p14="http://schemas.microsoft.com/office/powerpoint/2010/main" val="728578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16632" y="100189"/>
            <a:ext cx="5453619"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衛生管理区域内の整理・整頓</a:t>
            </a:r>
            <a:endParaRPr lang="en-US" altLang="ja-JP" sz="2400" b="1" i="1" dirty="0">
              <a:latin typeface="+mn-ea"/>
              <a:cs typeface="Meiryo UI" panose="020B0604030504040204" pitchFamily="50" charset="-128"/>
            </a:endParaRPr>
          </a:p>
        </p:txBody>
      </p:sp>
      <p:sp>
        <p:nvSpPr>
          <p:cNvPr id="88" name="正方形/長方形 87">
            <a:extLst>
              <a:ext uri="{FF2B5EF4-FFF2-40B4-BE49-F238E27FC236}">
                <a16:creationId xmlns:a16="http://schemas.microsoft.com/office/drawing/2014/main" id="{0593B478-29CE-49A7-B350-62D633020F9F}"/>
              </a:ext>
            </a:extLst>
          </p:cNvPr>
          <p:cNvSpPr/>
          <p:nvPr/>
        </p:nvSpPr>
        <p:spPr>
          <a:xfrm>
            <a:off x="20538" y="915483"/>
            <a:ext cx="7389439" cy="671338"/>
          </a:xfrm>
          <a:prstGeom prst="rect">
            <a:avLst/>
          </a:prstGeom>
        </p:spPr>
        <p:txBody>
          <a:bodyPr wrap="square">
            <a:spAutoFit/>
          </a:bodyPr>
          <a:lstStyle/>
          <a:p>
            <a:pPr>
              <a:lnSpc>
                <a:spcPts val="2400"/>
              </a:lnSpc>
              <a:defRPr/>
            </a:pPr>
            <a:r>
              <a:rPr lang="ja-JP" altLang="en-US" sz="1800" dirty="0">
                <a:latin typeface="+mn-ea"/>
              </a:rPr>
              <a:t>○目的別に資材等の保管場所を設定し、毎週　  　曜日整理・整頓し、</a:t>
            </a:r>
            <a:endParaRPr lang="en-US" altLang="ja-JP" sz="1800" dirty="0">
              <a:latin typeface="+mn-ea"/>
            </a:endParaRPr>
          </a:p>
          <a:p>
            <a:pPr>
              <a:lnSpc>
                <a:spcPts val="2400"/>
              </a:lnSpc>
              <a:defRPr/>
            </a:pPr>
            <a:r>
              <a:rPr lang="ja-JP" altLang="en-US" sz="1800" dirty="0">
                <a:latin typeface="+mn-ea"/>
              </a:rPr>
              <a:t>業務日誌に記録する。</a:t>
            </a:r>
            <a:endParaRPr lang="en-US" altLang="ja-JP" sz="1800" dirty="0">
              <a:latin typeface="+mn-ea"/>
            </a:endParaRPr>
          </a:p>
        </p:txBody>
      </p:sp>
      <p:pic>
        <p:nvPicPr>
          <p:cNvPr id="2" name="図 1">
            <a:extLst>
              <a:ext uri="{FF2B5EF4-FFF2-40B4-BE49-F238E27FC236}">
                <a16:creationId xmlns:a16="http://schemas.microsoft.com/office/drawing/2014/main" id="{A44E06B8-B81B-4C76-B9C8-94069D2E69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35224" y="1819431"/>
            <a:ext cx="1902698" cy="1414283"/>
          </a:xfrm>
          <a:prstGeom prst="rect">
            <a:avLst/>
          </a:prstGeom>
          <a:ln>
            <a:solidFill>
              <a:schemeClr val="tx1"/>
            </a:solidFill>
          </a:ln>
        </p:spPr>
      </p:pic>
      <p:pic>
        <p:nvPicPr>
          <p:cNvPr id="9" name="図 8">
            <a:extLst>
              <a:ext uri="{FF2B5EF4-FFF2-40B4-BE49-F238E27FC236}">
                <a16:creationId xmlns:a16="http://schemas.microsoft.com/office/drawing/2014/main" id="{7B832450-2EB5-402E-AA68-482C40FC17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7856" y="1825497"/>
            <a:ext cx="1902698" cy="1420683"/>
          </a:xfrm>
          <a:prstGeom prst="rect">
            <a:avLst/>
          </a:prstGeom>
          <a:ln>
            <a:solidFill>
              <a:schemeClr val="tx1"/>
            </a:solidFill>
          </a:ln>
        </p:spPr>
      </p:pic>
      <p:pic>
        <p:nvPicPr>
          <p:cNvPr id="11" name="図 10">
            <a:extLst>
              <a:ext uri="{FF2B5EF4-FFF2-40B4-BE49-F238E27FC236}">
                <a16:creationId xmlns:a16="http://schemas.microsoft.com/office/drawing/2014/main" id="{8A946C3A-02BB-4DC9-A34D-0E0ADA036F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20764" y="5552448"/>
            <a:ext cx="2063180" cy="1477447"/>
          </a:xfrm>
          <a:prstGeom prst="rect">
            <a:avLst/>
          </a:prstGeom>
          <a:ln>
            <a:solidFill>
              <a:schemeClr val="tx1"/>
            </a:solidFill>
          </a:ln>
        </p:spPr>
      </p:pic>
      <p:pic>
        <p:nvPicPr>
          <p:cNvPr id="12" name="図 11">
            <a:extLst>
              <a:ext uri="{FF2B5EF4-FFF2-40B4-BE49-F238E27FC236}">
                <a16:creationId xmlns:a16="http://schemas.microsoft.com/office/drawing/2014/main" id="{5ADC767C-DD46-42F4-A3C5-9D24885AE561}"/>
              </a:ext>
            </a:extLst>
          </p:cNvPr>
          <p:cNvPicPr>
            <a:picLocks noChangeAspect="1"/>
          </p:cNvPicPr>
          <p:nvPr/>
        </p:nvPicPr>
        <p:blipFill>
          <a:blip r:embed="rId5"/>
          <a:stretch>
            <a:fillRect/>
          </a:stretch>
        </p:blipFill>
        <p:spPr>
          <a:xfrm>
            <a:off x="4678188" y="5580112"/>
            <a:ext cx="2063180" cy="1521132"/>
          </a:xfrm>
          <a:prstGeom prst="rect">
            <a:avLst/>
          </a:prstGeom>
          <a:ln>
            <a:solidFill>
              <a:schemeClr val="tx1"/>
            </a:solidFill>
          </a:ln>
        </p:spPr>
      </p:pic>
      <p:pic>
        <p:nvPicPr>
          <p:cNvPr id="13" name="図 12">
            <a:extLst>
              <a:ext uri="{FF2B5EF4-FFF2-40B4-BE49-F238E27FC236}">
                <a16:creationId xmlns:a16="http://schemas.microsoft.com/office/drawing/2014/main" id="{85F3A57F-588B-4F74-ADAA-9644B502FBBE}"/>
              </a:ext>
            </a:extLst>
          </p:cNvPr>
          <p:cNvPicPr>
            <a:picLocks noChangeAspect="1"/>
          </p:cNvPicPr>
          <p:nvPr/>
        </p:nvPicPr>
        <p:blipFill>
          <a:blip r:embed="rId6"/>
          <a:stretch>
            <a:fillRect/>
          </a:stretch>
        </p:blipFill>
        <p:spPr>
          <a:xfrm>
            <a:off x="1959156" y="3454431"/>
            <a:ext cx="1628113" cy="1891024"/>
          </a:xfrm>
          <a:prstGeom prst="rect">
            <a:avLst/>
          </a:prstGeom>
          <a:ln>
            <a:solidFill>
              <a:schemeClr val="tx1"/>
            </a:solidFill>
          </a:ln>
        </p:spPr>
      </p:pic>
      <p:pic>
        <p:nvPicPr>
          <p:cNvPr id="15" name="図 14">
            <a:extLst>
              <a:ext uri="{FF2B5EF4-FFF2-40B4-BE49-F238E27FC236}">
                <a16:creationId xmlns:a16="http://schemas.microsoft.com/office/drawing/2014/main" id="{16173FDF-BE3C-431E-BB0E-7E65487FA55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07856" y="3466847"/>
            <a:ext cx="1591935" cy="1891024"/>
          </a:xfrm>
          <a:prstGeom prst="rect">
            <a:avLst/>
          </a:prstGeom>
          <a:ln>
            <a:solidFill>
              <a:schemeClr val="tx1"/>
            </a:solidFill>
          </a:ln>
        </p:spPr>
      </p:pic>
      <p:sp>
        <p:nvSpPr>
          <p:cNvPr id="29" name="矢印: 右 28">
            <a:extLst>
              <a:ext uri="{FF2B5EF4-FFF2-40B4-BE49-F238E27FC236}">
                <a16:creationId xmlns:a16="http://schemas.microsoft.com/office/drawing/2014/main" id="{E015F3D2-0ADC-475A-A716-FBBB067BA62C}"/>
              </a:ext>
            </a:extLst>
          </p:cNvPr>
          <p:cNvSpPr/>
          <p:nvPr/>
        </p:nvSpPr>
        <p:spPr>
          <a:xfrm>
            <a:off x="4066438" y="2342067"/>
            <a:ext cx="419556" cy="58568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latin typeface="+mn-ea"/>
            </a:endParaRPr>
          </a:p>
        </p:txBody>
      </p:sp>
      <p:sp>
        <p:nvSpPr>
          <p:cNvPr id="31" name="矢印: 右 30">
            <a:extLst>
              <a:ext uri="{FF2B5EF4-FFF2-40B4-BE49-F238E27FC236}">
                <a16:creationId xmlns:a16="http://schemas.microsoft.com/office/drawing/2014/main" id="{65F52F8F-CD03-43FC-AB2E-331F0E87ADE0}"/>
              </a:ext>
            </a:extLst>
          </p:cNvPr>
          <p:cNvSpPr/>
          <p:nvPr/>
        </p:nvSpPr>
        <p:spPr>
          <a:xfrm>
            <a:off x="4104528" y="6008371"/>
            <a:ext cx="452996" cy="66195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latin typeface="+mn-ea"/>
            </a:endParaRPr>
          </a:p>
        </p:txBody>
      </p:sp>
      <p:sp>
        <p:nvSpPr>
          <p:cNvPr id="32" name="テキスト ボックス 31">
            <a:extLst>
              <a:ext uri="{FF2B5EF4-FFF2-40B4-BE49-F238E27FC236}">
                <a16:creationId xmlns:a16="http://schemas.microsoft.com/office/drawing/2014/main" id="{EBBDC430-54DF-4417-9B46-107ABB2B688C}"/>
              </a:ext>
            </a:extLst>
          </p:cNvPr>
          <p:cNvSpPr txBox="1"/>
          <p:nvPr/>
        </p:nvSpPr>
        <p:spPr>
          <a:xfrm>
            <a:off x="602574" y="1888163"/>
            <a:ext cx="1171333" cy="297454"/>
          </a:xfrm>
          <a:prstGeom prst="rect">
            <a:avLst/>
          </a:prstGeom>
          <a:noFill/>
          <a:ln>
            <a:noFill/>
          </a:ln>
        </p:spPr>
        <p:txBody>
          <a:bodyPr wrap="square" rtlCol="0">
            <a:spAutoFit/>
          </a:bodyPr>
          <a:lstStyle/>
          <a:p>
            <a:pPr algn="ctr"/>
            <a:r>
              <a:rPr lang="ja-JP" altLang="en-US" sz="1333" dirty="0">
                <a:latin typeface="+mn-ea"/>
              </a:rPr>
              <a:t>飼料保管庫</a:t>
            </a:r>
          </a:p>
        </p:txBody>
      </p:sp>
      <p:sp>
        <p:nvSpPr>
          <p:cNvPr id="33" name="テキスト ボックス 32">
            <a:extLst>
              <a:ext uri="{FF2B5EF4-FFF2-40B4-BE49-F238E27FC236}">
                <a16:creationId xmlns:a16="http://schemas.microsoft.com/office/drawing/2014/main" id="{3012546D-5DD6-420C-BACC-B2F85F7507D6}"/>
              </a:ext>
            </a:extLst>
          </p:cNvPr>
          <p:cNvSpPr txBox="1"/>
          <p:nvPr/>
        </p:nvSpPr>
        <p:spPr>
          <a:xfrm>
            <a:off x="832320" y="5859644"/>
            <a:ext cx="711839" cy="297454"/>
          </a:xfrm>
          <a:prstGeom prst="rect">
            <a:avLst/>
          </a:prstGeom>
          <a:noFill/>
          <a:ln>
            <a:noFill/>
          </a:ln>
        </p:spPr>
        <p:txBody>
          <a:bodyPr wrap="square" rtlCol="0">
            <a:spAutoFit/>
          </a:bodyPr>
          <a:lstStyle/>
          <a:p>
            <a:r>
              <a:rPr lang="ja-JP" altLang="en-US" sz="1333" dirty="0">
                <a:latin typeface="+mn-ea"/>
              </a:rPr>
              <a:t>事務所</a:t>
            </a:r>
          </a:p>
        </p:txBody>
      </p:sp>
      <p:sp>
        <p:nvSpPr>
          <p:cNvPr id="34" name="テキスト ボックス 33">
            <a:extLst>
              <a:ext uri="{FF2B5EF4-FFF2-40B4-BE49-F238E27FC236}">
                <a16:creationId xmlns:a16="http://schemas.microsoft.com/office/drawing/2014/main" id="{B2006B77-5E90-43ED-A8F0-95ED729E2BAE}"/>
              </a:ext>
            </a:extLst>
          </p:cNvPr>
          <p:cNvSpPr txBox="1"/>
          <p:nvPr/>
        </p:nvSpPr>
        <p:spPr>
          <a:xfrm>
            <a:off x="1062667" y="3550332"/>
            <a:ext cx="711240" cy="297454"/>
          </a:xfrm>
          <a:prstGeom prst="rect">
            <a:avLst/>
          </a:prstGeom>
          <a:noFill/>
          <a:ln>
            <a:noFill/>
          </a:ln>
        </p:spPr>
        <p:txBody>
          <a:bodyPr wrap="square" rtlCol="0">
            <a:spAutoFit/>
          </a:bodyPr>
          <a:lstStyle/>
          <a:p>
            <a:r>
              <a:rPr lang="ja-JP" altLang="en-US" sz="1333" dirty="0">
                <a:latin typeface="+mn-ea"/>
              </a:rPr>
              <a:t>薬品庫</a:t>
            </a:r>
          </a:p>
        </p:txBody>
      </p:sp>
      <p:sp>
        <p:nvSpPr>
          <p:cNvPr id="16" name="テキスト ボックス 15">
            <a:extLst>
              <a:ext uri="{FF2B5EF4-FFF2-40B4-BE49-F238E27FC236}">
                <a16:creationId xmlns:a16="http://schemas.microsoft.com/office/drawing/2014/main" id="{62B501E7-8DD9-4499-9D41-BDBAE0FAACAB}"/>
              </a:ext>
            </a:extLst>
          </p:cNvPr>
          <p:cNvSpPr txBox="1"/>
          <p:nvPr/>
        </p:nvSpPr>
        <p:spPr>
          <a:xfrm>
            <a:off x="6309320" y="8710712"/>
            <a:ext cx="432048"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ja-JP" altLang="en-US" b="1" dirty="0"/>
              <a:t>８</a:t>
            </a:r>
          </a:p>
        </p:txBody>
      </p:sp>
      <p:sp>
        <p:nvSpPr>
          <p:cNvPr id="24" name="テキスト ボックス 23">
            <a:extLst>
              <a:ext uri="{FF2B5EF4-FFF2-40B4-BE49-F238E27FC236}">
                <a16:creationId xmlns:a16="http://schemas.microsoft.com/office/drawing/2014/main" id="{7D0C9844-D471-4A33-8B6A-E88541FF1120}"/>
              </a:ext>
            </a:extLst>
          </p:cNvPr>
          <p:cNvSpPr txBox="1"/>
          <p:nvPr/>
        </p:nvSpPr>
        <p:spPr>
          <a:xfrm>
            <a:off x="4579511" y="977919"/>
            <a:ext cx="288032" cy="307777"/>
          </a:xfrm>
          <a:prstGeom prst="rect">
            <a:avLst/>
          </a:prstGeom>
          <a:noFill/>
          <a:ln>
            <a:solidFill>
              <a:schemeClr val="tx1"/>
            </a:solidFill>
          </a:ln>
        </p:spPr>
        <p:txBody>
          <a:bodyPr wrap="square" rtlCol="0">
            <a:spAutoFit/>
          </a:bodyPr>
          <a:lstStyle/>
          <a:p>
            <a:pPr algn="ctr"/>
            <a:endParaRPr kumimoji="1" lang="ja-JP" altLang="en-US" sz="1400" dirty="0">
              <a:latin typeface="ＭＳ 明朝" panose="02020609040205080304" pitchFamily="17" charset="-128"/>
              <a:ea typeface="ＭＳ 明朝" panose="02020609040205080304" pitchFamily="17" charset="-128"/>
            </a:endParaRPr>
          </a:p>
        </p:txBody>
      </p:sp>
      <p:sp>
        <p:nvSpPr>
          <p:cNvPr id="35" name="矢印: 右 34">
            <a:extLst>
              <a:ext uri="{FF2B5EF4-FFF2-40B4-BE49-F238E27FC236}">
                <a16:creationId xmlns:a16="http://schemas.microsoft.com/office/drawing/2014/main" id="{B8980D4B-FF42-4591-A46D-20A8013B1A9D}"/>
              </a:ext>
            </a:extLst>
          </p:cNvPr>
          <p:cNvSpPr/>
          <p:nvPr/>
        </p:nvSpPr>
        <p:spPr>
          <a:xfrm>
            <a:off x="3965716" y="3918247"/>
            <a:ext cx="419556" cy="58568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latin typeface="+mn-ea"/>
            </a:endParaRPr>
          </a:p>
        </p:txBody>
      </p:sp>
    </p:spTree>
    <p:extLst>
      <p:ext uri="{BB962C8B-B14F-4D97-AF65-F5344CB8AC3E}">
        <p14:creationId xmlns:p14="http://schemas.microsoft.com/office/powerpoint/2010/main" val="2452404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35867" y="182914"/>
            <a:ext cx="6397500"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衛生管理区域内の整理・整頓（ねずみ対策）</a:t>
            </a:r>
          </a:p>
        </p:txBody>
      </p:sp>
      <p:sp>
        <p:nvSpPr>
          <p:cNvPr id="14" name="テキスト ボックス 13">
            <a:extLst>
              <a:ext uri="{FF2B5EF4-FFF2-40B4-BE49-F238E27FC236}">
                <a16:creationId xmlns:a16="http://schemas.microsoft.com/office/drawing/2014/main" id="{7DDC3215-DBEA-4E48-9204-9D415F8244E1}"/>
              </a:ext>
            </a:extLst>
          </p:cNvPr>
          <p:cNvSpPr txBox="1"/>
          <p:nvPr/>
        </p:nvSpPr>
        <p:spPr>
          <a:xfrm>
            <a:off x="6318832" y="8739477"/>
            <a:ext cx="504055"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ja-JP" altLang="en-US" b="1" dirty="0"/>
              <a:t>９</a:t>
            </a:r>
          </a:p>
        </p:txBody>
      </p:sp>
      <p:sp>
        <p:nvSpPr>
          <p:cNvPr id="36" name="正方形/長方形 35">
            <a:extLst>
              <a:ext uri="{FF2B5EF4-FFF2-40B4-BE49-F238E27FC236}">
                <a16:creationId xmlns:a16="http://schemas.microsoft.com/office/drawing/2014/main" id="{801D9B68-E8B3-4686-A4F0-7E0D45D57E53}"/>
              </a:ext>
            </a:extLst>
          </p:cNvPr>
          <p:cNvSpPr/>
          <p:nvPr/>
        </p:nvSpPr>
        <p:spPr>
          <a:xfrm>
            <a:off x="116632" y="1187624"/>
            <a:ext cx="6752407" cy="1593193"/>
          </a:xfrm>
          <a:prstGeom prst="rect">
            <a:avLst/>
          </a:prstGeom>
          <a:noFill/>
        </p:spPr>
        <p:txBody>
          <a:bodyPr wrap="square">
            <a:spAutoFit/>
          </a:bodyPr>
          <a:lstStyle/>
          <a:p>
            <a:pPr>
              <a:lnSpc>
                <a:spcPts val="2400"/>
              </a:lnSpc>
              <a:defRPr/>
            </a:pPr>
            <a:r>
              <a:rPr lang="ja-JP" altLang="en-US" sz="1800" dirty="0">
                <a:latin typeface="+mn-ea"/>
              </a:rPr>
              <a:t>○給餌  　 　時間後、残ったえさを掃除する。</a:t>
            </a:r>
            <a:endParaRPr lang="en-US" altLang="ja-JP" sz="1800" dirty="0">
              <a:latin typeface="+mn-ea"/>
            </a:endParaRPr>
          </a:p>
          <a:p>
            <a:pPr>
              <a:lnSpc>
                <a:spcPts val="2400"/>
              </a:lnSpc>
              <a:defRPr/>
            </a:pPr>
            <a:endParaRPr lang="en-US" altLang="ja-JP" sz="1800" dirty="0">
              <a:latin typeface="+mn-ea"/>
            </a:endParaRPr>
          </a:p>
          <a:p>
            <a:pPr>
              <a:lnSpc>
                <a:spcPts val="2400"/>
              </a:lnSpc>
              <a:defRPr/>
            </a:pPr>
            <a:r>
              <a:rPr lang="ja-JP" altLang="en-US" sz="1800" dirty="0">
                <a:latin typeface="+mn-ea"/>
              </a:rPr>
              <a:t>〇ねずみが住みつかないように毎日厩舎の整理、整頓を行う</a:t>
            </a:r>
            <a:endParaRPr lang="en-US" altLang="ja-JP" sz="1800" dirty="0">
              <a:latin typeface="+mn-ea"/>
            </a:endParaRPr>
          </a:p>
          <a:p>
            <a:pPr>
              <a:lnSpc>
                <a:spcPts val="2400"/>
              </a:lnSpc>
              <a:defRPr/>
            </a:pPr>
            <a:endParaRPr lang="en-US" altLang="ja-JP" sz="1800" dirty="0">
              <a:solidFill>
                <a:srgbClr val="000000"/>
              </a:solidFill>
              <a:latin typeface="+mn-ea"/>
            </a:endParaRPr>
          </a:p>
          <a:p>
            <a:pPr>
              <a:lnSpc>
                <a:spcPts val="2400"/>
              </a:lnSpc>
              <a:defRPr/>
            </a:pPr>
            <a:r>
              <a:rPr lang="ja-JP" altLang="en-US" sz="1800" dirty="0">
                <a:solidFill>
                  <a:srgbClr val="000000"/>
                </a:solidFill>
                <a:latin typeface=""/>
              </a:rPr>
              <a:t>〇週　　　回程度、噴霧式消毒器等にて厩舎を消毒する。</a:t>
            </a:r>
            <a:endParaRPr lang="en-US" altLang="ja-JP" sz="1800" dirty="0">
              <a:latin typeface="+mn-ea"/>
            </a:endParaRPr>
          </a:p>
        </p:txBody>
      </p:sp>
      <p:sp>
        <p:nvSpPr>
          <p:cNvPr id="52" name="テキスト ボックス 51">
            <a:extLst>
              <a:ext uri="{FF2B5EF4-FFF2-40B4-BE49-F238E27FC236}">
                <a16:creationId xmlns:a16="http://schemas.microsoft.com/office/drawing/2014/main" id="{1E9DE24A-DFBA-4A11-8453-D66DD7964288}"/>
              </a:ext>
            </a:extLst>
          </p:cNvPr>
          <p:cNvSpPr txBox="1"/>
          <p:nvPr/>
        </p:nvSpPr>
        <p:spPr>
          <a:xfrm>
            <a:off x="944182" y="1215339"/>
            <a:ext cx="288032" cy="369332"/>
          </a:xfrm>
          <a:prstGeom prst="rect">
            <a:avLst/>
          </a:prstGeom>
          <a:noFill/>
          <a:ln>
            <a:solidFill>
              <a:schemeClr val="tx1"/>
            </a:solidFill>
          </a:ln>
        </p:spPr>
        <p:txBody>
          <a:bodyPr wrap="square" rtlCol="0">
            <a:spAutoFit/>
          </a:bodyPr>
          <a:lstStyle/>
          <a:p>
            <a:pPr algn="ctr"/>
            <a:endParaRPr kumimoji="1" lang="ja-JP" altLang="en-US" sz="1800" dirty="0">
              <a:latin typeface="ＭＳ 明朝" panose="02020609040205080304" pitchFamily="17" charset="-128"/>
              <a:ea typeface="ＭＳ 明朝" panose="02020609040205080304" pitchFamily="17" charset="-128"/>
            </a:endParaRPr>
          </a:p>
        </p:txBody>
      </p:sp>
      <p:sp>
        <p:nvSpPr>
          <p:cNvPr id="53" name="テキスト ボックス 52">
            <a:extLst>
              <a:ext uri="{FF2B5EF4-FFF2-40B4-BE49-F238E27FC236}">
                <a16:creationId xmlns:a16="http://schemas.microsoft.com/office/drawing/2014/main" id="{E077CEBD-80CA-4F39-A1BA-77B1E09EE4C5}"/>
              </a:ext>
            </a:extLst>
          </p:cNvPr>
          <p:cNvSpPr txBox="1"/>
          <p:nvPr/>
        </p:nvSpPr>
        <p:spPr>
          <a:xfrm>
            <a:off x="736754" y="2411760"/>
            <a:ext cx="288032" cy="338554"/>
          </a:xfrm>
          <a:prstGeom prst="rect">
            <a:avLst/>
          </a:prstGeom>
          <a:noFill/>
          <a:ln>
            <a:solidFill>
              <a:schemeClr val="tx1"/>
            </a:solidFill>
          </a:ln>
        </p:spPr>
        <p:txBody>
          <a:bodyPr wrap="square" rtlCol="0">
            <a:spAutoFit/>
          </a:bodyPr>
          <a:lstStyle/>
          <a:p>
            <a:pPr algn="ctr"/>
            <a:endParaRPr kumimoji="1" lang="ja-JP" altLang="en-US" sz="1600" dirty="0">
              <a:latin typeface="ＭＳ 明朝" panose="02020609040205080304" pitchFamily="17" charset="-128"/>
              <a:ea typeface="ＭＳ 明朝" panose="02020609040205080304" pitchFamily="17" charset="-128"/>
            </a:endParaRPr>
          </a:p>
        </p:txBody>
      </p:sp>
      <p:pic>
        <p:nvPicPr>
          <p:cNvPr id="20" name="図 1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8680" y="3588461"/>
            <a:ext cx="2715810" cy="1928619"/>
          </a:xfrm>
          <a:prstGeom prst="rect">
            <a:avLst/>
          </a:prstGeom>
        </p:spPr>
      </p:pic>
      <p:pic>
        <p:nvPicPr>
          <p:cNvPr id="21" name="図 2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2175" y="5895405"/>
            <a:ext cx="2793853" cy="1631610"/>
          </a:xfrm>
          <a:prstGeom prst="rect">
            <a:avLst/>
          </a:prstGeom>
        </p:spPr>
      </p:pic>
      <p:pic>
        <p:nvPicPr>
          <p:cNvPr id="22" name="図 2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61048" y="3577655"/>
            <a:ext cx="2490635" cy="2093577"/>
          </a:xfrm>
          <a:prstGeom prst="rect">
            <a:avLst/>
          </a:prstGeom>
        </p:spPr>
      </p:pic>
      <p:pic>
        <p:nvPicPr>
          <p:cNvPr id="23" name="図 2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711646" y="5881341"/>
            <a:ext cx="2607186" cy="2160240"/>
          </a:xfrm>
          <a:prstGeom prst="rect">
            <a:avLst/>
          </a:prstGeom>
        </p:spPr>
      </p:pic>
    </p:spTree>
    <p:extLst>
      <p:ext uri="{BB962C8B-B14F-4D97-AF65-F5344CB8AC3E}">
        <p14:creationId xmlns:p14="http://schemas.microsoft.com/office/powerpoint/2010/main" val="561014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正方形/長方形 92">
            <a:extLst>
              <a:ext uri="{FF2B5EF4-FFF2-40B4-BE49-F238E27FC236}">
                <a16:creationId xmlns:a16="http://schemas.microsoft.com/office/drawing/2014/main" id="{48AB5866-2B13-4DDF-B0E6-B7E2E12E29B6}"/>
              </a:ext>
            </a:extLst>
          </p:cNvPr>
          <p:cNvSpPr/>
          <p:nvPr/>
        </p:nvSpPr>
        <p:spPr>
          <a:xfrm>
            <a:off x="25657" y="1489103"/>
            <a:ext cx="6806686" cy="979114"/>
          </a:xfrm>
          <a:prstGeom prst="rect">
            <a:avLst/>
          </a:prstGeom>
        </p:spPr>
        <p:txBody>
          <a:bodyPr wrap="square">
            <a:spAutoFit/>
          </a:bodyPr>
          <a:lstStyle/>
          <a:p>
            <a:pPr>
              <a:lnSpc>
                <a:spcPts val="2400"/>
              </a:lnSpc>
              <a:defRPr/>
            </a:pPr>
            <a:r>
              <a:rPr lang="ja-JP" altLang="en-US" sz="1867" dirty="0">
                <a:latin typeface="+mn-ea"/>
              </a:rPr>
              <a:t>○飼料保管庫および給餌車は、給餌後に蓋を閉め、蓋等の破損がないか確認する。</a:t>
            </a:r>
            <a:endParaRPr lang="en-US" altLang="ja-JP" sz="1867" dirty="0">
              <a:latin typeface="+mn-ea"/>
            </a:endParaRPr>
          </a:p>
          <a:p>
            <a:pPr>
              <a:lnSpc>
                <a:spcPts val="2400"/>
              </a:lnSpc>
              <a:defRPr/>
            </a:pPr>
            <a:r>
              <a:rPr lang="ja-JP" altLang="en-US" sz="1867" dirty="0">
                <a:latin typeface="+mn-ea"/>
              </a:rPr>
              <a:t>　破損があった場合は、随時修理し、業務日誌にも記録する。</a:t>
            </a:r>
            <a:endParaRPr lang="en-US" altLang="ja-JP" sz="1867" dirty="0">
              <a:latin typeface="+mn-ea"/>
            </a:endParaRPr>
          </a:p>
        </p:txBody>
      </p:sp>
      <p:pic>
        <p:nvPicPr>
          <p:cNvPr id="2" name="図 1">
            <a:extLst>
              <a:ext uri="{FF2B5EF4-FFF2-40B4-BE49-F238E27FC236}">
                <a16:creationId xmlns:a16="http://schemas.microsoft.com/office/drawing/2014/main" id="{18FFCDE6-1D29-4E01-AD1D-22839DD23F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0816" y="6372200"/>
            <a:ext cx="3115278" cy="2053398"/>
          </a:xfrm>
          <a:prstGeom prst="rect">
            <a:avLst/>
          </a:prstGeom>
          <a:ln>
            <a:solidFill>
              <a:schemeClr val="tx1"/>
            </a:solidFill>
          </a:ln>
        </p:spPr>
      </p:pic>
      <p:pic>
        <p:nvPicPr>
          <p:cNvPr id="11" name="図 10">
            <a:extLst>
              <a:ext uri="{FF2B5EF4-FFF2-40B4-BE49-F238E27FC236}">
                <a16:creationId xmlns:a16="http://schemas.microsoft.com/office/drawing/2014/main" id="{330FE19A-B493-4E4C-924D-98FC974D52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4848" y="6416565"/>
            <a:ext cx="3115279" cy="2022670"/>
          </a:xfrm>
          <a:prstGeom prst="rect">
            <a:avLst/>
          </a:prstGeom>
          <a:ln>
            <a:solidFill>
              <a:schemeClr val="tx1"/>
            </a:solidFill>
          </a:ln>
        </p:spPr>
      </p:pic>
      <p:sp>
        <p:nvSpPr>
          <p:cNvPr id="39" name="テキスト ボックス 38">
            <a:extLst>
              <a:ext uri="{FF2B5EF4-FFF2-40B4-BE49-F238E27FC236}">
                <a16:creationId xmlns:a16="http://schemas.microsoft.com/office/drawing/2014/main" id="{705AF815-C4EA-479E-95A6-7D33039A4DB8}"/>
              </a:ext>
            </a:extLst>
          </p:cNvPr>
          <p:cNvSpPr txBox="1"/>
          <p:nvPr/>
        </p:nvSpPr>
        <p:spPr>
          <a:xfrm>
            <a:off x="281932" y="147805"/>
            <a:ext cx="6118309"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飼料対策（野生動物の誘引防止）</a:t>
            </a:r>
          </a:p>
        </p:txBody>
      </p:sp>
      <p:sp>
        <p:nvSpPr>
          <p:cNvPr id="10" name="テキスト ボックス 9">
            <a:extLst>
              <a:ext uri="{FF2B5EF4-FFF2-40B4-BE49-F238E27FC236}">
                <a16:creationId xmlns:a16="http://schemas.microsoft.com/office/drawing/2014/main" id="{FD6B5DFF-D8F8-473D-AAF0-718A9A4446D6}"/>
              </a:ext>
            </a:extLst>
          </p:cNvPr>
          <p:cNvSpPr txBox="1"/>
          <p:nvPr/>
        </p:nvSpPr>
        <p:spPr>
          <a:xfrm>
            <a:off x="6400241" y="8754561"/>
            <a:ext cx="413136"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en-US" altLang="ja-JP" b="1" dirty="0"/>
              <a:t>10</a:t>
            </a:r>
            <a:endParaRPr kumimoji="1" lang="ja-JP" altLang="en-US" b="1" dirty="0"/>
          </a:p>
        </p:txBody>
      </p:sp>
      <p:pic>
        <p:nvPicPr>
          <p:cNvPr id="16" name="図 1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90681" y="3133327"/>
            <a:ext cx="4276637" cy="3037033"/>
          </a:xfrm>
          <a:prstGeom prst="rect">
            <a:avLst/>
          </a:prstGeom>
        </p:spPr>
      </p:pic>
      <p:sp>
        <p:nvSpPr>
          <p:cNvPr id="12" name="テキスト ボックス 11">
            <a:extLst>
              <a:ext uri="{FF2B5EF4-FFF2-40B4-BE49-F238E27FC236}">
                <a16:creationId xmlns:a16="http://schemas.microsoft.com/office/drawing/2014/main" id="{0F5CAD1F-6D26-4DC6-A2AE-1223229BBAC6}"/>
              </a:ext>
            </a:extLst>
          </p:cNvPr>
          <p:cNvSpPr txBox="1"/>
          <p:nvPr/>
        </p:nvSpPr>
        <p:spPr>
          <a:xfrm>
            <a:off x="144016" y="880306"/>
            <a:ext cx="6597352" cy="318100"/>
          </a:xfrm>
          <a:prstGeom prst="rect">
            <a:avLst/>
          </a:prstGeom>
          <a:solidFill>
            <a:srgbClr val="0070C0"/>
          </a:solidFill>
        </p:spPr>
        <p:txBody>
          <a:bodyPr wrap="square" rtlCol="0">
            <a:spAutoFit/>
          </a:bodyPr>
          <a:lstStyle/>
          <a:p>
            <a:pPr algn="ctr"/>
            <a:r>
              <a:rPr lang="ja-JP" altLang="en-US" sz="1467" b="1" u="sng" dirty="0">
                <a:solidFill>
                  <a:schemeClr val="bg1"/>
                </a:solidFill>
                <a:latin typeface="+mn-ea"/>
                <a:cs typeface="Meiryo UI" panose="020B0604030504040204" pitchFamily="50" charset="-128"/>
              </a:rPr>
              <a:t>飼料保管場所の対策</a:t>
            </a:r>
          </a:p>
        </p:txBody>
      </p:sp>
    </p:spTree>
    <p:extLst>
      <p:ext uri="{BB962C8B-B14F-4D97-AF65-F5344CB8AC3E}">
        <p14:creationId xmlns:p14="http://schemas.microsoft.com/office/powerpoint/2010/main" val="2556489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a:extLst>
              <a:ext uri="{FF2B5EF4-FFF2-40B4-BE49-F238E27FC236}">
                <a16:creationId xmlns:a16="http://schemas.microsoft.com/office/drawing/2014/main" id="{8A4C3E34-B1DA-460A-B2C4-DBBBD6B954D2}"/>
              </a:ext>
            </a:extLst>
          </p:cNvPr>
          <p:cNvSpPr/>
          <p:nvPr/>
        </p:nvSpPr>
        <p:spPr>
          <a:xfrm>
            <a:off x="0" y="1406953"/>
            <a:ext cx="6858000" cy="3540200"/>
          </a:xfrm>
          <a:prstGeom prst="rect">
            <a:avLst/>
          </a:prstGeom>
        </p:spPr>
        <p:txBody>
          <a:bodyPr wrap="square">
            <a:spAutoFit/>
          </a:bodyPr>
          <a:lstStyle/>
          <a:p>
            <a:r>
              <a:rPr lang="ja-JP" altLang="en-US" sz="1867" dirty="0">
                <a:latin typeface="+mn-ea"/>
              </a:rPr>
              <a:t>○毎朝、塩素消毒装置の稼働状況を確認する。</a:t>
            </a:r>
            <a:endParaRPr lang="en-US" altLang="ja-JP" sz="1867" dirty="0">
              <a:latin typeface="+mn-ea"/>
            </a:endParaRPr>
          </a:p>
          <a:p>
            <a:endParaRPr lang="en-US" altLang="ja-JP" sz="1867" dirty="0">
              <a:latin typeface="+mn-ea"/>
            </a:endParaRPr>
          </a:p>
          <a:p>
            <a:r>
              <a:rPr lang="ja-JP" altLang="en-US" sz="1867" dirty="0">
                <a:latin typeface="+mn-ea"/>
              </a:rPr>
              <a:t>○飲水の塩素濃度チェックを１日　　　回実施し、記録する。塩素濃度に異状が確認された場合、装置に故障がないか確認し、故障の場合業務日誌にも記録する。</a:t>
            </a:r>
            <a:endParaRPr lang="en-US" altLang="ja-JP" sz="1867" dirty="0">
              <a:latin typeface="+mn-ea"/>
            </a:endParaRPr>
          </a:p>
          <a:p>
            <a:endParaRPr lang="en-US" altLang="ja-JP" sz="1867" dirty="0">
              <a:latin typeface="+mn-ea"/>
            </a:endParaRPr>
          </a:p>
          <a:p>
            <a:r>
              <a:rPr lang="ja-JP" altLang="en-US" sz="1867" dirty="0">
                <a:latin typeface="+mn-ea"/>
              </a:rPr>
              <a:t>○業者に装置の修繕を依頼する。</a:t>
            </a:r>
            <a:endParaRPr lang="en-US" altLang="ja-JP" sz="1867" dirty="0">
              <a:latin typeface="+mn-ea"/>
            </a:endParaRPr>
          </a:p>
          <a:p>
            <a:endParaRPr lang="en-US" altLang="ja-JP" sz="1867" dirty="0">
              <a:latin typeface="+mn-ea"/>
            </a:endParaRPr>
          </a:p>
          <a:p>
            <a:r>
              <a:rPr lang="ja-JP" altLang="en-US" sz="1867" dirty="0">
                <a:latin typeface="+mn-ea"/>
              </a:rPr>
              <a:t>○　　　　　　　　　　  　　　　、水質検査を実施し、結果は事務所のファイルに保管する。</a:t>
            </a:r>
            <a:endParaRPr lang="en-US" altLang="ja-JP" sz="1867" dirty="0">
              <a:latin typeface="+mn-ea"/>
            </a:endParaRPr>
          </a:p>
          <a:p>
            <a:endParaRPr lang="en-US" altLang="ja-JP" sz="1867" dirty="0">
              <a:latin typeface="+mn-ea"/>
            </a:endParaRPr>
          </a:p>
          <a:p>
            <a:r>
              <a:rPr lang="ja-JP" altLang="en-US" sz="1867" dirty="0">
                <a:latin typeface="+mn-ea"/>
              </a:rPr>
              <a:t>　　　　　　　　　　　　　　　　　</a:t>
            </a:r>
          </a:p>
        </p:txBody>
      </p:sp>
      <p:sp>
        <p:nvSpPr>
          <p:cNvPr id="94" name="テキスト ボックス 93">
            <a:extLst>
              <a:ext uri="{FF2B5EF4-FFF2-40B4-BE49-F238E27FC236}">
                <a16:creationId xmlns:a16="http://schemas.microsoft.com/office/drawing/2014/main" id="{0F5CAD1F-6D26-4DC6-A2AE-1223229BBAC6}"/>
              </a:ext>
            </a:extLst>
          </p:cNvPr>
          <p:cNvSpPr txBox="1"/>
          <p:nvPr/>
        </p:nvSpPr>
        <p:spPr>
          <a:xfrm>
            <a:off x="144016" y="880306"/>
            <a:ext cx="6597352" cy="318100"/>
          </a:xfrm>
          <a:prstGeom prst="rect">
            <a:avLst/>
          </a:prstGeom>
          <a:solidFill>
            <a:srgbClr val="0070C0"/>
          </a:solidFill>
        </p:spPr>
        <p:txBody>
          <a:bodyPr wrap="square" rtlCol="0">
            <a:spAutoFit/>
          </a:bodyPr>
          <a:lstStyle/>
          <a:p>
            <a:pPr algn="ctr"/>
            <a:r>
              <a:rPr lang="ja-JP" altLang="en-US" sz="1467" b="1" u="sng" dirty="0">
                <a:solidFill>
                  <a:schemeClr val="bg1"/>
                </a:solidFill>
                <a:latin typeface="+mn-ea"/>
                <a:cs typeface="Meiryo UI" panose="020B0604030504040204" pitchFamily="50" charset="-128"/>
              </a:rPr>
              <a:t>水場の対策</a:t>
            </a:r>
          </a:p>
        </p:txBody>
      </p:sp>
      <p:sp>
        <p:nvSpPr>
          <p:cNvPr id="39" name="テキスト ボックス 38">
            <a:extLst>
              <a:ext uri="{FF2B5EF4-FFF2-40B4-BE49-F238E27FC236}">
                <a16:creationId xmlns:a16="http://schemas.microsoft.com/office/drawing/2014/main" id="{705AF815-C4EA-479E-95A6-7D33039A4DB8}"/>
              </a:ext>
            </a:extLst>
          </p:cNvPr>
          <p:cNvSpPr txBox="1"/>
          <p:nvPr/>
        </p:nvSpPr>
        <p:spPr>
          <a:xfrm>
            <a:off x="213420" y="160738"/>
            <a:ext cx="6239916"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飲水対策（「飲用に適した水」の確保）</a:t>
            </a:r>
          </a:p>
        </p:txBody>
      </p:sp>
      <p:pic>
        <p:nvPicPr>
          <p:cNvPr id="2" name="図 1">
            <a:extLst>
              <a:ext uri="{FF2B5EF4-FFF2-40B4-BE49-F238E27FC236}">
                <a16:creationId xmlns:a16="http://schemas.microsoft.com/office/drawing/2014/main" id="{6FEA2CC4-34C1-4886-8C2B-F7E66BE0A1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8339" y="4995213"/>
            <a:ext cx="2918928" cy="1630375"/>
          </a:xfrm>
          <a:prstGeom prst="rect">
            <a:avLst/>
          </a:prstGeom>
          <a:ln>
            <a:solidFill>
              <a:schemeClr val="tx1"/>
            </a:solidFill>
          </a:ln>
        </p:spPr>
      </p:pic>
      <p:sp>
        <p:nvSpPr>
          <p:cNvPr id="7" name="テキスト ボックス 6">
            <a:extLst>
              <a:ext uri="{FF2B5EF4-FFF2-40B4-BE49-F238E27FC236}">
                <a16:creationId xmlns:a16="http://schemas.microsoft.com/office/drawing/2014/main" id="{F6B191A8-759A-4E89-86AE-53B6A6AE4C53}"/>
              </a:ext>
            </a:extLst>
          </p:cNvPr>
          <p:cNvSpPr txBox="1"/>
          <p:nvPr/>
        </p:nvSpPr>
        <p:spPr>
          <a:xfrm>
            <a:off x="6237312" y="8676456"/>
            <a:ext cx="504056"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en-US" altLang="ja-JP" b="1" dirty="0"/>
              <a:t>11</a:t>
            </a:r>
            <a:endParaRPr kumimoji="1" lang="ja-JP" altLang="en-US" b="1" dirty="0"/>
          </a:p>
        </p:txBody>
      </p:sp>
      <p:sp>
        <p:nvSpPr>
          <p:cNvPr id="23" name="テキスト ボックス 22">
            <a:extLst>
              <a:ext uri="{FF2B5EF4-FFF2-40B4-BE49-F238E27FC236}">
                <a16:creationId xmlns:a16="http://schemas.microsoft.com/office/drawing/2014/main" id="{9B7A2733-A7B7-4481-948F-F8E129EAF501}"/>
              </a:ext>
            </a:extLst>
          </p:cNvPr>
          <p:cNvSpPr txBox="1"/>
          <p:nvPr/>
        </p:nvSpPr>
        <p:spPr>
          <a:xfrm>
            <a:off x="3429000" y="2002219"/>
            <a:ext cx="288032" cy="338554"/>
          </a:xfrm>
          <a:prstGeom prst="rect">
            <a:avLst/>
          </a:prstGeom>
          <a:noFill/>
          <a:ln>
            <a:solidFill>
              <a:schemeClr val="tx1"/>
            </a:solidFill>
          </a:ln>
        </p:spPr>
        <p:txBody>
          <a:bodyPr wrap="square" rtlCol="0" anchor="ctr">
            <a:spAutoFit/>
          </a:bodyPr>
          <a:lstStyle/>
          <a:p>
            <a:pPr algn="ctr"/>
            <a:endParaRPr kumimoji="1" lang="ja-JP" altLang="en-US" sz="1600" dirty="0">
              <a:latin typeface="ＭＳ 明朝" panose="02020609040205080304" pitchFamily="17" charset="-128"/>
              <a:ea typeface="ＭＳ 明朝" panose="02020609040205080304" pitchFamily="17" charset="-128"/>
            </a:endParaRPr>
          </a:p>
        </p:txBody>
      </p:sp>
      <p:sp>
        <p:nvSpPr>
          <p:cNvPr id="25" name="テキスト ボックス 24">
            <a:extLst>
              <a:ext uri="{FF2B5EF4-FFF2-40B4-BE49-F238E27FC236}">
                <a16:creationId xmlns:a16="http://schemas.microsoft.com/office/drawing/2014/main" id="{CE75F013-F6F9-461A-BB2F-C831CD3A8D75}"/>
              </a:ext>
            </a:extLst>
          </p:cNvPr>
          <p:cNvSpPr txBox="1"/>
          <p:nvPr/>
        </p:nvSpPr>
        <p:spPr>
          <a:xfrm>
            <a:off x="476672" y="3707904"/>
            <a:ext cx="2175040"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半年に１回　等</a:t>
            </a:r>
          </a:p>
        </p:txBody>
      </p:sp>
    </p:spTree>
    <p:extLst>
      <p:ext uri="{BB962C8B-B14F-4D97-AF65-F5344CB8AC3E}">
        <p14:creationId xmlns:p14="http://schemas.microsoft.com/office/powerpoint/2010/main" val="3629450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テキスト ボックス 87">
            <a:extLst>
              <a:ext uri="{FF2B5EF4-FFF2-40B4-BE49-F238E27FC236}">
                <a16:creationId xmlns:a16="http://schemas.microsoft.com/office/drawing/2014/main" id="{4A835467-B4C5-4EDA-86E0-8082DD6689BF}"/>
              </a:ext>
            </a:extLst>
          </p:cNvPr>
          <p:cNvSpPr txBox="1"/>
          <p:nvPr/>
        </p:nvSpPr>
        <p:spPr>
          <a:xfrm>
            <a:off x="111169" y="755576"/>
            <a:ext cx="6649832" cy="318100"/>
          </a:xfrm>
          <a:prstGeom prst="rect">
            <a:avLst/>
          </a:prstGeom>
          <a:solidFill>
            <a:srgbClr val="0070C0"/>
          </a:solidFill>
        </p:spPr>
        <p:txBody>
          <a:bodyPr wrap="square" rtlCol="0">
            <a:spAutoFit/>
          </a:bodyPr>
          <a:lstStyle/>
          <a:p>
            <a:pPr algn="ctr"/>
            <a:r>
              <a:rPr lang="ja-JP" altLang="en-US" sz="1467" b="1" u="sng" dirty="0">
                <a:solidFill>
                  <a:schemeClr val="bg1"/>
                </a:solidFill>
                <a:latin typeface="+mn-ea"/>
                <a:cs typeface="Meiryo UI" panose="020B0604030504040204" pitchFamily="50" charset="-128"/>
              </a:rPr>
              <a:t>死体の適正な保管</a:t>
            </a:r>
          </a:p>
        </p:txBody>
      </p:sp>
      <p:sp>
        <p:nvSpPr>
          <p:cNvPr id="89" name="正方形/長方形 88">
            <a:extLst>
              <a:ext uri="{FF2B5EF4-FFF2-40B4-BE49-F238E27FC236}">
                <a16:creationId xmlns:a16="http://schemas.microsoft.com/office/drawing/2014/main" id="{D96543C1-FD10-4E35-B6BA-DD011A44FD30}"/>
              </a:ext>
            </a:extLst>
          </p:cNvPr>
          <p:cNvSpPr/>
          <p:nvPr/>
        </p:nvSpPr>
        <p:spPr>
          <a:xfrm>
            <a:off x="184605" y="1299577"/>
            <a:ext cx="6501242" cy="4478149"/>
          </a:xfrm>
          <a:prstGeom prst="rect">
            <a:avLst/>
          </a:prstGeom>
        </p:spPr>
        <p:txBody>
          <a:bodyPr wrap="square">
            <a:spAutoFit/>
          </a:bodyPr>
          <a:lstStyle/>
          <a:p>
            <a:pPr>
              <a:lnSpc>
                <a:spcPts val="2400"/>
              </a:lnSpc>
              <a:spcBef>
                <a:spcPts val="600"/>
              </a:spcBef>
              <a:defRPr/>
            </a:pPr>
            <a:r>
              <a:rPr lang="ja-JP" altLang="en-US" sz="1867" dirty="0">
                <a:latin typeface="+mn-ea"/>
              </a:rPr>
              <a:t>○死亡馬を発見したら、異常がないことを確認し、　　　　　　　　　　　　　　　　　　　　　</a:t>
            </a:r>
            <a:endParaRPr lang="en-US" altLang="ja-JP" sz="1867" dirty="0">
              <a:latin typeface="+mn-ea"/>
            </a:endParaRPr>
          </a:p>
          <a:p>
            <a:pPr>
              <a:lnSpc>
                <a:spcPts val="2400"/>
              </a:lnSpc>
              <a:spcBef>
                <a:spcPts val="600"/>
              </a:spcBef>
              <a:defRPr/>
            </a:pPr>
            <a:r>
              <a:rPr lang="ja-JP" altLang="en-US" sz="1867" dirty="0">
                <a:latin typeface="+mn-ea"/>
              </a:rPr>
              <a:t>　　　　　　　　　　　　　　　　　　へ移動させたら</a:t>
            </a:r>
            <a:endParaRPr lang="en-US" altLang="ja-JP" sz="1867" dirty="0">
              <a:latin typeface="+mn-ea"/>
            </a:endParaRPr>
          </a:p>
          <a:p>
            <a:pPr>
              <a:lnSpc>
                <a:spcPts val="2400"/>
              </a:lnSpc>
              <a:spcBef>
                <a:spcPts val="600"/>
              </a:spcBef>
              <a:defRPr/>
            </a:pPr>
            <a:r>
              <a:rPr lang="ja-JP" altLang="en-US" sz="1867" dirty="0">
                <a:latin typeface="+mn-ea"/>
              </a:rPr>
              <a:t>　　　　　　　　　　　　　　　　　　　　　して野生動物が接触しないようにする。</a:t>
            </a: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p:txBody>
      </p:sp>
      <p:sp>
        <p:nvSpPr>
          <p:cNvPr id="39" name="テキスト ボックス 38">
            <a:extLst>
              <a:ext uri="{FF2B5EF4-FFF2-40B4-BE49-F238E27FC236}">
                <a16:creationId xmlns:a16="http://schemas.microsoft.com/office/drawing/2014/main" id="{705AF815-C4EA-479E-95A6-7D33039A4DB8}"/>
              </a:ext>
            </a:extLst>
          </p:cNvPr>
          <p:cNvSpPr txBox="1"/>
          <p:nvPr/>
        </p:nvSpPr>
        <p:spPr>
          <a:xfrm>
            <a:off x="111169" y="185977"/>
            <a:ext cx="6126143"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死亡馬等への野生動物の接触防止対策</a:t>
            </a:r>
          </a:p>
        </p:txBody>
      </p:sp>
      <p:sp>
        <p:nvSpPr>
          <p:cNvPr id="8" name="テキスト ボックス 7">
            <a:extLst>
              <a:ext uri="{FF2B5EF4-FFF2-40B4-BE49-F238E27FC236}">
                <a16:creationId xmlns:a16="http://schemas.microsoft.com/office/drawing/2014/main" id="{87207955-6A99-49EA-8B44-3383C70278D9}"/>
              </a:ext>
            </a:extLst>
          </p:cNvPr>
          <p:cNvSpPr txBox="1"/>
          <p:nvPr/>
        </p:nvSpPr>
        <p:spPr>
          <a:xfrm>
            <a:off x="6237312" y="8682553"/>
            <a:ext cx="504056"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en-US" altLang="ja-JP" b="1" dirty="0"/>
              <a:t>12</a:t>
            </a:r>
            <a:endParaRPr kumimoji="1" lang="ja-JP" altLang="en-US" b="1" dirty="0"/>
          </a:p>
        </p:txBody>
      </p:sp>
      <p:sp>
        <p:nvSpPr>
          <p:cNvPr id="9" name="正方形/長方形 8">
            <a:extLst>
              <a:ext uri="{FF2B5EF4-FFF2-40B4-BE49-F238E27FC236}">
                <a16:creationId xmlns:a16="http://schemas.microsoft.com/office/drawing/2014/main" id="{5415F21C-AF00-4FF7-9DE8-2EC2FC8A3099}"/>
              </a:ext>
            </a:extLst>
          </p:cNvPr>
          <p:cNvSpPr/>
          <p:nvPr/>
        </p:nvSpPr>
        <p:spPr>
          <a:xfrm>
            <a:off x="214479" y="4504278"/>
            <a:ext cx="6697804" cy="669863"/>
          </a:xfrm>
          <a:prstGeom prst="rect">
            <a:avLst/>
          </a:prstGeom>
        </p:spPr>
        <p:txBody>
          <a:bodyPr wrap="square">
            <a:spAutoFit/>
          </a:bodyPr>
          <a:lstStyle/>
          <a:p>
            <a:pPr>
              <a:lnSpc>
                <a:spcPts val="2400"/>
              </a:lnSpc>
              <a:spcBef>
                <a:spcPts val="600"/>
              </a:spcBef>
              <a:defRPr/>
            </a:pPr>
            <a:r>
              <a:rPr lang="ja-JP" altLang="en-US" sz="1800" dirty="0">
                <a:latin typeface="+mn-ea"/>
              </a:rPr>
              <a:t>○毎月、　　　　　　　　　　　　　　回、衛生管理区域内及び境界の周囲を除草し、業務日誌に記録する。</a:t>
            </a:r>
            <a:endParaRPr lang="en-US" altLang="ja-JP" sz="1800" dirty="0">
              <a:latin typeface="+mn-ea"/>
            </a:endParaRPr>
          </a:p>
        </p:txBody>
      </p:sp>
      <p:sp>
        <p:nvSpPr>
          <p:cNvPr id="11" name="テキスト ボックス 10">
            <a:extLst>
              <a:ext uri="{FF2B5EF4-FFF2-40B4-BE49-F238E27FC236}">
                <a16:creationId xmlns:a16="http://schemas.microsoft.com/office/drawing/2014/main" id="{B92B7E6A-7545-4029-85E2-81A2FE8BF67B}"/>
              </a:ext>
            </a:extLst>
          </p:cNvPr>
          <p:cNvSpPr txBox="1"/>
          <p:nvPr/>
        </p:nvSpPr>
        <p:spPr>
          <a:xfrm>
            <a:off x="1116689" y="4548288"/>
            <a:ext cx="2051178" cy="307777"/>
          </a:xfrm>
          <a:prstGeom prst="rect">
            <a:avLst/>
          </a:prstGeom>
          <a:noFill/>
          <a:ln>
            <a:solidFill>
              <a:schemeClr val="tx1"/>
            </a:solidFill>
          </a:ln>
        </p:spPr>
        <p:txBody>
          <a:bodyPr wrap="square" rtlCol="0">
            <a:spAutoFit/>
          </a:bodyPr>
          <a:lstStyle/>
          <a:p>
            <a:pPr>
              <a:spcBef>
                <a:spcPts val="600"/>
              </a:spcBef>
            </a:pP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除草の頻度</a:t>
            </a:r>
          </a:p>
        </p:txBody>
      </p:sp>
      <p:pic>
        <p:nvPicPr>
          <p:cNvPr id="12" name="図 11">
            <a:extLst>
              <a:ext uri="{FF2B5EF4-FFF2-40B4-BE49-F238E27FC236}">
                <a16:creationId xmlns:a16="http://schemas.microsoft.com/office/drawing/2014/main" id="{E39AB7BD-2731-435E-996D-360D6FE02550}"/>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3972664" y="5483392"/>
            <a:ext cx="1931507" cy="1234660"/>
          </a:xfrm>
          <a:prstGeom prst="rect">
            <a:avLst/>
          </a:prstGeom>
          <a:noFill/>
          <a:ln>
            <a:solidFill>
              <a:schemeClr val="tx1"/>
            </a:solidFill>
          </a:ln>
        </p:spPr>
      </p:pic>
      <p:sp>
        <p:nvSpPr>
          <p:cNvPr id="14" name="テキスト ボックス 13">
            <a:extLst>
              <a:ext uri="{FF2B5EF4-FFF2-40B4-BE49-F238E27FC236}">
                <a16:creationId xmlns:a16="http://schemas.microsoft.com/office/drawing/2014/main" id="{4A835467-B4C5-4EDA-86E0-8082DD6689BF}"/>
              </a:ext>
            </a:extLst>
          </p:cNvPr>
          <p:cNvSpPr txBox="1"/>
          <p:nvPr/>
        </p:nvSpPr>
        <p:spPr>
          <a:xfrm>
            <a:off x="111169" y="3978503"/>
            <a:ext cx="6649832" cy="318100"/>
          </a:xfrm>
          <a:prstGeom prst="rect">
            <a:avLst/>
          </a:prstGeom>
          <a:solidFill>
            <a:srgbClr val="0070C0"/>
          </a:solidFill>
        </p:spPr>
        <p:txBody>
          <a:bodyPr wrap="square" rtlCol="0">
            <a:spAutoFit/>
          </a:bodyPr>
          <a:lstStyle/>
          <a:p>
            <a:pPr algn="ctr"/>
            <a:r>
              <a:rPr lang="ja-JP" altLang="en-US" sz="1467" b="1" u="sng" dirty="0">
                <a:solidFill>
                  <a:schemeClr val="bg1"/>
                </a:solidFill>
                <a:latin typeface="+mn-ea"/>
                <a:cs typeface="Meiryo UI" panose="020B0604030504040204" pitchFamily="50" charset="-128"/>
              </a:rPr>
              <a:t>周辺の除草　</a:t>
            </a:r>
            <a:r>
              <a:rPr lang="en-US" altLang="ja-JP" sz="1467" b="1" u="sng" dirty="0">
                <a:solidFill>
                  <a:schemeClr val="bg1"/>
                </a:solidFill>
                <a:latin typeface="+mn-ea"/>
                <a:cs typeface="Meiryo UI" panose="020B0604030504040204" pitchFamily="50" charset="-128"/>
              </a:rPr>
              <a:t>(</a:t>
            </a:r>
            <a:r>
              <a:rPr lang="ja-JP" altLang="en-US" sz="1467" b="1" u="sng" dirty="0">
                <a:solidFill>
                  <a:schemeClr val="bg1"/>
                </a:solidFill>
                <a:latin typeface="+mn-ea"/>
                <a:cs typeface="Meiryo UI" panose="020B0604030504040204" pitchFamily="50" charset="-128"/>
              </a:rPr>
              <a:t>野生動物の隠れ場所をなくす）</a:t>
            </a:r>
          </a:p>
        </p:txBody>
      </p:sp>
      <p:sp>
        <p:nvSpPr>
          <p:cNvPr id="15" name="テキスト ボックス 14">
            <a:extLst>
              <a:ext uri="{FF2B5EF4-FFF2-40B4-BE49-F238E27FC236}">
                <a16:creationId xmlns:a16="http://schemas.microsoft.com/office/drawing/2014/main" id="{AB70CAEF-5462-442F-9F37-EDBCBE5DDD99}"/>
              </a:ext>
            </a:extLst>
          </p:cNvPr>
          <p:cNvSpPr txBox="1"/>
          <p:nvPr/>
        </p:nvSpPr>
        <p:spPr>
          <a:xfrm>
            <a:off x="317298" y="1658561"/>
            <a:ext cx="2535638"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死体保管場所　等</a:t>
            </a:r>
          </a:p>
        </p:txBody>
      </p:sp>
      <p:sp>
        <p:nvSpPr>
          <p:cNvPr id="16" name="テキスト ボックス 15">
            <a:extLst>
              <a:ext uri="{FF2B5EF4-FFF2-40B4-BE49-F238E27FC236}">
                <a16:creationId xmlns:a16="http://schemas.microsoft.com/office/drawing/2014/main" id="{AB70CAEF-5462-442F-9F37-EDBCBE5DDD99}"/>
              </a:ext>
            </a:extLst>
          </p:cNvPr>
          <p:cNvSpPr txBox="1"/>
          <p:nvPr/>
        </p:nvSpPr>
        <p:spPr>
          <a:xfrm>
            <a:off x="292429" y="2020125"/>
            <a:ext cx="3136571"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lang="ja-JP" altLang="en-US" sz="1400" dirty="0">
                <a:latin typeface="+mn-ea"/>
              </a:rPr>
              <a:t>ブルーシート等で被うなど</a:t>
            </a:r>
            <a:endParaRPr kumimoji="1" lang="ja-JP" altLang="en-US" sz="14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8831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0" y="107720"/>
            <a:ext cx="6597352"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退場時の動作フロー</a:t>
            </a:r>
            <a:endParaRPr lang="en-US" altLang="ja-JP" sz="2400" b="1" i="1" dirty="0">
              <a:latin typeface="+mn-ea"/>
              <a:cs typeface="Meiryo UI" panose="020B0604030504040204" pitchFamily="50" charset="-128"/>
            </a:endParaRPr>
          </a:p>
        </p:txBody>
      </p:sp>
      <p:sp>
        <p:nvSpPr>
          <p:cNvPr id="14" name="角丸四角形 13"/>
          <p:cNvSpPr/>
          <p:nvPr/>
        </p:nvSpPr>
        <p:spPr>
          <a:xfrm>
            <a:off x="72895" y="919839"/>
            <a:ext cx="6712209" cy="3125374"/>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900" dirty="0">
                <a:solidFill>
                  <a:schemeClr val="tx1"/>
                </a:solidFill>
                <a:latin typeface="+mn-ea"/>
                <a:cs typeface="Meiryo UI" panose="020B0604030504040204" pitchFamily="50" charset="-128"/>
              </a:rPr>
              <a:t>①更衣室にて、靴（・専用衣服・手袋）を脱ぐ。</a:t>
            </a:r>
            <a:endParaRPr lang="en-US" altLang="ja-JP" sz="1900" dirty="0">
              <a:solidFill>
                <a:schemeClr val="tx1"/>
              </a:solidFill>
              <a:latin typeface="+mn-ea"/>
              <a:cs typeface="Meiryo UI" panose="020B0604030504040204" pitchFamily="50" charset="-128"/>
            </a:endParaRPr>
          </a:p>
          <a:p>
            <a:endParaRPr lang="en-US" altLang="ja-JP" sz="1900" dirty="0">
              <a:solidFill>
                <a:schemeClr val="tx1"/>
              </a:solidFill>
              <a:latin typeface="+mn-ea"/>
              <a:cs typeface="Meiryo UI" panose="020B0604030504040204" pitchFamily="50" charset="-128"/>
            </a:endParaRPr>
          </a:p>
          <a:p>
            <a:r>
              <a:rPr lang="ja-JP" altLang="en-US" sz="1900" dirty="0">
                <a:solidFill>
                  <a:schemeClr val="tx1"/>
                </a:solidFill>
                <a:latin typeface="+mn-ea"/>
                <a:cs typeface="Meiryo UI" panose="020B0604030504040204" pitchFamily="50" charset="-128"/>
              </a:rPr>
              <a:t>②手指を洗浄・消毒する。</a:t>
            </a:r>
            <a:endParaRPr lang="en-US" altLang="ja-JP" sz="1900" dirty="0">
              <a:solidFill>
                <a:schemeClr val="tx1"/>
              </a:solidFill>
              <a:latin typeface="+mn-ea"/>
              <a:cs typeface="Meiryo UI" panose="020B0604030504040204" pitchFamily="50" charset="-128"/>
            </a:endParaRPr>
          </a:p>
          <a:p>
            <a:endParaRPr lang="en-US" altLang="ja-JP" sz="1900" dirty="0">
              <a:solidFill>
                <a:schemeClr val="tx1"/>
              </a:solidFill>
              <a:latin typeface="+mn-ea"/>
              <a:cs typeface="Meiryo UI" panose="020B0604030504040204" pitchFamily="50" charset="-128"/>
            </a:endParaRPr>
          </a:p>
          <a:p>
            <a:r>
              <a:rPr lang="ja-JP" altLang="en-US" sz="1900" dirty="0">
                <a:solidFill>
                  <a:schemeClr val="tx1"/>
                </a:solidFill>
                <a:latin typeface="+mn-ea"/>
                <a:cs typeface="Meiryo UI" panose="020B0604030504040204" pitchFamily="50" charset="-128"/>
              </a:rPr>
              <a:t>③　　　　　　　　　　　　　　　　　 に設置した台帳に退場時刻を記帳する。</a:t>
            </a:r>
            <a:endParaRPr lang="en-US" altLang="ja-JP" sz="1900" dirty="0">
              <a:solidFill>
                <a:schemeClr val="tx1"/>
              </a:solidFill>
              <a:latin typeface="+mn-ea"/>
              <a:cs typeface="Meiryo UI" panose="020B0604030504040204" pitchFamily="50" charset="-128"/>
            </a:endParaRPr>
          </a:p>
          <a:p>
            <a:r>
              <a:rPr lang="ja-JP" altLang="en-US" sz="1900" dirty="0">
                <a:solidFill>
                  <a:schemeClr val="tx1"/>
                </a:solidFill>
                <a:latin typeface="+mn-ea"/>
                <a:cs typeface="Meiryo UI" panose="020B0604030504040204" pitchFamily="50" charset="-128"/>
              </a:rPr>
              <a:t>　</a:t>
            </a:r>
            <a:endParaRPr lang="en-US" altLang="ja-JP" sz="1900" dirty="0">
              <a:latin typeface="+mn-ea"/>
              <a:cs typeface="Meiryo UI" panose="020B0604030504040204" pitchFamily="50" charset="-128"/>
            </a:endParaRPr>
          </a:p>
          <a:p>
            <a:pPr lvl="0"/>
            <a:r>
              <a:rPr lang="en-US" altLang="ja-JP" sz="1400" dirty="0">
                <a:solidFill>
                  <a:prstClr val="black"/>
                </a:solidFill>
                <a:latin typeface="ＭＳ Ｐゴシック" panose="020B0600070205080204" pitchFamily="50" charset="-128"/>
                <a:cs typeface="Meiryo UI" panose="020B0604030504040204" pitchFamily="50" charset="-128"/>
              </a:rPr>
              <a:t>※</a:t>
            </a:r>
            <a:r>
              <a:rPr lang="ja-JP" altLang="en-US" sz="1400" dirty="0">
                <a:solidFill>
                  <a:prstClr val="black"/>
                </a:solidFill>
                <a:latin typeface="ＭＳ Ｐゴシック" panose="020B0600070205080204" pitchFamily="50" charset="-128"/>
                <a:cs typeface="Meiryo UI" panose="020B0604030504040204" pitchFamily="50" charset="-128"/>
              </a:rPr>
              <a:t>衣服・靴の脱衣方法及び手指の洗浄・消毒方法は、添付の作業手順を参照すること。</a:t>
            </a:r>
          </a:p>
          <a:p>
            <a:endParaRPr lang="en-US" altLang="ja-JP" sz="1900" dirty="0">
              <a:latin typeface="+mn-ea"/>
              <a:cs typeface="Meiryo UI" panose="020B0604030504040204" pitchFamily="50" charset="-128"/>
            </a:endParaRPr>
          </a:p>
          <a:p>
            <a:endParaRPr lang="ja-JP" altLang="en-US"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p:txBody>
      </p:sp>
      <p:sp>
        <p:nvSpPr>
          <p:cNvPr id="16" name="テキスト ボックス 15">
            <a:extLst>
              <a:ext uri="{FF2B5EF4-FFF2-40B4-BE49-F238E27FC236}">
                <a16:creationId xmlns:a16="http://schemas.microsoft.com/office/drawing/2014/main" id="{91162682-1D38-4382-94AB-66CFB20592CC}"/>
              </a:ext>
            </a:extLst>
          </p:cNvPr>
          <p:cNvSpPr txBox="1"/>
          <p:nvPr/>
        </p:nvSpPr>
        <p:spPr>
          <a:xfrm>
            <a:off x="6307108" y="8665618"/>
            <a:ext cx="476672"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en-US" altLang="ja-JP" b="1" dirty="0"/>
              <a:t>13</a:t>
            </a:r>
          </a:p>
        </p:txBody>
      </p:sp>
      <p:pic>
        <p:nvPicPr>
          <p:cNvPr id="5" name="図 4">
            <a:extLst>
              <a:ext uri="{FF2B5EF4-FFF2-40B4-BE49-F238E27FC236}">
                <a16:creationId xmlns:a16="http://schemas.microsoft.com/office/drawing/2014/main" id="{86CB3294-D5C7-43E8-AFE2-6E082CE9B353}"/>
              </a:ext>
            </a:extLst>
          </p:cNvPr>
          <p:cNvPicPr>
            <a:picLocks noChangeAspect="1"/>
          </p:cNvPicPr>
          <p:nvPr/>
        </p:nvPicPr>
        <p:blipFill>
          <a:blip r:embed="rId3"/>
          <a:stretch>
            <a:fillRect/>
          </a:stretch>
        </p:blipFill>
        <p:spPr>
          <a:xfrm>
            <a:off x="100259" y="5949624"/>
            <a:ext cx="1940012" cy="1877932"/>
          </a:xfrm>
          <a:prstGeom prst="rect">
            <a:avLst/>
          </a:prstGeom>
          <a:ln>
            <a:solidFill>
              <a:schemeClr val="tx1"/>
            </a:solidFill>
          </a:ln>
        </p:spPr>
      </p:pic>
      <p:pic>
        <p:nvPicPr>
          <p:cNvPr id="10" name="図 9">
            <a:extLst>
              <a:ext uri="{FF2B5EF4-FFF2-40B4-BE49-F238E27FC236}">
                <a16:creationId xmlns:a16="http://schemas.microsoft.com/office/drawing/2014/main" id="{45891CC2-885D-411B-8F75-A00A88AEE987}"/>
              </a:ext>
            </a:extLst>
          </p:cNvPr>
          <p:cNvPicPr>
            <a:picLocks noChangeAspect="1"/>
          </p:cNvPicPr>
          <p:nvPr/>
        </p:nvPicPr>
        <p:blipFill>
          <a:blip r:embed="rId4"/>
          <a:stretch>
            <a:fillRect/>
          </a:stretch>
        </p:blipFill>
        <p:spPr>
          <a:xfrm>
            <a:off x="116631" y="4283968"/>
            <a:ext cx="1923639" cy="1353672"/>
          </a:xfrm>
          <a:prstGeom prst="rect">
            <a:avLst/>
          </a:prstGeom>
          <a:ln>
            <a:solidFill>
              <a:schemeClr val="tx1"/>
            </a:solidFill>
          </a:ln>
        </p:spPr>
      </p:pic>
      <p:sp>
        <p:nvSpPr>
          <p:cNvPr id="11" name="テキスト ボックス 10">
            <a:extLst>
              <a:ext uri="{FF2B5EF4-FFF2-40B4-BE49-F238E27FC236}">
                <a16:creationId xmlns:a16="http://schemas.microsoft.com/office/drawing/2014/main" id="{3660B30E-9FF0-4ECA-9C32-E02CDC11D8BE}"/>
              </a:ext>
            </a:extLst>
          </p:cNvPr>
          <p:cNvSpPr txBox="1"/>
          <p:nvPr/>
        </p:nvSpPr>
        <p:spPr>
          <a:xfrm>
            <a:off x="519831" y="2159741"/>
            <a:ext cx="2654543"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事務所入り口　等</a:t>
            </a:r>
          </a:p>
        </p:txBody>
      </p:sp>
      <p:pic>
        <p:nvPicPr>
          <p:cNvPr id="2" name="図 1">
            <a:extLst>
              <a:ext uri="{FF2B5EF4-FFF2-40B4-BE49-F238E27FC236}">
                <a16:creationId xmlns:a16="http://schemas.microsoft.com/office/drawing/2014/main" id="{31345E9E-E179-4593-B348-3FB53D9E5D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56330" y="4283968"/>
            <a:ext cx="1548734" cy="1571426"/>
          </a:xfrm>
          <a:prstGeom prst="rect">
            <a:avLst/>
          </a:prstGeom>
          <a:ln>
            <a:solidFill>
              <a:schemeClr val="tx1"/>
            </a:solidFill>
          </a:ln>
        </p:spPr>
      </p:pic>
      <p:pic>
        <p:nvPicPr>
          <p:cNvPr id="13" name="図 12">
            <a:extLst>
              <a:ext uri="{FF2B5EF4-FFF2-40B4-BE49-F238E27FC236}">
                <a16:creationId xmlns:a16="http://schemas.microsoft.com/office/drawing/2014/main" id="{BACF9240-29C8-4AE6-9284-63F9E639BECD}"/>
              </a:ext>
            </a:extLst>
          </p:cNvPr>
          <p:cNvPicPr>
            <a:picLocks noChangeAspect="1"/>
          </p:cNvPicPr>
          <p:nvPr/>
        </p:nvPicPr>
        <p:blipFill>
          <a:blip r:embed="rId6"/>
          <a:stretch>
            <a:fillRect/>
          </a:stretch>
        </p:blipFill>
        <p:spPr>
          <a:xfrm>
            <a:off x="2165371" y="6796315"/>
            <a:ext cx="1362075" cy="1095375"/>
          </a:xfrm>
          <a:prstGeom prst="rect">
            <a:avLst/>
          </a:prstGeom>
          <a:ln>
            <a:solidFill>
              <a:schemeClr val="tx1"/>
            </a:solidFill>
          </a:ln>
        </p:spPr>
      </p:pic>
      <p:sp>
        <p:nvSpPr>
          <p:cNvPr id="15" name="テキスト ボックス 14">
            <a:extLst>
              <a:ext uri="{FF2B5EF4-FFF2-40B4-BE49-F238E27FC236}">
                <a16:creationId xmlns:a16="http://schemas.microsoft.com/office/drawing/2014/main" id="{0FA69930-8C0E-49A5-888D-33F637062D26}"/>
              </a:ext>
            </a:extLst>
          </p:cNvPr>
          <p:cNvSpPr txBox="1"/>
          <p:nvPr/>
        </p:nvSpPr>
        <p:spPr>
          <a:xfrm rot="10800000" flipV="1">
            <a:off x="3174376" y="6344687"/>
            <a:ext cx="2664296" cy="307777"/>
          </a:xfrm>
          <a:prstGeom prst="rect">
            <a:avLst/>
          </a:prstGeom>
          <a:noFill/>
          <a:ln>
            <a:noFill/>
          </a:ln>
        </p:spPr>
        <p:txBody>
          <a:bodyPr wrap="square" rtlCol="0">
            <a:spAutoFit/>
          </a:bodyPr>
          <a:lstStyle/>
          <a:p>
            <a:r>
              <a:rPr kumimoji="1" lang="ja-JP" altLang="en-US" sz="1400" dirty="0">
                <a:latin typeface="+mn-ea"/>
              </a:rPr>
              <a:t>業者ごとに区分された台帳</a:t>
            </a:r>
          </a:p>
        </p:txBody>
      </p:sp>
      <p:pic>
        <p:nvPicPr>
          <p:cNvPr id="17" name="図 16">
            <a:extLst>
              <a:ext uri="{FF2B5EF4-FFF2-40B4-BE49-F238E27FC236}">
                <a16:creationId xmlns:a16="http://schemas.microsoft.com/office/drawing/2014/main" id="{29567873-B3CE-4FDD-B931-6BDEB871E18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97005" y="6652465"/>
            <a:ext cx="3179719" cy="1805749"/>
          </a:xfrm>
          <a:prstGeom prst="rect">
            <a:avLst/>
          </a:prstGeom>
          <a:ln>
            <a:solidFill>
              <a:schemeClr val="tx1"/>
            </a:solidFill>
          </a:ln>
        </p:spPr>
      </p:pic>
      <p:pic>
        <p:nvPicPr>
          <p:cNvPr id="12" name="図 11">
            <a:extLst>
              <a:ext uri="{FF2B5EF4-FFF2-40B4-BE49-F238E27FC236}">
                <a16:creationId xmlns:a16="http://schemas.microsoft.com/office/drawing/2014/main" id="{24030349-DCF8-4B05-ADBF-E330BBA4245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581128" y="4435630"/>
            <a:ext cx="1475833" cy="1216490"/>
          </a:xfrm>
          <a:prstGeom prst="rect">
            <a:avLst/>
          </a:prstGeom>
        </p:spPr>
      </p:pic>
    </p:spTree>
    <p:extLst>
      <p:ext uri="{BB962C8B-B14F-4D97-AF65-F5344CB8AC3E}">
        <p14:creationId xmlns:p14="http://schemas.microsoft.com/office/powerpoint/2010/main" val="745489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0" y="107720"/>
            <a:ext cx="6597352"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車両退場時の動作フロー</a:t>
            </a:r>
            <a:endParaRPr lang="en-US" altLang="ja-JP" sz="2400" b="1" i="1" dirty="0">
              <a:latin typeface="+mn-ea"/>
              <a:cs typeface="Meiryo UI" panose="020B0604030504040204" pitchFamily="50" charset="-128"/>
            </a:endParaRPr>
          </a:p>
        </p:txBody>
      </p:sp>
      <p:sp>
        <p:nvSpPr>
          <p:cNvPr id="14" name="角丸四角形 13"/>
          <p:cNvSpPr/>
          <p:nvPr/>
        </p:nvSpPr>
        <p:spPr>
          <a:xfrm>
            <a:off x="67591" y="824093"/>
            <a:ext cx="6712209" cy="3380499"/>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900" dirty="0">
                <a:solidFill>
                  <a:schemeClr val="tx1"/>
                </a:solidFill>
                <a:latin typeface="+mn-ea"/>
                <a:cs typeface="Meiryo UI" panose="020B0604030504040204" pitchFamily="50" charset="-128"/>
              </a:rPr>
              <a:t>①</a:t>
            </a:r>
            <a:r>
              <a:rPr lang="ja-JP" altLang="en-US" sz="1900" dirty="0">
                <a:latin typeface="+mn-ea"/>
                <a:cs typeface="Meiryo UI" panose="020B0604030504040204" pitchFamily="50" charset="-128"/>
              </a:rPr>
              <a:t>消毒場所で車両と長靴を消毒する。</a:t>
            </a:r>
            <a:endParaRPr lang="en-US" altLang="ja-JP" sz="1900" dirty="0">
              <a:latin typeface="+mn-ea"/>
              <a:cs typeface="Meiryo UI" panose="020B0604030504040204" pitchFamily="50" charset="-128"/>
            </a:endParaRPr>
          </a:p>
          <a:p>
            <a:endParaRPr lang="en-US" altLang="ja-JP" sz="1900" dirty="0">
              <a:solidFill>
                <a:schemeClr val="tx1"/>
              </a:solidFill>
              <a:latin typeface="+mn-ea"/>
              <a:cs typeface="Meiryo UI" panose="020B0604030504040204" pitchFamily="50" charset="-128"/>
            </a:endParaRPr>
          </a:p>
          <a:p>
            <a:r>
              <a:rPr lang="ja-JP" altLang="en-US" sz="1900" dirty="0">
                <a:latin typeface="+mn-ea"/>
                <a:cs typeface="Meiryo UI" panose="020B0604030504040204" pitchFamily="50" charset="-128"/>
              </a:rPr>
              <a:t>②長靴を脱ぐ。（専用衣服・手袋がある場合はそれらを脱ぎ、消毒場所に備付けのポリバケツに入れる。）</a:t>
            </a:r>
            <a:endParaRPr lang="en-US" altLang="ja-JP"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a:p>
            <a:r>
              <a:rPr lang="ja-JP" altLang="en-US" sz="1900" dirty="0">
                <a:latin typeface="+mn-ea"/>
                <a:cs typeface="Meiryo UI" panose="020B0604030504040204" pitchFamily="50" charset="-128"/>
              </a:rPr>
              <a:t>③手指を洗浄・消毒する。</a:t>
            </a:r>
            <a:endParaRPr lang="en-US" altLang="ja-JP"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a:p>
            <a:r>
              <a:rPr lang="ja-JP" altLang="en-US" sz="1900" dirty="0">
                <a:latin typeface="+mn-ea"/>
                <a:cs typeface="Meiryo UI" panose="020B0604030504040204" pitchFamily="50" charset="-128"/>
              </a:rPr>
              <a:t>④台帳に退場時刻を記帳する。</a:t>
            </a:r>
            <a:endParaRPr lang="en-US" altLang="ja-JP"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a:p>
            <a:r>
              <a:rPr lang="en-US" altLang="ja-JP" sz="1400" dirty="0">
                <a:latin typeface="+mn-ea"/>
                <a:cs typeface="Meiryo UI" panose="020B0604030504040204" pitchFamily="50" charset="-128"/>
              </a:rPr>
              <a:t>※</a:t>
            </a:r>
            <a:r>
              <a:rPr lang="ja-JP" altLang="en-US" sz="1400" dirty="0">
                <a:latin typeface="+mn-ea"/>
                <a:cs typeface="Meiryo UI" panose="020B0604030504040204" pitchFamily="50" charset="-128"/>
              </a:rPr>
              <a:t>車両の消毒方法、衣服・靴の脱衣方法及び手指の洗浄・消毒方法は、添付の作業手順を参照すること。</a:t>
            </a:r>
          </a:p>
          <a:p>
            <a:endParaRPr lang="en-US" altLang="ja-JP" sz="1900" dirty="0">
              <a:latin typeface="+mn-ea"/>
              <a:cs typeface="Meiryo UI" panose="020B0604030504040204" pitchFamily="50" charset="-128"/>
            </a:endParaRPr>
          </a:p>
        </p:txBody>
      </p:sp>
      <p:pic>
        <p:nvPicPr>
          <p:cNvPr id="33" name="図 32">
            <a:extLst>
              <a:ext uri="{FF2B5EF4-FFF2-40B4-BE49-F238E27FC236}">
                <a16:creationId xmlns:a16="http://schemas.microsoft.com/office/drawing/2014/main" id="{EA7E0A97-913B-42F4-ADBA-D9BB4745D3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7066" y="4866476"/>
            <a:ext cx="2414061" cy="1802497"/>
          </a:xfrm>
          <a:prstGeom prst="rect">
            <a:avLst/>
          </a:prstGeom>
          <a:ln>
            <a:solidFill>
              <a:schemeClr val="tx1"/>
            </a:solidFill>
          </a:ln>
        </p:spPr>
      </p:pic>
      <p:sp>
        <p:nvSpPr>
          <p:cNvPr id="54" name="楕円 53">
            <a:extLst>
              <a:ext uri="{FF2B5EF4-FFF2-40B4-BE49-F238E27FC236}">
                <a16:creationId xmlns:a16="http://schemas.microsoft.com/office/drawing/2014/main" id="{64F543B4-EE1C-4327-8681-5226C736B120}"/>
              </a:ext>
            </a:extLst>
          </p:cNvPr>
          <p:cNvSpPr/>
          <p:nvPr/>
        </p:nvSpPr>
        <p:spPr>
          <a:xfrm>
            <a:off x="2548445" y="5351134"/>
            <a:ext cx="490300" cy="379469"/>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cxnSp>
        <p:nvCxnSpPr>
          <p:cNvPr id="55" name="直線コネクタ 54">
            <a:extLst>
              <a:ext uri="{FF2B5EF4-FFF2-40B4-BE49-F238E27FC236}">
                <a16:creationId xmlns:a16="http://schemas.microsoft.com/office/drawing/2014/main" id="{BBDBEACA-A209-4607-9005-4D551C17B056}"/>
              </a:ext>
            </a:extLst>
          </p:cNvPr>
          <p:cNvCxnSpPr>
            <a:cxnSpLocks/>
            <a:endCxn id="54" idx="4"/>
          </p:cNvCxnSpPr>
          <p:nvPr/>
        </p:nvCxnSpPr>
        <p:spPr>
          <a:xfrm flipV="1">
            <a:off x="2152092" y="5730603"/>
            <a:ext cx="641503" cy="18197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272D590B-79DD-4EDE-9E1E-8DC586B6F5E0}"/>
              </a:ext>
            </a:extLst>
          </p:cNvPr>
          <p:cNvCxnSpPr>
            <a:cxnSpLocks/>
            <a:endCxn id="54" idx="0"/>
          </p:cNvCxnSpPr>
          <p:nvPr/>
        </p:nvCxnSpPr>
        <p:spPr>
          <a:xfrm>
            <a:off x="2097349" y="5157708"/>
            <a:ext cx="696246" cy="19342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正方形/長方形 60">
            <a:extLst>
              <a:ext uri="{FF2B5EF4-FFF2-40B4-BE49-F238E27FC236}">
                <a16:creationId xmlns:a16="http://schemas.microsoft.com/office/drawing/2014/main" id="{DC115CC3-D541-44F0-91D4-80B9AD1E3E67}"/>
              </a:ext>
            </a:extLst>
          </p:cNvPr>
          <p:cNvSpPr/>
          <p:nvPr/>
        </p:nvSpPr>
        <p:spPr>
          <a:xfrm>
            <a:off x="284890" y="4742339"/>
            <a:ext cx="864096" cy="338554"/>
          </a:xfrm>
          <a:prstGeom prst="rect">
            <a:avLst/>
          </a:prstGeom>
        </p:spPr>
        <p:txBody>
          <a:bodyPr wrap="square">
            <a:spAutoFit/>
          </a:bodyPr>
          <a:lstStyle/>
          <a:p>
            <a:r>
              <a:rPr lang="ja-JP" altLang="en-US" sz="1600" dirty="0">
                <a:solidFill>
                  <a:srgbClr val="000000"/>
                </a:solidFill>
                <a:latin typeface="+mn-ea"/>
              </a:rPr>
              <a:t>台帳</a:t>
            </a:r>
            <a:endParaRPr lang="en-US" altLang="ja-JP" sz="1600" dirty="0">
              <a:solidFill>
                <a:srgbClr val="000000"/>
              </a:solidFill>
              <a:latin typeface="+mn-ea"/>
            </a:endParaRPr>
          </a:p>
        </p:txBody>
      </p:sp>
      <p:sp>
        <p:nvSpPr>
          <p:cNvPr id="24" name="テキスト ボックス 23">
            <a:extLst>
              <a:ext uri="{FF2B5EF4-FFF2-40B4-BE49-F238E27FC236}">
                <a16:creationId xmlns:a16="http://schemas.microsoft.com/office/drawing/2014/main" id="{C6A9CA4F-E1EB-4B75-A73A-13A198981E93}"/>
              </a:ext>
            </a:extLst>
          </p:cNvPr>
          <p:cNvSpPr txBox="1"/>
          <p:nvPr/>
        </p:nvSpPr>
        <p:spPr>
          <a:xfrm>
            <a:off x="4992994" y="6048313"/>
            <a:ext cx="1558140" cy="307777"/>
          </a:xfrm>
          <a:prstGeom prst="rect">
            <a:avLst/>
          </a:prstGeom>
          <a:solidFill>
            <a:schemeClr val="bg1"/>
          </a:solidFill>
          <a:ln>
            <a:noFill/>
          </a:ln>
        </p:spPr>
        <p:txBody>
          <a:bodyPr wrap="square" rtlCol="0">
            <a:spAutoFit/>
          </a:bodyPr>
          <a:lstStyle/>
          <a:p>
            <a:pPr algn="ctr"/>
            <a:r>
              <a:rPr kumimoji="1" lang="ja-JP" altLang="en-US" sz="1400" dirty="0"/>
              <a:t>衣服・靴回収用</a:t>
            </a:r>
          </a:p>
        </p:txBody>
      </p:sp>
      <p:sp>
        <p:nvSpPr>
          <p:cNvPr id="28" name="正方形/長方形 27">
            <a:extLst>
              <a:ext uri="{FF2B5EF4-FFF2-40B4-BE49-F238E27FC236}">
                <a16:creationId xmlns:a16="http://schemas.microsoft.com/office/drawing/2014/main" id="{16B2796D-6CB7-49C3-8AB6-2295A1AE3248}"/>
              </a:ext>
            </a:extLst>
          </p:cNvPr>
          <p:cNvSpPr/>
          <p:nvPr/>
        </p:nvSpPr>
        <p:spPr>
          <a:xfrm>
            <a:off x="104884" y="7472853"/>
            <a:ext cx="6695537" cy="1241622"/>
          </a:xfrm>
          <a:prstGeom prst="rect">
            <a:avLst/>
          </a:prstGeom>
        </p:spPr>
        <p:txBody>
          <a:bodyPr wrap="square">
            <a:spAutoFit/>
          </a:bodyPr>
          <a:lstStyle/>
          <a:p>
            <a:r>
              <a:rPr lang="ja-JP" altLang="en-US" sz="1867" dirty="0">
                <a:latin typeface="+mn-ea"/>
              </a:rPr>
              <a:t>　　　　　　　　　　　　   　　　　　　　は毎週　　　曜日と</a:t>
            </a:r>
            <a:r>
              <a:rPr lang="ja-JP" altLang="en-US" sz="1800" dirty="0">
                <a:latin typeface="+mn-ea"/>
              </a:rPr>
              <a:t> 　　　</a:t>
            </a:r>
            <a:r>
              <a:rPr lang="ja-JP" altLang="en-US" sz="1867" dirty="0">
                <a:latin typeface="+mn-ea"/>
              </a:rPr>
              <a:t>曜日に靴・使用済の衣服等をポリバケツから取り出し、水洗いする。ポリバケツは新しい水に入れ換え、消毒薬を入れて元の場所に戻す（　　　　　　　　　　　　　　　　　   ）。</a:t>
            </a:r>
            <a:endParaRPr lang="en-US" altLang="ja-JP" sz="1867" dirty="0">
              <a:latin typeface="+mn-ea"/>
            </a:endParaRPr>
          </a:p>
        </p:txBody>
      </p:sp>
      <p:sp>
        <p:nvSpPr>
          <p:cNvPr id="29" name="テキスト ボックス 28">
            <a:extLst>
              <a:ext uri="{FF2B5EF4-FFF2-40B4-BE49-F238E27FC236}">
                <a16:creationId xmlns:a16="http://schemas.microsoft.com/office/drawing/2014/main" id="{6432420E-CADF-4355-9FCE-6B34E6565943}"/>
              </a:ext>
            </a:extLst>
          </p:cNvPr>
          <p:cNvSpPr txBox="1"/>
          <p:nvPr/>
        </p:nvSpPr>
        <p:spPr>
          <a:xfrm>
            <a:off x="4232819" y="7484240"/>
            <a:ext cx="288032" cy="276999"/>
          </a:xfrm>
          <a:prstGeom prst="rect">
            <a:avLst/>
          </a:prstGeom>
          <a:noFill/>
          <a:ln>
            <a:solidFill>
              <a:schemeClr val="tx1"/>
            </a:solidFill>
          </a:ln>
        </p:spPr>
        <p:txBody>
          <a:bodyPr wrap="square" rtlCol="0">
            <a:spAutoFit/>
          </a:bodyPr>
          <a:lstStyle/>
          <a:p>
            <a:endParaRPr kumimoji="1" lang="ja-JP" altLang="en-US" sz="1200" dirty="0">
              <a:latin typeface="ＭＳ 明朝" panose="02020609040205080304" pitchFamily="17" charset="-128"/>
              <a:ea typeface="ＭＳ 明朝" panose="02020609040205080304" pitchFamily="17" charset="-128"/>
            </a:endParaRPr>
          </a:p>
        </p:txBody>
      </p:sp>
      <p:sp>
        <p:nvSpPr>
          <p:cNvPr id="30" name="テキスト ボックス 29">
            <a:extLst>
              <a:ext uri="{FF2B5EF4-FFF2-40B4-BE49-F238E27FC236}">
                <a16:creationId xmlns:a16="http://schemas.microsoft.com/office/drawing/2014/main" id="{D5CFB1F0-9400-4BE6-BA53-B2FC304B663D}"/>
              </a:ext>
            </a:extLst>
          </p:cNvPr>
          <p:cNvSpPr txBox="1"/>
          <p:nvPr/>
        </p:nvSpPr>
        <p:spPr>
          <a:xfrm>
            <a:off x="314652" y="7482926"/>
            <a:ext cx="2745849"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zh-TW" altLang="en-US" sz="1600" dirty="0">
                <a:latin typeface="ＭＳ 明朝" panose="02020609040205080304" pitchFamily="17" charset="-128"/>
                <a:ea typeface="ＭＳ 明朝" panose="02020609040205080304" pitchFamily="17" charset="-128"/>
              </a:rPr>
              <a:t>飼養衛生管理者</a:t>
            </a:r>
            <a:r>
              <a:rPr kumimoji="1" lang="ja-JP" altLang="en-US" sz="1600" dirty="0">
                <a:latin typeface="ＭＳ 明朝" panose="02020609040205080304" pitchFamily="17" charset="-128"/>
                <a:ea typeface="ＭＳ 明朝" panose="02020609040205080304" pitchFamily="17" charset="-128"/>
              </a:rPr>
              <a:t>名</a:t>
            </a:r>
          </a:p>
        </p:txBody>
      </p:sp>
      <p:sp>
        <p:nvSpPr>
          <p:cNvPr id="31" name="テキスト ボックス 30">
            <a:extLst>
              <a:ext uri="{FF2B5EF4-FFF2-40B4-BE49-F238E27FC236}">
                <a16:creationId xmlns:a16="http://schemas.microsoft.com/office/drawing/2014/main" id="{963336AD-F8D5-4B16-8C3A-AD1EA7ABB82B}"/>
              </a:ext>
            </a:extLst>
          </p:cNvPr>
          <p:cNvSpPr txBox="1"/>
          <p:nvPr/>
        </p:nvSpPr>
        <p:spPr>
          <a:xfrm>
            <a:off x="5372604" y="7484852"/>
            <a:ext cx="288032" cy="276999"/>
          </a:xfrm>
          <a:prstGeom prst="rect">
            <a:avLst/>
          </a:prstGeom>
          <a:noFill/>
          <a:ln>
            <a:solidFill>
              <a:schemeClr val="tx1"/>
            </a:solidFill>
          </a:ln>
        </p:spPr>
        <p:txBody>
          <a:bodyPr wrap="square" rtlCol="0" anchor="ctr">
            <a:spAutoFit/>
          </a:bodyPr>
          <a:lstStyle/>
          <a:p>
            <a:pPr algn="ctr"/>
            <a:endParaRPr kumimoji="1" lang="ja-JP" altLang="en-US" sz="1200" dirty="0">
              <a:latin typeface="ＭＳ 明朝" panose="02020609040205080304" pitchFamily="17" charset="-128"/>
              <a:ea typeface="ＭＳ 明朝" panose="02020609040205080304" pitchFamily="17" charset="-128"/>
            </a:endParaRPr>
          </a:p>
        </p:txBody>
      </p:sp>
      <p:sp>
        <p:nvSpPr>
          <p:cNvPr id="32" name="テキスト ボックス 31">
            <a:extLst>
              <a:ext uri="{FF2B5EF4-FFF2-40B4-BE49-F238E27FC236}">
                <a16:creationId xmlns:a16="http://schemas.microsoft.com/office/drawing/2014/main" id="{949058F3-D4D4-402C-BC69-C15A5914AC3E}"/>
              </a:ext>
            </a:extLst>
          </p:cNvPr>
          <p:cNvSpPr txBox="1"/>
          <p:nvPr/>
        </p:nvSpPr>
        <p:spPr>
          <a:xfrm>
            <a:off x="351860" y="8375251"/>
            <a:ext cx="2835553"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逆性石けん</a:t>
            </a:r>
            <a:r>
              <a:rPr kumimoji="1" lang="en-US" altLang="ja-JP" sz="1600" dirty="0">
                <a:latin typeface="ＭＳ 明朝" panose="02020609040205080304" pitchFamily="17" charset="-128"/>
                <a:ea typeface="ＭＳ 明朝" panose="02020609040205080304" pitchFamily="17" charset="-128"/>
              </a:rPr>
              <a:t>500</a:t>
            </a:r>
            <a:r>
              <a:rPr kumimoji="1" lang="ja-JP" altLang="en-US" sz="1600" dirty="0">
                <a:latin typeface="ＭＳ 明朝" panose="02020609040205080304" pitchFamily="17" charset="-128"/>
                <a:ea typeface="ＭＳ 明朝" panose="02020609040205080304" pitchFamily="17" charset="-128"/>
              </a:rPr>
              <a:t>倍等</a:t>
            </a:r>
          </a:p>
        </p:txBody>
      </p:sp>
      <p:sp>
        <p:nvSpPr>
          <p:cNvPr id="41" name="テキスト ボックス 40">
            <a:extLst>
              <a:ext uri="{FF2B5EF4-FFF2-40B4-BE49-F238E27FC236}">
                <a16:creationId xmlns:a16="http://schemas.microsoft.com/office/drawing/2014/main" id="{DE2D0CB0-D607-4AB3-9EFB-A6CF571F8402}"/>
              </a:ext>
            </a:extLst>
          </p:cNvPr>
          <p:cNvSpPr txBox="1"/>
          <p:nvPr/>
        </p:nvSpPr>
        <p:spPr>
          <a:xfrm>
            <a:off x="6381328" y="8757000"/>
            <a:ext cx="476672"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en-US" altLang="ja-JP" b="1" dirty="0"/>
              <a:t>14</a:t>
            </a:r>
            <a:endParaRPr kumimoji="1" lang="ja-JP" altLang="en-US" b="1" dirty="0"/>
          </a:p>
        </p:txBody>
      </p:sp>
      <p:pic>
        <p:nvPicPr>
          <p:cNvPr id="23" name="図 22">
            <a:extLst>
              <a:ext uri="{FF2B5EF4-FFF2-40B4-BE49-F238E27FC236}">
                <a16:creationId xmlns:a16="http://schemas.microsoft.com/office/drawing/2014/main" id="{317EB75F-C7DF-4E4A-BDD9-1D9C1DEF408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8599" y="6400477"/>
            <a:ext cx="876705" cy="943996"/>
          </a:xfrm>
          <a:prstGeom prst="rect">
            <a:avLst/>
          </a:prstGeom>
          <a:ln>
            <a:solidFill>
              <a:schemeClr val="tx1"/>
            </a:solidFill>
          </a:ln>
        </p:spPr>
      </p:pic>
      <p:pic>
        <p:nvPicPr>
          <p:cNvPr id="20" name="図 19">
            <a:extLst>
              <a:ext uri="{FF2B5EF4-FFF2-40B4-BE49-F238E27FC236}">
                <a16:creationId xmlns:a16="http://schemas.microsoft.com/office/drawing/2014/main" id="{D674D242-3A78-45C0-A596-30630B21068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2862" y="5151171"/>
            <a:ext cx="1014229" cy="815639"/>
          </a:xfrm>
          <a:prstGeom prst="rect">
            <a:avLst/>
          </a:prstGeom>
          <a:ln>
            <a:solidFill>
              <a:schemeClr val="tx1"/>
            </a:solidFill>
          </a:ln>
        </p:spPr>
      </p:pic>
      <p:sp>
        <p:nvSpPr>
          <p:cNvPr id="18" name="楕円 42">
            <a:extLst>
              <a:ext uri="{FF2B5EF4-FFF2-40B4-BE49-F238E27FC236}">
                <a16:creationId xmlns:a16="http://schemas.microsoft.com/office/drawing/2014/main" id="{81362E53-82A8-4B35-8AA1-7A86A040EEA4}"/>
              </a:ext>
            </a:extLst>
          </p:cNvPr>
          <p:cNvSpPr/>
          <p:nvPr/>
        </p:nvSpPr>
        <p:spPr>
          <a:xfrm>
            <a:off x="3205462" y="5573606"/>
            <a:ext cx="426521" cy="44744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19" name="正方形/長方形 18">
            <a:extLst>
              <a:ext uri="{FF2B5EF4-FFF2-40B4-BE49-F238E27FC236}">
                <a16:creationId xmlns:a16="http://schemas.microsoft.com/office/drawing/2014/main" id="{6BEC5913-EF95-4B90-984D-9923D3BD7BA9}"/>
              </a:ext>
            </a:extLst>
          </p:cNvPr>
          <p:cNvSpPr/>
          <p:nvPr/>
        </p:nvSpPr>
        <p:spPr>
          <a:xfrm>
            <a:off x="4627782" y="5521220"/>
            <a:ext cx="1969570" cy="584775"/>
          </a:xfrm>
          <a:prstGeom prst="rect">
            <a:avLst/>
          </a:prstGeom>
        </p:spPr>
        <p:txBody>
          <a:bodyPr wrap="square">
            <a:spAutoFit/>
          </a:bodyPr>
          <a:lstStyle/>
          <a:p>
            <a:r>
              <a:rPr lang="ja-JP" altLang="en-US" sz="1600" dirty="0">
                <a:solidFill>
                  <a:srgbClr val="000000"/>
                </a:solidFill>
                <a:latin typeface="+mn-ea"/>
              </a:rPr>
              <a:t>外部</a:t>
            </a:r>
            <a:r>
              <a:rPr lang="zh-TW" altLang="en-US" sz="1600" dirty="0">
                <a:solidFill>
                  <a:srgbClr val="000000"/>
                </a:solidFill>
                <a:latin typeface="+mn-ea"/>
              </a:rPr>
              <a:t>飼養衛生管理者名</a:t>
            </a:r>
            <a:r>
              <a:rPr lang="ja-JP" altLang="en-US" sz="1600" dirty="0">
                <a:solidFill>
                  <a:srgbClr val="000000"/>
                </a:solidFill>
                <a:latin typeface="+mn-ea"/>
              </a:rPr>
              <a:t>用の靴</a:t>
            </a:r>
            <a:endParaRPr lang="en-US" altLang="ja-JP" sz="1600" dirty="0">
              <a:solidFill>
                <a:srgbClr val="000000"/>
              </a:solidFill>
              <a:latin typeface="+mn-ea"/>
            </a:endParaRPr>
          </a:p>
        </p:txBody>
      </p:sp>
      <p:cxnSp>
        <p:nvCxnSpPr>
          <p:cNvPr id="21" name="直線コネクタ 20">
            <a:extLst>
              <a:ext uri="{FF2B5EF4-FFF2-40B4-BE49-F238E27FC236}">
                <a16:creationId xmlns:a16="http://schemas.microsoft.com/office/drawing/2014/main" id="{103696CF-9BF8-432E-9690-83508BA651A4}"/>
              </a:ext>
            </a:extLst>
          </p:cNvPr>
          <p:cNvCxnSpPr>
            <a:cxnSpLocks/>
          </p:cNvCxnSpPr>
          <p:nvPr/>
        </p:nvCxnSpPr>
        <p:spPr>
          <a:xfrm flipH="1">
            <a:off x="3547552" y="5424905"/>
            <a:ext cx="1122827" cy="5311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正方形/長方形 24">
            <a:extLst>
              <a:ext uri="{FF2B5EF4-FFF2-40B4-BE49-F238E27FC236}">
                <a16:creationId xmlns:a16="http://schemas.microsoft.com/office/drawing/2014/main" id="{7FFDA881-D5C0-465A-9012-FD07FFB8B1EC}"/>
              </a:ext>
            </a:extLst>
          </p:cNvPr>
          <p:cNvSpPr/>
          <p:nvPr/>
        </p:nvSpPr>
        <p:spPr>
          <a:xfrm>
            <a:off x="4704626" y="4370877"/>
            <a:ext cx="1460678" cy="105402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a:extLst>
              <a:ext uri="{FF2B5EF4-FFF2-40B4-BE49-F238E27FC236}">
                <a16:creationId xmlns:a16="http://schemas.microsoft.com/office/drawing/2014/main" id="{B4650AFF-E026-468E-BDBA-19E602362F7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85706" y="4501036"/>
            <a:ext cx="747394" cy="789382"/>
          </a:xfrm>
          <a:prstGeom prst="rect">
            <a:avLst/>
          </a:prstGeom>
        </p:spPr>
      </p:pic>
      <p:cxnSp>
        <p:nvCxnSpPr>
          <p:cNvPr id="35" name="直線コネクタ 34">
            <a:extLst>
              <a:ext uri="{FF2B5EF4-FFF2-40B4-BE49-F238E27FC236}">
                <a16:creationId xmlns:a16="http://schemas.microsoft.com/office/drawing/2014/main" id="{103696CF-9BF8-432E-9690-83508BA651A4}"/>
              </a:ext>
            </a:extLst>
          </p:cNvPr>
          <p:cNvCxnSpPr>
            <a:cxnSpLocks/>
          </p:cNvCxnSpPr>
          <p:nvPr/>
        </p:nvCxnSpPr>
        <p:spPr>
          <a:xfrm flipH="1">
            <a:off x="3452653" y="4434860"/>
            <a:ext cx="1251973" cy="117029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826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3">
            <a:extLst>
              <a:ext uri="{FF2B5EF4-FFF2-40B4-BE49-F238E27FC236}">
                <a16:creationId xmlns:a16="http://schemas.microsoft.com/office/drawing/2014/main" id="{62147C71-09FD-4FBE-A9D0-D0661AD89FDA}"/>
              </a:ext>
            </a:extLst>
          </p:cNvPr>
          <p:cNvSpPr/>
          <p:nvPr/>
        </p:nvSpPr>
        <p:spPr>
          <a:xfrm>
            <a:off x="59907" y="-430735"/>
            <a:ext cx="6825477" cy="1976165"/>
          </a:xfrm>
          <a:prstGeom prst="roundRect">
            <a:avLst>
              <a:gd name="adj" fmla="val 5843"/>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gn="r">
              <a:spcAft>
                <a:spcPts val="800"/>
              </a:spcAft>
            </a:pPr>
            <a:endParaRPr lang="en-US" altLang="ja-JP" sz="1800" dirty="0">
              <a:latin typeface="+mj-ea"/>
              <a:cs typeface="Meiryo UI" panose="020B0604030504040204" pitchFamily="50" charset="-128"/>
            </a:endParaRPr>
          </a:p>
          <a:p>
            <a:pPr algn="r">
              <a:spcAft>
                <a:spcPts val="800"/>
              </a:spcAft>
            </a:pPr>
            <a:r>
              <a:rPr lang="ja-JP" altLang="en-US" sz="1800" dirty="0">
                <a:latin typeface="+mj-ea"/>
                <a:cs typeface="Meiryo UI" panose="020B0604030504040204" pitchFamily="50" charset="-128"/>
              </a:rPr>
              <a:t>令和〇年〇月〇日</a:t>
            </a:r>
            <a:endParaRPr lang="en-US" altLang="ja-JP" sz="2800" dirty="0">
              <a:latin typeface="+mj-ea"/>
              <a:ea typeface="+mj-ea"/>
              <a:cs typeface="Meiryo UI" panose="020B0604030504040204" pitchFamily="50" charset="-128"/>
            </a:endParaRPr>
          </a:p>
          <a:p>
            <a:pPr algn="ctr">
              <a:spcAft>
                <a:spcPts val="800"/>
              </a:spcAft>
            </a:pPr>
            <a:r>
              <a:rPr lang="ja-JP" altLang="en-US" sz="2600" dirty="0">
                <a:latin typeface="+mj-ea"/>
                <a:ea typeface="+mj-ea"/>
                <a:cs typeface="Meiryo UI" panose="020B0604030504040204" pitchFamily="50" charset="-128"/>
              </a:rPr>
              <a:t>○○農場　飼養衛生管理マニュアル</a:t>
            </a:r>
            <a:endParaRPr lang="en-US" altLang="ja-JP" sz="1800" dirty="0">
              <a:latin typeface="+mj-ea"/>
              <a:ea typeface="+mj-ea"/>
              <a:cs typeface="Meiryo UI" panose="020B0604030504040204" pitchFamily="50" charset="-128"/>
            </a:endParaRPr>
          </a:p>
          <a:p>
            <a:pPr>
              <a:spcAft>
                <a:spcPts val="800"/>
              </a:spcAft>
            </a:pPr>
            <a:r>
              <a:rPr lang="ja-JP" altLang="en-US" sz="1800" dirty="0">
                <a:latin typeface="+mj-ea"/>
                <a:ea typeface="+mj-ea"/>
                <a:cs typeface="Meiryo UI" panose="020B0604030504040204" pitchFamily="50" charset="-128"/>
              </a:rPr>
              <a:t>　</a:t>
            </a:r>
            <a:endParaRPr lang="en-US" altLang="ja-JP" sz="1800" dirty="0">
              <a:latin typeface="+mj-ea"/>
              <a:ea typeface="+mj-ea"/>
              <a:cs typeface="Meiryo UI" panose="020B0604030504040204" pitchFamily="50" charset="-128"/>
            </a:endParaRPr>
          </a:p>
          <a:p>
            <a:pPr>
              <a:spcAft>
                <a:spcPts val="800"/>
              </a:spcAft>
            </a:pPr>
            <a:r>
              <a:rPr lang="ja-JP" altLang="en-US" sz="1800" dirty="0">
                <a:latin typeface="+mj-ea"/>
                <a:ea typeface="+mj-ea"/>
                <a:cs typeface="Meiryo UI" panose="020B0604030504040204" pitchFamily="50" charset="-128"/>
              </a:rPr>
              <a:t>　本農場の</a:t>
            </a:r>
            <a:r>
              <a:rPr lang="zh-TW" altLang="en-US" sz="1800" dirty="0">
                <a:latin typeface="+mj-ea"/>
                <a:ea typeface="+mj-ea"/>
                <a:cs typeface="Meiryo UI" panose="020B0604030504040204" pitchFamily="50" charset="-128"/>
              </a:rPr>
              <a:t>飼養衛生管理者名</a:t>
            </a:r>
            <a:r>
              <a:rPr lang="ja-JP" altLang="en-US" sz="1800" dirty="0">
                <a:latin typeface="+mj-ea"/>
                <a:ea typeface="+mj-ea"/>
                <a:cs typeface="Meiryo UI" panose="020B0604030504040204" pitchFamily="50" charset="-128"/>
              </a:rPr>
              <a:t>及び衛生管理区域に出入りする者が行う衛生対策の方法は、このマニュアルに従うこと。</a:t>
            </a:r>
            <a:endParaRPr lang="en-US" altLang="ja-JP" sz="18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ja-JP" altLang="en-US" sz="1800" dirty="0">
              <a:latin typeface="+mj-ea"/>
              <a:ea typeface="+mj-ea"/>
              <a:cs typeface="Meiryo UI" panose="020B0604030504040204" pitchFamily="50" charset="-128"/>
            </a:endParaRPr>
          </a:p>
        </p:txBody>
      </p:sp>
      <p:sp>
        <p:nvSpPr>
          <p:cNvPr id="3" name="正方形/長方形 2">
            <a:extLst>
              <a:ext uri="{FF2B5EF4-FFF2-40B4-BE49-F238E27FC236}">
                <a16:creationId xmlns:a16="http://schemas.microsoft.com/office/drawing/2014/main" id="{1B2772F4-F0B3-47BA-BD8E-4D75B2E15E59}"/>
              </a:ext>
            </a:extLst>
          </p:cNvPr>
          <p:cNvSpPr/>
          <p:nvPr/>
        </p:nvSpPr>
        <p:spPr>
          <a:xfrm>
            <a:off x="1772816" y="8713442"/>
            <a:ext cx="4802357" cy="36933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6DC4A2C3-6EF5-4B14-9658-C501BC65327B}"/>
              </a:ext>
            </a:extLst>
          </p:cNvPr>
          <p:cNvSpPr/>
          <p:nvPr/>
        </p:nvSpPr>
        <p:spPr>
          <a:xfrm>
            <a:off x="59907" y="2203176"/>
            <a:ext cx="6825477" cy="6124754"/>
          </a:xfrm>
          <a:prstGeom prst="rect">
            <a:avLst/>
          </a:prstGeom>
        </p:spPr>
        <p:txBody>
          <a:bodyPr wrap="square">
            <a:spAutoFit/>
          </a:bodyPr>
          <a:lstStyle/>
          <a:p>
            <a:endPar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400" dirty="0">
                <a:latin typeface="ＭＳ ゴシック" panose="020B0609070205080204" pitchFamily="49" charset="-128"/>
                <a:ea typeface="ＭＳ ゴシック" panose="020B0609070205080204" pitchFamily="49" charset="-128"/>
                <a:cs typeface="Meiryo UI" panose="020B0604030504040204" pitchFamily="50" charset="-128"/>
              </a:rPr>
              <a:t>　○農場外の家畜等の取扱い禁止・・・・・・・・・・・・・・・・・・・ 　</a:t>
            </a:r>
            <a:r>
              <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rPr>
              <a:t>P1</a:t>
            </a:r>
          </a:p>
          <a:p>
            <a:r>
              <a:rPr lang="ja-JP" altLang="en-US" sz="1400" dirty="0">
                <a:latin typeface="ＭＳ ゴシック" panose="020B0609070205080204" pitchFamily="49" charset="-128"/>
                <a:ea typeface="ＭＳ ゴシック" panose="020B0609070205080204" pitchFamily="49" charset="-128"/>
                <a:cs typeface="Meiryo UI" panose="020B0604030504040204" pitchFamily="50" charset="-128"/>
              </a:rPr>
              <a:t>　○海外からの肉製品の持込み禁止・・・・・・・・・・・・・・・・・・　 </a:t>
            </a:r>
            <a:r>
              <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rPr>
              <a:t>P2</a:t>
            </a:r>
          </a:p>
          <a:p>
            <a:r>
              <a:rPr lang="ja-JP" altLang="en-US" sz="1400" dirty="0">
                <a:latin typeface="ＭＳ ゴシック" panose="020B0609070205080204" pitchFamily="49" charset="-128"/>
                <a:ea typeface="ＭＳ ゴシック" panose="020B0609070205080204" pitchFamily="49" charset="-128"/>
                <a:cs typeface="Meiryo UI" panose="020B0604030504040204" pitchFamily="50" charset="-128"/>
              </a:rPr>
              <a:t>　○海外渡航時及び帰国後の対策・・・・・・・・・・・・・・・・・・・ 　</a:t>
            </a:r>
            <a:r>
              <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rPr>
              <a:t>P3</a:t>
            </a:r>
          </a:p>
          <a:p>
            <a:r>
              <a:rPr lang="ja-JP" altLang="en-US" sz="1400" dirty="0">
                <a:latin typeface="ＭＳ ゴシック" panose="020B0609070205080204" pitchFamily="49" charset="-128"/>
                <a:ea typeface="ＭＳ ゴシック" panose="020B0609070205080204" pitchFamily="49" charset="-128"/>
                <a:cs typeface="Meiryo UI" panose="020B0604030504040204" pitchFamily="50" charset="-128"/>
              </a:rPr>
              <a:t>　○農場内への不適切な物品の持込みの禁止及び工具、機材等を農場内へ</a:t>
            </a:r>
            <a:endPar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400" dirty="0">
                <a:latin typeface="ＭＳ ゴシック" panose="020B0609070205080204" pitchFamily="49" charset="-128"/>
                <a:ea typeface="ＭＳ ゴシック" panose="020B0609070205080204" pitchFamily="49" charset="-128"/>
                <a:cs typeface="Meiryo UI" panose="020B0604030504040204" pitchFamily="50" charset="-128"/>
              </a:rPr>
              <a:t>　　持ち込まないための取組・・・・・・・・・・・ ・・ ・・・・・・・　 </a:t>
            </a:r>
            <a:r>
              <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rPr>
              <a:t>P4</a:t>
            </a:r>
          </a:p>
          <a:p>
            <a:endPar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400" dirty="0">
                <a:latin typeface="ＭＳ ゴシック" panose="020B0609070205080204" pitchFamily="49" charset="-128"/>
                <a:ea typeface="ＭＳ ゴシック" panose="020B0609070205080204" pitchFamily="49" charset="-128"/>
                <a:cs typeface="Meiryo UI" panose="020B0604030504040204" pitchFamily="50" charset="-128"/>
              </a:rPr>
              <a:t>　○入場時の動作フロー・・・・・・・・・・・・・・・・・・・・・・・ 　</a:t>
            </a:r>
            <a:r>
              <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rPr>
              <a:t>P5</a:t>
            </a:r>
          </a:p>
          <a:p>
            <a:r>
              <a:rPr lang="ja-JP" altLang="en-US" sz="1400" dirty="0">
                <a:latin typeface="ＭＳ ゴシック" panose="020B0609070205080204" pitchFamily="49" charset="-128"/>
                <a:ea typeface="ＭＳ ゴシック" panose="020B0609070205080204" pitchFamily="49" charset="-128"/>
                <a:cs typeface="Meiryo UI" panose="020B0604030504040204" pitchFamily="50" charset="-128"/>
              </a:rPr>
              <a:t>　○車両入場時の動作フロー・・・・・・・・・・・・・・・・・・・・・ 　</a:t>
            </a:r>
            <a:r>
              <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rPr>
              <a:t>P6</a:t>
            </a:r>
          </a:p>
          <a:p>
            <a:r>
              <a:rPr lang="ja-JP" altLang="en-US" sz="1400" dirty="0">
                <a:latin typeface="ＭＳ ゴシック" panose="020B0609070205080204" pitchFamily="49" charset="-128"/>
                <a:ea typeface="ＭＳ ゴシック" panose="020B0609070205080204" pitchFamily="49" charset="-128"/>
                <a:cs typeface="Meiryo UI" panose="020B0604030504040204" pitchFamily="50" charset="-128"/>
              </a:rPr>
              <a:t>　○観光牧場等で来場者が入場可能な区域の対策・・・・・・・・・・・・ 　</a:t>
            </a:r>
            <a:r>
              <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rPr>
              <a:t>P7</a:t>
            </a:r>
            <a:endParaRPr lang="ja-JP" altLang="en-US" sz="1400" dirty="0">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400" dirty="0">
                <a:latin typeface="ＭＳ ゴシック" panose="020B0609070205080204" pitchFamily="49" charset="-128"/>
                <a:ea typeface="ＭＳ ゴシック" panose="020B0609070205080204" pitchFamily="49" charset="-128"/>
                <a:cs typeface="Meiryo UI" panose="020B0604030504040204" pitchFamily="50" charset="-128"/>
              </a:rPr>
              <a:t>　</a:t>
            </a:r>
            <a:endPar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400" dirty="0">
                <a:latin typeface="ＭＳ ゴシック" panose="020B0609070205080204" pitchFamily="49" charset="-128"/>
                <a:ea typeface="ＭＳ ゴシック" panose="020B0609070205080204" pitchFamily="49" charset="-128"/>
                <a:cs typeface="Meiryo UI" panose="020B0604030504040204" pitchFamily="50" charset="-128"/>
              </a:rPr>
              <a:t>　</a:t>
            </a:r>
          </a:p>
          <a:p>
            <a:endPar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400" dirty="0">
                <a:latin typeface="ＭＳ ゴシック" panose="020B0609070205080204" pitchFamily="49" charset="-128"/>
                <a:ea typeface="ＭＳ ゴシック" panose="020B0609070205080204" pitchFamily="49" charset="-128"/>
                <a:cs typeface="Meiryo UI" panose="020B0604030504040204" pitchFamily="50" charset="-128"/>
              </a:rPr>
              <a:t>　○衛生管理区域内の整理・整頓・・・・・・・・・・・・・・・・・・・ 　</a:t>
            </a:r>
            <a:r>
              <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rPr>
              <a:t>P8</a:t>
            </a:r>
          </a:p>
          <a:p>
            <a:r>
              <a:rPr lang="ja-JP" altLang="en-US" sz="1400" dirty="0">
                <a:latin typeface="ＭＳ ゴシック" panose="020B0609070205080204" pitchFamily="49" charset="-128"/>
                <a:ea typeface="ＭＳ ゴシック" panose="020B0609070205080204" pitchFamily="49" charset="-128"/>
                <a:cs typeface="Meiryo UI" panose="020B0604030504040204" pitchFamily="50" charset="-128"/>
              </a:rPr>
              <a:t>　○衛生管理区域内の整理・整頓（ネズミ対策）・・・・・・・・・・・・ 　</a:t>
            </a:r>
            <a:r>
              <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rPr>
              <a:t>P9</a:t>
            </a:r>
          </a:p>
          <a:p>
            <a:r>
              <a:rPr lang="ja-JP" altLang="en-US" sz="1400" dirty="0">
                <a:latin typeface="ＭＳ ゴシック" panose="020B0609070205080204" pitchFamily="49" charset="-128"/>
                <a:ea typeface="ＭＳ ゴシック" panose="020B0609070205080204" pitchFamily="49" charset="-128"/>
                <a:cs typeface="Meiryo UI" panose="020B0604030504040204" pitchFamily="50" charset="-128"/>
              </a:rPr>
              <a:t>　○飼料対策（野生動物の誘引防止対策）・・・・・・・・・・・・・・・　</a:t>
            </a:r>
            <a:r>
              <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rPr>
              <a:t>P10</a:t>
            </a:r>
            <a:endParaRPr lang="ja-JP" altLang="en-US" sz="140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400" dirty="0">
                <a:latin typeface="ＭＳ ゴシック" panose="020B0609070205080204" pitchFamily="49" charset="-128"/>
                <a:ea typeface="ＭＳ ゴシック" panose="020B0609070205080204" pitchFamily="49" charset="-128"/>
                <a:cs typeface="Meiryo UI" panose="020B0604030504040204" pitchFamily="50" charset="-128"/>
              </a:rPr>
              <a:t>　○飲水対策（「飲用に適した水」の確保）・・・・・・・・・・・・・・　</a:t>
            </a:r>
            <a:r>
              <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rPr>
              <a:t>P11</a:t>
            </a:r>
            <a:endParaRPr lang="ja-JP" altLang="en-US" sz="140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400" dirty="0">
                <a:latin typeface="ＭＳ ゴシック" panose="020B0609070205080204" pitchFamily="49" charset="-128"/>
                <a:ea typeface="ＭＳ ゴシック" panose="020B0609070205080204" pitchFamily="49" charset="-128"/>
                <a:cs typeface="Meiryo UI" panose="020B0604030504040204" pitchFamily="50" charset="-128"/>
              </a:rPr>
              <a:t>　〇死亡馬等への野生動物の接触防止対策・・・・・・・・・・・・・・・　</a:t>
            </a:r>
            <a:r>
              <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rPr>
              <a:t>P12</a:t>
            </a:r>
          </a:p>
          <a:p>
            <a:endPar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400" dirty="0">
                <a:latin typeface="ＭＳ ゴシック" panose="020B0609070205080204" pitchFamily="49" charset="-128"/>
                <a:ea typeface="ＭＳ ゴシック" panose="020B0609070205080204" pitchFamily="49" charset="-128"/>
                <a:cs typeface="Meiryo UI" panose="020B0604030504040204" pitchFamily="50" charset="-128"/>
              </a:rPr>
              <a:t>　○退場時の動作フロー・・・・・・・・・・・・・・・・・・・・・・・　</a:t>
            </a:r>
            <a:r>
              <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rPr>
              <a:t>P13</a:t>
            </a:r>
          </a:p>
          <a:p>
            <a:r>
              <a:rPr lang="ja-JP" altLang="en-US" sz="1400" dirty="0">
                <a:latin typeface="ＭＳ ゴシック" panose="020B0609070205080204" pitchFamily="49" charset="-128"/>
                <a:ea typeface="ＭＳ ゴシック" panose="020B0609070205080204" pitchFamily="49" charset="-128"/>
                <a:cs typeface="Meiryo UI" panose="020B0604030504040204" pitchFamily="50" charset="-128"/>
              </a:rPr>
              <a:t>　○車両退場時の動作フロー・・・・・・・・・・・・・・・・・・・・・　</a:t>
            </a:r>
            <a:r>
              <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rPr>
              <a:t>P14</a:t>
            </a:r>
          </a:p>
          <a:p>
            <a:endPar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400" dirty="0">
                <a:latin typeface="ＭＳ ゴシック" panose="020B0609070205080204" pitchFamily="49" charset="-128"/>
                <a:ea typeface="ＭＳ ゴシック" panose="020B0609070205080204" pitchFamily="49" charset="-128"/>
                <a:cs typeface="Meiryo UI" panose="020B0604030504040204" pitchFamily="50" charset="-128"/>
              </a:rPr>
              <a:t>（別添）作業手順（ＳＯＰ）及び緊急連絡先</a:t>
            </a:r>
            <a:endParaRPr lang="en-US" altLang="ja-JP" sz="1400" dirty="0">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5" name="テキスト ボックス 4">
            <a:extLst>
              <a:ext uri="{FF2B5EF4-FFF2-40B4-BE49-F238E27FC236}">
                <a16:creationId xmlns:a16="http://schemas.microsoft.com/office/drawing/2014/main" id="{9652ABFF-F553-490A-BA49-E157428E0620}"/>
              </a:ext>
            </a:extLst>
          </p:cNvPr>
          <p:cNvSpPr txBox="1"/>
          <p:nvPr/>
        </p:nvSpPr>
        <p:spPr>
          <a:xfrm>
            <a:off x="1903893" y="8688989"/>
            <a:ext cx="4701504" cy="400110"/>
          </a:xfrm>
          <a:prstGeom prst="rect">
            <a:avLst/>
          </a:prstGeom>
          <a:noFill/>
        </p:spPr>
        <p:txBody>
          <a:bodyPr wrap="square" rtlCol="0">
            <a:spAutoFit/>
          </a:bodyPr>
          <a:lstStyle/>
          <a:p>
            <a:r>
              <a:rPr kumimoji="1" lang="ja-JP" altLang="en-US" sz="2000" dirty="0"/>
              <a:t>○○農場　飼養衛生管理者　○○　○○</a:t>
            </a:r>
          </a:p>
        </p:txBody>
      </p:sp>
      <p:sp>
        <p:nvSpPr>
          <p:cNvPr id="6" name="テキスト ボックス 5">
            <a:extLst>
              <a:ext uri="{FF2B5EF4-FFF2-40B4-BE49-F238E27FC236}">
                <a16:creationId xmlns:a16="http://schemas.microsoft.com/office/drawing/2014/main" id="{EBAEC0E7-1887-4C00-8D3D-F9CAE7567CCA}"/>
              </a:ext>
            </a:extLst>
          </p:cNvPr>
          <p:cNvSpPr txBox="1"/>
          <p:nvPr/>
        </p:nvSpPr>
        <p:spPr>
          <a:xfrm>
            <a:off x="116632" y="2054716"/>
            <a:ext cx="2232248" cy="369332"/>
          </a:xfrm>
          <a:prstGeom prst="rect">
            <a:avLst/>
          </a:prstGeom>
          <a:noFill/>
          <a:ln>
            <a:solidFill>
              <a:schemeClr val="tx1"/>
            </a:solidFill>
          </a:ln>
        </p:spPr>
        <p:txBody>
          <a:bodyPr wrap="square" rtlCol="0">
            <a:spAutoFit/>
          </a:bodyPr>
          <a:lstStyle/>
          <a:p>
            <a:r>
              <a:rPr kumimoji="1" lang="ja-JP" altLang="en-US" sz="1800" dirty="0"/>
              <a:t>１．農場外での対策</a:t>
            </a:r>
          </a:p>
        </p:txBody>
      </p:sp>
      <p:sp>
        <p:nvSpPr>
          <p:cNvPr id="7" name="テキスト ボックス 6">
            <a:extLst>
              <a:ext uri="{FF2B5EF4-FFF2-40B4-BE49-F238E27FC236}">
                <a16:creationId xmlns:a16="http://schemas.microsoft.com/office/drawing/2014/main" id="{F1E4A77E-0B95-43E1-BFBF-D28015585400}"/>
              </a:ext>
            </a:extLst>
          </p:cNvPr>
          <p:cNvSpPr txBox="1"/>
          <p:nvPr/>
        </p:nvSpPr>
        <p:spPr>
          <a:xfrm>
            <a:off x="116632" y="3698053"/>
            <a:ext cx="3456384" cy="369332"/>
          </a:xfrm>
          <a:prstGeom prst="rect">
            <a:avLst/>
          </a:prstGeom>
          <a:noFill/>
          <a:ln>
            <a:solidFill>
              <a:schemeClr val="tx1"/>
            </a:solidFill>
          </a:ln>
        </p:spPr>
        <p:txBody>
          <a:bodyPr wrap="square" rtlCol="0">
            <a:spAutoFit/>
          </a:bodyPr>
          <a:lstStyle/>
          <a:p>
            <a:r>
              <a:rPr kumimoji="1" lang="ja-JP" altLang="en-US" sz="1800" dirty="0"/>
              <a:t>２．衛生管理区域に入る際の対策</a:t>
            </a:r>
          </a:p>
        </p:txBody>
      </p:sp>
      <p:sp>
        <p:nvSpPr>
          <p:cNvPr id="8" name="テキスト ボックス 7">
            <a:extLst>
              <a:ext uri="{FF2B5EF4-FFF2-40B4-BE49-F238E27FC236}">
                <a16:creationId xmlns:a16="http://schemas.microsoft.com/office/drawing/2014/main" id="{4B5BDB00-334D-4406-B023-D49BA8F28AE5}"/>
              </a:ext>
            </a:extLst>
          </p:cNvPr>
          <p:cNvSpPr txBox="1"/>
          <p:nvPr/>
        </p:nvSpPr>
        <p:spPr>
          <a:xfrm>
            <a:off x="116632" y="5063956"/>
            <a:ext cx="3456384" cy="369332"/>
          </a:xfrm>
          <a:prstGeom prst="rect">
            <a:avLst/>
          </a:prstGeom>
          <a:noFill/>
          <a:ln>
            <a:solidFill>
              <a:schemeClr val="tx1"/>
            </a:solidFill>
          </a:ln>
        </p:spPr>
        <p:txBody>
          <a:bodyPr wrap="square" rtlCol="0">
            <a:spAutoFit/>
          </a:bodyPr>
          <a:lstStyle/>
          <a:p>
            <a:r>
              <a:rPr kumimoji="1" lang="ja-JP" altLang="en-US" sz="1800" dirty="0"/>
              <a:t>３．衛生管理区域の管理及び対策</a:t>
            </a:r>
          </a:p>
        </p:txBody>
      </p:sp>
      <p:sp>
        <p:nvSpPr>
          <p:cNvPr id="9" name="テキスト ボックス 8">
            <a:extLst>
              <a:ext uri="{FF2B5EF4-FFF2-40B4-BE49-F238E27FC236}">
                <a16:creationId xmlns:a16="http://schemas.microsoft.com/office/drawing/2014/main" id="{D39F7D0F-BA4A-4DA6-8E0B-9B1EC83E3CE3}"/>
              </a:ext>
            </a:extLst>
          </p:cNvPr>
          <p:cNvSpPr txBox="1"/>
          <p:nvPr/>
        </p:nvSpPr>
        <p:spPr>
          <a:xfrm>
            <a:off x="116632" y="6948264"/>
            <a:ext cx="3744416" cy="369332"/>
          </a:xfrm>
          <a:prstGeom prst="rect">
            <a:avLst/>
          </a:prstGeom>
          <a:noFill/>
          <a:ln>
            <a:solidFill>
              <a:schemeClr val="tx1"/>
            </a:solidFill>
          </a:ln>
        </p:spPr>
        <p:txBody>
          <a:bodyPr wrap="square" rtlCol="0">
            <a:spAutoFit/>
          </a:bodyPr>
          <a:lstStyle/>
          <a:p>
            <a:r>
              <a:rPr kumimoji="1" lang="ja-JP" altLang="en-US" sz="1800" dirty="0"/>
              <a:t>４．衛生管理区域から出る際の対策</a:t>
            </a:r>
          </a:p>
        </p:txBody>
      </p:sp>
    </p:spTree>
    <p:extLst>
      <p:ext uri="{BB962C8B-B14F-4D97-AF65-F5344CB8AC3E}">
        <p14:creationId xmlns:p14="http://schemas.microsoft.com/office/powerpoint/2010/main" val="2564400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32523" y="773676"/>
            <a:ext cx="6756124" cy="3438284"/>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pPr>
              <a:spcAft>
                <a:spcPts val="600"/>
              </a:spcAft>
            </a:pPr>
            <a:endParaRPr lang="en-US" altLang="ja-JP" sz="2133" dirty="0">
              <a:latin typeface="+mj-ea"/>
              <a:ea typeface="+mj-ea"/>
              <a:cs typeface="Meiryo UI" panose="020B0604030504040204" pitchFamily="50" charset="-128"/>
            </a:endParaRPr>
          </a:p>
          <a:p>
            <a:r>
              <a:rPr lang="ja-JP" altLang="en-US" sz="2133" dirty="0">
                <a:solidFill>
                  <a:schemeClr val="tx1"/>
                </a:solidFill>
                <a:latin typeface="+mj-ea"/>
                <a:ea typeface="+mj-ea"/>
                <a:cs typeface="Meiryo UI" panose="020B0604030504040204" pitchFamily="50" charset="-128"/>
              </a:rPr>
              <a:t>やむを得ない事情（</a:t>
            </a:r>
            <a:r>
              <a:rPr lang="en-US" altLang="ja-JP" sz="2133" dirty="0">
                <a:solidFill>
                  <a:schemeClr val="tx1"/>
                </a:solidFill>
                <a:latin typeface="+mj-ea"/>
                <a:ea typeface="+mj-ea"/>
                <a:cs typeface="Meiryo UI" panose="020B0604030504040204" pitchFamily="50" charset="-128"/>
              </a:rPr>
              <a:t>※</a:t>
            </a:r>
            <a:r>
              <a:rPr lang="ja-JP" altLang="en-US" sz="2133" dirty="0">
                <a:solidFill>
                  <a:schemeClr val="tx1"/>
                </a:solidFill>
                <a:latin typeface="+mj-ea"/>
                <a:ea typeface="+mj-ea"/>
                <a:cs typeface="Meiryo UI" panose="020B0604030504040204" pitchFamily="50" charset="-128"/>
              </a:rPr>
              <a:t>）がある場合交差汚染防止対策を講ずる。</a:t>
            </a:r>
            <a:endParaRPr lang="en-US" altLang="ja-JP" sz="2133" dirty="0">
              <a:solidFill>
                <a:schemeClr val="tx1"/>
              </a:solidFill>
              <a:latin typeface="+mj-ea"/>
              <a:ea typeface="+mj-ea"/>
              <a:cs typeface="Meiryo UI" panose="020B0604030504040204" pitchFamily="50" charset="-128"/>
            </a:endParaRPr>
          </a:p>
          <a:p>
            <a:r>
              <a:rPr lang="ja-JP" altLang="en-US" sz="1800" dirty="0">
                <a:latin typeface="+mj-ea"/>
                <a:ea typeface="+mj-ea"/>
                <a:cs typeface="Meiryo UI" panose="020B0604030504040204" pitchFamily="50" charset="-128"/>
              </a:rPr>
              <a:t>（</a:t>
            </a:r>
            <a:r>
              <a:rPr lang="en-US" altLang="ja-JP" sz="1800" dirty="0">
                <a:latin typeface="+mj-ea"/>
                <a:ea typeface="+mj-ea"/>
                <a:cs typeface="Meiryo UI" panose="020B0604030504040204" pitchFamily="50" charset="-128"/>
              </a:rPr>
              <a:t>※</a:t>
            </a:r>
            <a:r>
              <a:rPr lang="ja-JP" altLang="en-US" sz="1800" dirty="0">
                <a:latin typeface="+mj-ea"/>
                <a:ea typeface="+mj-ea"/>
                <a:cs typeface="Meiryo UI" panose="020B0604030504040204" pitchFamily="50" charset="-128"/>
              </a:rPr>
              <a:t>１）自宅で動物を飼養している場合</a:t>
            </a:r>
            <a:endParaRPr lang="en-US" altLang="ja-JP" sz="1800" dirty="0">
              <a:latin typeface="+mj-ea"/>
              <a:ea typeface="+mj-ea"/>
              <a:cs typeface="Meiryo UI" panose="020B0604030504040204" pitchFamily="50" charset="-128"/>
            </a:endParaRPr>
          </a:p>
          <a:p>
            <a:pPr>
              <a:spcAft>
                <a:spcPts val="600"/>
              </a:spcAft>
            </a:pPr>
            <a:r>
              <a:rPr lang="ja-JP" altLang="en-US" sz="1800" dirty="0">
                <a:latin typeface="+mj-ea"/>
                <a:ea typeface="+mj-ea"/>
                <a:cs typeface="Meiryo UI" panose="020B0604030504040204" pitchFamily="50" charset="-128"/>
              </a:rPr>
              <a:t>　自宅の飼養管理を行った後は、新しい洗濯済の衣類及び靴に着替えて出勤する。</a:t>
            </a:r>
            <a:endParaRPr lang="en-US" altLang="ja-JP" sz="1800" dirty="0">
              <a:latin typeface="+mj-ea"/>
              <a:ea typeface="+mj-ea"/>
              <a:cs typeface="Meiryo UI" panose="020B0604030504040204" pitchFamily="50" charset="-128"/>
            </a:endParaRPr>
          </a:p>
          <a:p>
            <a:r>
              <a:rPr lang="ja-JP" altLang="en-US" sz="1800" dirty="0">
                <a:latin typeface="+mj-ea"/>
                <a:ea typeface="+mj-ea"/>
                <a:cs typeface="Meiryo UI" panose="020B0604030504040204" pitchFamily="50" charset="-128"/>
              </a:rPr>
              <a:t>（</a:t>
            </a:r>
            <a:r>
              <a:rPr lang="en-US" altLang="ja-JP" sz="1800" dirty="0">
                <a:latin typeface="+mj-ea"/>
                <a:ea typeface="+mj-ea"/>
                <a:cs typeface="Meiryo UI" panose="020B0604030504040204" pitchFamily="50" charset="-128"/>
              </a:rPr>
              <a:t>※</a:t>
            </a:r>
            <a:r>
              <a:rPr lang="ja-JP" altLang="en-US" sz="1800" dirty="0">
                <a:latin typeface="+mj-ea"/>
                <a:ea typeface="+mj-ea"/>
                <a:cs typeface="Meiryo UI" panose="020B0604030504040204" pitchFamily="50" charset="-128"/>
              </a:rPr>
              <a:t>２）外部の馬飼養施設等に立ち入った場合</a:t>
            </a:r>
          </a:p>
          <a:p>
            <a:r>
              <a:rPr lang="ja-JP" altLang="en-US" sz="1800" dirty="0">
                <a:latin typeface="+mj-ea"/>
                <a:ea typeface="+mj-ea"/>
                <a:cs typeface="Meiryo UI" panose="020B0604030504040204" pitchFamily="50" charset="-128"/>
              </a:rPr>
              <a:t>　従事後、農場に直行せず、自宅のシャワーで全身を洗浄した上で、新しい洗濯済の衣類及び靴に着替えて出勤する。また外部の畜産施設等で使用した器具・機材を農場に直接持ち込まない。</a:t>
            </a:r>
            <a:endParaRPr lang="en-US" altLang="ja-JP" sz="1800" dirty="0">
              <a:latin typeface="+mj-ea"/>
              <a:ea typeface="+mj-ea"/>
              <a:cs typeface="Meiryo UI" panose="020B0604030504040204" pitchFamily="50" charset="-128"/>
            </a:endParaRPr>
          </a:p>
        </p:txBody>
      </p:sp>
      <p:sp>
        <p:nvSpPr>
          <p:cNvPr id="5" name="爆発: 14 pt 4">
            <a:extLst>
              <a:ext uri="{FF2B5EF4-FFF2-40B4-BE49-F238E27FC236}">
                <a16:creationId xmlns:a16="http://schemas.microsoft.com/office/drawing/2014/main" id="{1ABB0DDD-AC97-4895-AB56-4BFDC45FB837}"/>
              </a:ext>
            </a:extLst>
          </p:cNvPr>
          <p:cNvSpPr/>
          <p:nvPr/>
        </p:nvSpPr>
        <p:spPr>
          <a:xfrm>
            <a:off x="14699" y="4177537"/>
            <a:ext cx="3586248" cy="855139"/>
          </a:xfrm>
          <a:prstGeom prst="irregularSeal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7" name="テキスト ボックス 6"/>
          <p:cNvSpPr txBox="1"/>
          <p:nvPr/>
        </p:nvSpPr>
        <p:spPr>
          <a:xfrm>
            <a:off x="228106" y="80211"/>
            <a:ext cx="6636838" cy="484661"/>
          </a:xfrm>
          <a:prstGeom prst="rect">
            <a:avLst/>
          </a:prstGeom>
          <a:noFill/>
        </p:spPr>
        <p:txBody>
          <a:bodyPr wrap="square" lIns="114215" tIns="57107" rIns="114215" bIns="57107" rtlCol="0" anchor="ctr">
            <a:spAutoFit/>
          </a:bodyPr>
          <a:lstStyle/>
          <a:p>
            <a:r>
              <a:rPr lang="ja-JP" altLang="en-US" sz="2400" b="1" i="1" dirty="0">
                <a:latin typeface="+mj-ea"/>
                <a:ea typeface="+mj-ea"/>
                <a:cs typeface="Meiryo UI" panose="020B0604030504040204" pitchFamily="50" charset="-128"/>
              </a:rPr>
              <a:t>農場外の家畜等の取扱い禁止</a:t>
            </a:r>
          </a:p>
        </p:txBody>
      </p:sp>
      <p:sp>
        <p:nvSpPr>
          <p:cNvPr id="27" name="正方形/長方形 26">
            <a:extLst>
              <a:ext uri="{FF2B5EF4-FFF2-40B4-BE49-F238E27FC236}">
                <a16:creationId xmlns:a16="http://schemas.microsoft.com/office/drawing/2014/main" id="{AD0AF41C-9AA9-40F9-9FD9-134D19C05FE1}"/>
              </a:ext>
            </a:extLst>
          </p:cNvPr>
          <p:cNvSpPr/>
          <p:nvPr/>
        </p:nvSpPr>
        <p:spPr>
          <a:xfrm>
            <a:off x="3969827" y="5768983"/>
            <a:ext cx="2795268" cy="661271"/>
          </a:xfrm>
          <a:prstGeom prst="rect">
            <a:avLst/>
          </a:prstGeom>
          <a:noFill/>
          <a:ln>
            <a:noFill/>
          </a:ln>
        </p:spPr>
        <p:txBody>
          <a:bodyPr wrap="square">
            <a:spAutoFit/>
          </a:bodyPr>
          <a:lstStyle/>
          <a:p>
            <a:pPr>
              <a:lnSpc>
                <a:spcPts val="2400"/>
              </a:lnSpc>
              <a:defRPr/>
            </a:pPr>
            <a:r>
              <a:rPr lang="ja-JP" altLang="en-US" sz="1600" dirty="0">
                <a:solidFill>
                  <a:schemeClr val="dk1"/>
                </a:solidFill>
                <a:latin typeface="+mn-ea"/>
              </a:rPr>
              <a:t>農場には直行せず、シャワー洗浄する。</a:t>
            </a:r>
            <a:endParaRPr lang="en-US" altLang="ja-JP" sz="1600" dirty="0">
              <a:solidFill>
                <a:schemeClr val="dk1"/>
              </a:solidFill>
              <a:latin typeface="+mn-ea"/>
            </a:endParaRPr>
          </a:p>
        </p:txBody>
      </p:sp>
      <p:pic>
        <p:nvPicPr>
          <p:cNvPr id="25" name="グラフィックス 24" descr="靴">
            <a:extLst>
              <a:ext uri="{FF2B5EF4-FFF2-40B4-BE49-F238E27FC236}">
                <a16:creationId xmlns:a16="http://schemas.microsoft.com/office/drawing/2014/main" id="{821A7A9C-8F7A-4775-8BF3-6BF23BBDD96A}"/>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2259553" y="7787222"/>
            <a:ext cx="586060" cy="655257"/>
          </a:xfrm>
          <a:prstGeom prst="rect">
            <a:avLst/>
          </a:prstGeom>
        </p:spPr>
      </p:pic>
      <p:sp>
        <p:nvSpPr>
          <p:cNvPr id="37" name="正方形/長方形 36">
            <a:extLst>
              <a:ext uri="{FF2B5EF4-FFF2-40B4-BE49-F238E27FC236}">
                <a16:creationId xmlns:a16="http://schemas.microsoft.com/office/drawing/2014/main" id="{3F8AC19C-9BA7-4D76-B298-9ED60D34E245}"/>
              </a:ext>
            </a:extLst>
          </p:cNvPr>
          <p:cNvSpPr/>
          <p:nvPr/>
        </p:nvSpPr>
        <p:spPr>
          <a:xfrm>
            <a:off x="764704" y="4427984"/>
            <a:ext cx="2862753" cy="354969"/>
          </a:xfrm>
          <a:prstGeom prst="rect">
            <a:avLst/>
          </a:prstGeom>
          <a:noFill/>
          <a:ln>
            <a:noFill/>
          </a:ln>
        </p:spPr>
        <p:txBody>
          <a:bodyPr wrap="square">
            <a:spAutoFit/>
          </a:bodyPr>
          <a:lstStyle/>
          <a:p>
            <a:pPr>
              <a:lnSpc>
                <a:spcPts val="2400"/>
              </a:lnSpc>
              <a:defRPr/>
            </a:pPr>
            <a:r>
              <a:rPr lang="ja-JP" altLang="en-US" sz="1467" dirty="0">
                <a:solidFill>
                  <a:srgbClr val="FF0000"/>
                </a:solidFill>
                <a:latin typeface="+mn-ea"/>
              </a:rPr>
              <a:t>病原体を持ってこない</a:t>
            </a:r>
            <a:endParaRPr lang="en-US" altLang="ja-JP" sz="1467" dirty="0">
              <a:solidFill>
                <a:srgbClr val="FF0000"/>
              </a:solidFill>
              <a:latin typeface="+mn-ea"/>
            </a:endParaRPr>
          </a:p>
        </p:txBody>
      </p:sp>
      <p:pic>
        <p:nvPicPr>
          <p:cNvPr id="6" name="図 5">
            <a:extLst>
              <a:ext uri="{FF2B5EF4-FFF2-40B4-BE49-F238E27FC236}">
                <a16:creationId xmlns:a16="http://schemas.microsoft.com/office/drawing/2014/main" id="{6586DCA1-A14C-4474-B99E-57799A93EFCC}"/>
              </a:ext>
            </a:extLst>
          </p:cNvPr>
          <p:cNvPicPr>
            <a:picLocks noChangeAspect="1"/>
          </p:cNvPicPr>
          <p:nvPr/>
        </p:nvPicPr>
        <p:blipFill>
          <a:blip r:embed="rId4"/>
          <a:stretch>
            <a:fillRect/>
          </a:stretch>
        </p:blipFill>
        <p:spPr>
          <a:xfrm>
            <a:off x="3638846" y="6562898"/>
            <a:ext cx="1942134" cy="1091846"/>
          </a:xfrm>
          <a:prstGeom prst="rect">
            <a:avLst/>
          </a:prstGeom>
          <a:ln>
            <a:solidFill>
              <a:schemeClr val="tx1"/>
            </a:solidFill>
          </a:ln>
        </p:spPr>
      </p:pic>
      <p:sp>
        <p:nvSpPr>
          <p:cNvPr id="44" name="正方形/長方形 43">
            <a:extLst>
              <a:ext uri="{FF2B5EF4-FFF2-40B4-BE49-F238E27FC236}">
                <a16:creationId xmlns:a16="http://schemas.microsoft.com/office/drawing/2014/main" id="{FEC49DBA-D0CE-4927-BD1E-AF890564A324}"/>
              </a:ext>
            </a:extLst>
          </p:cNvPr>
          <p:cNvSpPr/>
          <p:nvPr/>
        </p:nvSpPr>
        <p:spPr>
          <a:xfrm>
            <a:off x="5553026" y="6713489"/>
            <a:ext cx="1678741" cy="656911"/>
          </a:xfrm>
          <a:prstGeom prst="rect">
            <a:avLst/>
          </a:prstGeom>
          <a:noFill/>
          <a:ln>
            <a:noFill/>
          </a:ln>
        </p:spPr>
        <p:txBody>
          <a:bodyPr wrap="square">
            <a:spAutoFit/>
          </a:bodyPr>
          <a:lstStyle/>
          <a:p>
            <a:pPr>
              <a:lnSpc>
                <a:spcPts val="2400"/>
              </a:lnSpc>
              <a:defRPr/>
            </a:pPr>
            <a:r>
              <a:rPr lang="ja-JP" altLang="en-US" sz="1200" dirty="0">
                <a:solidFill>
                  <a:schemeClr val="dk1"/>
                </a:solidFill>
                <a:latin typeface="+mn-ea"/>
              </a:rPr>
              <a:t>車両消毒を</a:t>
            </a:r>
            <a:endParaRPr lang="en-US" altLang="ja-JP" sz="1200" dirty="0">
              <a:solidFill>
                <a:schemeClr val="dk1"/>
              </a:solidFill>
              <a:latin typeface="+mn-ea"/>
            </a:endParaRPr>
          </a:p>
          <a:p>
            <a:pPr>
              <a:lnSpc>
                <a:spcPts val="2400"/>
              </a:lnSpc>
              <a:defRPr/>
            </a:pPr>
            <a:r>
              <a:rPr lang="ja-JP" altLang="en-US" sz="1200" dirty="0">
                <a:solidFill>
                  <a:schemeClr val="dk1"/>
                </a:solidFill>
                <a:latin typeface="+mn-ea"/>
              </a:rPr>
              <a:t>入念に実施する。</a:t>
            </a:r>
            <a:endParaRPr lang="en-US" altLang="ja-JP" sz="1200" dirty="0">
              <a:solidFill>
                <a:schemeClr val="dk1"/>
              </a:solidFill>
              <a:latin typeface="+mn-ea"/>
            </a:endParaRPr>
          </a:p>
        </p:txBody>
      </p:sp>
      <p:sp>
        <p:nvSpPr>
          <p:cNvPr id="54" name="正方形/長方形 53">
            <a:extLst>
              <a:ext uri="{FF2B5EF4-FFF2-40B4-BE49-F238E27FC236}">
                <a16:creationId xmlns:a16="http://schemas.microsoft.com/office/drawing/2014/main" id="{5FA8C666-DB5F-40A0-BCB3-92CBA6721A35}"/>
              </a:ext>
            </a:extLst>
          </p:cNvPr>
          <p:cNvSpPr/>
          <p:nvPr/>
        </p:nvSpPr>
        <p:spPr>
          <a:xfrm>
            <a:off x="717913" y="8285380"/>
            <a:ext cx="2262827" cy="400110"/>
          </a:xfrm>
          <a:prstGeom prst="rect">
            <a:avLst/>
          </a:prstGeom>
          <a:noFill/>
          <a:ln>
            <a:noFill/>
          </a:ln>
        </p:spPr>
        <p:txBody>
          <a:bodyPr wrap="square">
            <a:spAutoFit/>
          </a:bodyPr>
          <a:lstStyle/>
          <a:p>
            <a:pPr algn="ctr">
              <a:lnSpc>
                <a:spcPts val="2400"/>
              </a:lnSpc>
              <a:defRPr/>
            </a:pPr>
            <a:r>
              <a:rPr lang="ja-JP" altLang="en-US" sz="1600" dirty="0">
                <a:solidFill>
                  <a:schemeClr val="dk1"/>
                </a:solidFill>
                <a:latin typeface="+mn-ea"/>
              </a:rPr>
              <a:t>衣服・靴の交換をする。</a:t>
            </a:r>
            <a:endParaRPr lang="en-US" altLang="ja-JP" sz="1600" dirty="0">
              <a:solidFill>
                <a:schemeClr val="dk1"/>
              </a:solidFill>
              <a:latin typeface="+mn-ea"/>
            </a:endParaRPr>
          </a:p>
        </p:txBody>
      </p:sp>
      <p:sp>
        <p:nvSpPr>
          <p:cNvPr id="28" name="正方形/長方形 27">
            <a:extLst>
              <a:ext uri="{FF2B5EF4-FFF2-40B4-BE49-F238E27FC236}">
                <a16:creationId xmlns:a16="http://schemas.microsoft.com/office/drawing/2014/main" id="{C166C999-854B-4861-A77E-6F92520B46D0}"/>
              </a:ext>
            </a:extLst>
          </p:cNvPr>
          <p:cNvSpPr/>
          <p:nvPr/>
        </p:nvSpPr>
        <p:spPr>
          <a:xfrm>
            <a:off x="3908050" y="7938669"/>
            <a:ext cx="1253936" cy="1015663"/>
          </a:xfrm>
          <a:prstGeom prst="rect">
            <a:avLst/>
          </a:prstGeom>
          <a:noFill/>
          <a:ln>
            <a:noFill/>
          </a:ln>
        </p:spPr>
        <p:txBody>
          <a:bodyPr wrap="square">
            <a:spAutoFit/>
          </a:bodyPr>
          <a:lstStyle/>
          <a:p>
            <a:pPr>
              <a:lnSpc>
                <a:spcPts val="2400"/>
              </a:lnSpc>
              <a:defRPr/>
            </a:pPr>
            <a:r>
              <a:rPr lang="ja-JP" altLang="en-US" sz="1200" dirty="0">
                <a:solidFill>
                  <a:schemeClr val="dk1"/>
                </a:solidFill>
                <a:latin typeface="+mn-ea"/>
              </a:rPr>
              <a:t>農場専用の靴（および専用着</a:t>
            </a:r>
            <a:r>
              <a:rPr lang="en-US" altLang="ja-JP" sz="1200" dirty="0">
                <a:solidFill>
                  <a:schemeClr val="dk1"/>
                </a:solidFill>
                <a:latin typeface="+mn-ea"/>
              </a:rPr>
              <a:t>)</a:t>
            </a:r>
            <a:r>
              <a:rPr lang="ja-JP" altLang="en-US" sz="1200" dirty="0">
                <a:solidFill>
                  <a:schemeClr val="dk1"/>
                </a:solidFill>
                <a:latin typeface="+mn-ea"/>
              </a:rPr>
              <a:t>に交換する。</a:t>
            </a:r>
            <a:endParaRPr lang="en-US" altLang="ja-JP" sz="1200" dirty="0">
              <a:solidFill>
                <a:schemeClr val="dk1"/>
              </a:solidFill>
              <a:latin typeface="+mn-ea"/>
            </a:endParaRPr>
          </a:p>
        </p:txBody>
      </p:sp>
      <p:sp>
        <p:nvSpPr>
          <p:cNvPr id="2" name="四角形: 角を丸くする 1">
            <a:extLst>
              <a:ext uri="{FF2B5EF4-FFF2-40B4-BE49-F238E27FC236}">
                <a16:creationId xmlns:a16="http://schemas.microsoft.com/office/drawing/2014/main" id="{BAA7C531-8BBA-40CA-BD9E-B766666E1254}"/>
              </a:ext>
            </a:extLst>
          </p:cNvPr>
          <p:cNvSpPr/>
          <p:nvPr/>
        </p:nvSpPr>
        <p:spPr>
          <a:xfrm>
            <a:off x="104182" y="4305200"/>
            <a:ext cx="3341077" cy="232085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id="{C3D22804-0602-439A-9154-0B5DCEBD0EA2}"/>
              </a:ext>
            </a:extLst>
          </p:cNvPr>
          <p:cNvSpPr/>
          <p:nvPr/>
        </p:nvSpPr>
        <p:spPr>
          <a:xfrm>
            <a:off x="3463828" y="4354103"/>
            <a:ext cx="3324818" cy="20901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四角形: 角を丸くする 42">
            <a:extLst>
              <a:ext uri="{FF2B5EF4-FFF2-40B4-BE49-F238E27FC236}">
                <a16:creationId xmlns:a16="http://schemas.microsoft.com/office/drawing/2014/main" id="{C4E424D3-4AC0-47DB-8F0F-8AA979259DBD}"/>
              </a:ext>
            </a:extLst>
          </p:cNvPr>
          <p:cNvSpPr/>
          <p:nvPr/>
        </p:nvSpPr>
        <p:spPr>
          <a:xfrm>
            <a:off x="104182" y="6773236"/>
            <a:ext cx="3324818" cy="19545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四角形: 角を丸くする 44">
            <a:extLst>
              <a:ext uri="{FF2B5EF4-FFF2-40B4-BE49-F238E27FC236}">
                <a16:creationId xmlns:a16="http://schemas.microsoft.com/office/drawing/2014/main" id="{87A69C4D-3E5C-4F84-A8CA-EF23E9C63983}"/>
              </a:ext>
            </a:extLst>
          </p:cNvPr>
          <p:cNvSpPr/>
          <p:nvPr/>
        </p:nvSpPr>
        <p:spPr>
          <a:xfrm>
            <a:off x="3459028" y="6461280"/>
            <a:ext cx="3354348" cy="25913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43F21E02-FF61-4FCA-81B7-C9E78B1B99BB}"/>
              </a:ext>
            </a:extLst>
          </p:cNvPr>
          <p:cNvSpPr/>
          <p:nvPr/>
        </p:nvSpPr>
        <p:spPr>
          <a:xfrm>
            <a:off x="3238660" y="7135198"/>
            <a:ext cx="639362" cy="1047784"/>
          </a:xfrm>
          <a:prstGeom prst="right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solidFill>
                <a:schemeClr val="tx1"/>
              </a:solidFill>
            </a:endParaRPr>
          </a:p>
        </p:txBody>
      </p:sp>
      <p:sp>
        <p:nvSpPr>
          <p:cNvPr id="42" name="正方形/長方形 41">
            <a:extLst>
              <a:ext uri="{FF2B5EF4-FFF2-40B4-BE49-F238E27FC236}">
                <a16:creationId xmlns:a16="http://schemas.microsoft.com/office/drawing/2014/main" id="{4ECD04E6-03CF-4387-B593-508C0885BAC6}"/>
              </a:ext>
            </a:extLst>
          </p:cNvPr>
          <p:cNvSpPr/>
          <p:nvPr/>
        </p:nvSpPr>
        <p:spPr>
          <a:xfrm>
            <a:off x="3178185" y="7767054"/>
            <a:ext cx="1418490" cy="354969"/>
          </a:xfrm>
          <a:prstGeom prst="rect">
            <a:avLst/>
          </a:prstGeom>
          <a:noFill/>
          <a:ln>
            <a:noFill/>
          </a:ln>
        </p:spPr>
        <p:txBody>
          <a:bodyPr wrap="square">
            <a:spAutoFit/>
          </a:bodyPr>
          <a:lstStyle/>
          <a:p>
            <a:pPr>
              <a:lnSpc>
                <a:spcPts val="2400"/>
              </a:lnSpc>
              <a:defRPr/>
            </a:pPr>
            <a:r>
              <a:rPr lang="ja-JP" altLang="en-US" sz="1467" dirty="0">
                <a:solidFill>
                  <a:schemeClr val="bg1"/>
                </a:solidFill>
                <a:latin typeface="+mn-ea"/>
              </a:rPr>
              <a:t>農場へ</a:t>
            </a:r>
            <a:endParaRPr lang="en-US" altLang="ja-JP" sz="1467" dirty="0">
              <a:solidFill>
                <a:schemeClr val="bg1"/>
              </a:solidFill>
              <a:latin typeface="+mn-ea"/>
            </a:endParaRPr>
          </a:p>
        </p:txBody>
      </p:sp>
      <p:sp>
        <p:nvSpPr>
          <p:cNvPr id="50" name="正方形/長方形 49">
            <a:extLst>
              <a:ext uri="{FF2B5EF4-FFF2-40B4-BE49-F238E27FC236}">
                <a16:creationId xmlns:a16="http://schemas.microsoft.com/office/drawing/2014/main" id="{E96E5D34-98FF-4CD9-A9B2-2B35A0884C16}"/>
              </a:ext>
            </a:extLst>
          </p:cNvPr>
          <p:cNvSpPr/>
          <p:nvPr/>
        </p:nvSpPr>
        <p:spPr>
          <a:xfrm>
            <a:off x="3588323" y="5100830"/>
            <a:ext cx="622174" cy="353495"/>
          </a:xfrm>
          <a:prstGeom prst="rect">
            <a:avLst/>
          </a:prstGeom>
          <a:solidFill>
            <a:schemeClr val="bg1"/>
          </a:solidFill>
          <a:ln>
            <a:solidFill>
              <a:schemeClr val="tx1"/>
            </a:solidFill>
            <a:prstDash val="dash"/>
          </a:ln>
        </p:spPr>
        <p:txBody>
          <a:bodyPr wrap="square">
            <a:spAutoFit/>
          </a:bodyPr>
          <a:lstStyle/>
          <a:p>
            <a:pPr algn="ctr">
              <a:lnSpc>
                <a:spcPts val="2400"/>
              </a:lnSpc>
              <a:defRPr/>
            </a:pPr>
            <a:r>
              <a:rPr lang="ja-JP" altLang="en-US" sz="1400" dirty="0">
                <a:solidFill>
                  <a:schemeClr val="dk1"/>
                </a:solidFill>
                <a:latin typeface="+mn-ea"/>
              </a:rPr>
              <a:t>自宅</a:t>
            </a:r>
            <a:endParaRPr lang="en-US" altLang="ja-JP" sz="1400" dirty="0">
              <a:solidFill>
                <a:schemeClr val="dk1"/>
              </a:solidFill>
              <a:latin typeface="+mn-ea"/>
            </a:endParaRPr>
          </a:p>
        </p:txBody>
      </p:sp>
      <p:sp>
        <p:nvSpPr>
          <p:cNvPr id="51" name="正方形/長方形 50">
            <a:extLst>
              <a:ext uri="{FF2B5EF4-FFF2-40B4-BE49-F238E27FC236}">
                <a16:creationId xmlns:a16="http://schemas.microsoft.com/office/drawing/2014/main" id="{24409E79-9DA0-4DF2-8D15-8B6B121BAA66}"/>
              </a:ext>
            </a:extLst>
          </p:cNvPr>
          <p:cNvSpPr/>
          <p:nvPr/>
        </p:nvSpPr>
        <p:spPr>
          <a:xfrm>
            <a:off x="266374" y="7497722"/>
            <a:ext cx="645891" cy="353495"/>
          </a:xfrm>
          <a:prstGeom prst="rect">
            <a:avLst/>
          </a:prstGeom>
          <a:solidFill>
            <a:schemeClr val="bg1"/>
          </a:solidFill>
          <a:ln>
            <a:solidFill>
              <a:schemeClr val="tx1"/>
            </a:solidFill>
            <a:prstDash val="dash"/>
          </a:ln>
        </p:spPr>
        <p:txBody>
          <a:bodyPr wrap="square">
            <a:spAutoFit/>
          </a:bodyPr>
          <a:lstStyle/>
          <a:p>
            <a:pPr algn="ctr">
              <a:lnSpc>
                <a:spcPts val="2400"/>
              </a:lnSpc>
              <a:defRPr/>
            </a:pPr>
            <a:r>
              <a:rPr lang="ja-JP" altLang="en-US" sz="1400" dirty="0">
                <a:solidFill>
                  <a:schemeClr val="dk1"/>
                </a:solidFill>
                <a:latin typeface="+mn-ea"/>
              </a:rPr>
              <a:t>自宅</a:t>
            </a:r>
            <a:endParaRPr lang="en-US" altLang="ja-JP" sz="1400" dirty="0">
              <a:solidFill>
                <a:schemeClr val="dk1"/>
              </a:solidFill>
              <a:latin typeface="+mn-ea"/>
            </a:endParaRPr>
          </a:p>
        </p:txBody>
      </p:sp>
      <p:pic>
        <p:nvPicPr>
          <p:cNvPr id="12" name="図 11">
            <a:extLst>
              <a:ext uri="{FF2B5EF4-FFF2-40B4-BE49-F238E27FC236}">
                <a16:creationId xmlns:a16="http://schemas.microsoft.com/office/drawing/2014/main" id="{7B8C947D-2C85-4F11-A73F-196407B5D81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61986" y="7691121"/>
            <a:ext cx="1418490" cy="1345375"/>
          </a:xfrm>
          <a:prstGeom prst="rect">
            <a:avLst/>
          </a:prstGeom>
          <a:ln>
            <a:solidFill>
              <a:schemeClr val="tx1"/>
            </a:solidFill>
          </a:ln>
        </p:spPr>
      </p:pic>
      <p:sp>
        <p:nvSpPr>
          <p:cNvPr id="52" name="正方形/長方形 51">
            <a:extLst>
              <a:ext uri="{FF2B5EF4-FFF2-40B4-BE49-F238E27FC236}">
                <a16:creationId xmlns:a16="http://schemas.microsoft.com/office/drawing/2014/main" id="{5C3EE51D-5BF0-4B58-A719-DBB60724FEF1}"/>
              </a:ext>
            </a:extLst>
          </p:cNvPr>
          <p:cNvSpPr/>
          <p:nvPr/>
        </p:nvSpPr>
        <p:spPr>
          <a:xfrm>
            <a:off x="95575" y="6116823"/>
            <a:ext cx="961852" cy="400110"/>
          </a:xfrm>
          <a:prstGeom prst="rect">
            <a:avLst/>
          </a:prstGeom>
          <a:noFill/>
          <a:ln>
            <a:noFill/>
          </a:ln>
        </p:spPr>
        <p:txBody>
          <a:bodyPr wrap="square">
            <a:spAutoFit/>
          </a:bodyPr>
          <a:lstStyle/>
          <a:p>
            <a:pPr algn="ctr">
              <a:lnSpc>
                <a:spcPts val="2400"/>
              </a:lnSpc>
              <a:defRPr/>
            </a:pPr>
            <a:r>
              <a:rPr lang="ja-JP" altLang="en-US" sz="2800" dirty="0">
                <a:solidFill>
                  <a:schemeClr val="dk1"/>
                </a:solidFill>
                <a:latin typeface="+mn-ea"/>
              </a:rPr>
              <a:t>①</a:t>
            </a:r>
            <a:endParaRPr lang="en-US" altLang="ja-JP" sz="2800" dirty="0">
              <a:solidFill>
                <a:schemeClr val="dk1"/>
              </a:solidFill>
              <a:latin typeface="+mn-ea"/>
            </a:endParaRPr>
          </a:p>
        </p:txBody>
      </p:sp>
      <p:sp>
        <p:nvSpPr>
          <p:cNvPr id="53" name="正方形/長方形 52">
            <a:extLst>
              <a:ext uri="{FF2B5EF4-FFF2-40B4-BE49-F238E27FC236}">
                <a16:creationId xmlns:a16="http://schemas.microsoft.com/office/drawing/2014/main" id="{B826DBEF-7C1C-414C-A7E1-9B2ACE4BDA0D}"/>
              </a:ext>
            </a:extLst>
          </p:cNvPr>
          <p:cNvSpPr/>
          <p:nvPr/>
        </p:nvSpPr>
        <p:spPr>
          <a:xfrm>
            <a:off x="3284399" y="5899563"/>
            <a:ext cx="961852" cy="400110"/>
          </a:xfrm>
          <a:prstGeom prst="rect">
            <a:avLst/>
          </a:prstGeom>
          <a:noFill/>
          <a:ln>
            <a:noFill/>
          </a:ln>
        </p:spPr>
        <p:txBody>
          <a:bodyPr wrap="square">
            <a:spAutoFit/>
          </a:bodyPr>
          <a:lstStyle/>
          <a:p>
            <a:pPr algn="ctr">
              <a:lnSpc>
                <a:spcPts val="2400"/>
              </a:lnSpc>
              <a:defRPr/>
            </a:pPr>
            <a:r>
              <a:rPr lang="ja-JP" altLang="en-US" sz="2800" dirty="0">
                <a:solidFill>
                  <a:schemeClr val="dk1"/>
                </a:solidFill>
                <a:latin typeface="+mn-ea"/>
              </a:rPr>
              <a:t>②</a:t>
            </a:r>
            <a:endParaRPr lang="en-US" altLang="ja-JP" sz="2800" dirty="0">
              <a:solidFill>
                <a:schemeClr val="dk1"/>
              </a:solidFill>
              <a:latin typeface="+mn-ea"/>
            </a:endParaRPr>
          </a:p>
        </p:txBody>
      </p:sp>
      <p:sp>
        <p:nvSpPr>
          <p:cNvPr id="55" name="正方形/長方形 54">
            <a:extLst>
              <a:ext uri="{FF2B5EF4-FFF2-40B4-BE49-F238E27FC236}">
                <a16:creationId xmlns:a16="http://schemas.microsoft.com/office/drawing/2014/main" id="{9EB5F47C-7F36-4BFF-8673-048BBC82F535}"/>
              </a:ext>
            </a:extLst>
          </p:cNvPr>
          <p:cNvSpPr/>
          <p:nvPr/>
        </p:nvSpPr>
        <p:spPr>
          <a:xfrm>
            <a:off x="-30136" y="8269190"/>
            <a:ext cx="961852" cy="400110"/>
          </a:xfrm>
          <a:prstGeom prst="rect">
            <a:avLst/>
          </a:prstGeom>
          <a:noFill/>
          <a:ln>
            <a:noFill/>
          </a:ln>
        </p:spPr>
        <p:txBody>
          <a:bodyPr wrap="square">
            <a:spAutoFit/>
          </a:bodyPr>
          <a:lstStyle/>
          <a:p>
            <a:pPr algn="ctr">
              <a:lnSpc>
                <a:spcPts val="2400"/>
              </a:lnSpc>
              <a:defRPr/>
            </a:pPr>
            <a:r>
              <a:rPr lang="ja-JP" altLang="en-US" sz="2800" dirty="0">
                <a:solidFill>
                  <a:schemeClr val="dk1"/>
                </a:solidFill>
                <a:latin typeface="+mn-ea"/>
              </a:rPr>
              <a:t>③</a:t>
            </a:r>
            <a:endParaRPr lang="en-US" altLang="ja-JP" sz="2800" dirty="0">
              <a:solidFill>
                <a:schemeClr val="dk1"/>
              </a:solidFill>
              <a:latin typeface="+mn-ea"/>
            </a:endParaRPr>
          </a:p>
        </p:txBody>
      </p:sp>
      <p:sp>
        <p:nvSpPr>
          <p:cNvPr id="56" name="正方形/長方形 55">
            <a:extLst>
              <a:ext uri="{FF2B5EF4-FFF2-40B4-BE49-F238E27FC236}">
                <a16:creationId xmlns:a16="http://schemas.microsoft.com/office/drawing/2014/main" id="{F67380C9-8FBF-4D8B-B973-F26E661946DD}"/>
              </a:ext>
            </a:extLst>
          </p:cNvPr>
          <p:cNvSpPr/>
          <p:nvPr/>
        </p:nvSpPr>
        <p:spPr>
          <a:xfrm>
            <a:off x="3302852" y="8618398"/>
            <a:ext cx="961852" cy="400110"/>
          </a:xfrm>
          <a:prstGeom prst="rect">
            <a:avLst/>
          </a:prstGeom>
          <a:noFill/>
          <a:ln>
            <a:noFill/>
          </a:ln>
        </p:spPr>
        <p:txBody>
          <a:bodyPr wrap="square">
            <a:spAutoFit/>
          </a:bodyPr>
          <a:lstStyle/>
          <a:p>
            <a:pPr algn="ctr">
              <a:lnSpc>
                <a:spcPts val="2400"/>
              </a:lnSpc>
              <a:defRPr/>
            </a:pPr>
            <a:r>
              <a:rPr lang="ja-JP" altLang="en-US" sz="2800">
                <a:solidFill>
                  <a:schemeClr val="dk1"/>
                </a:solidFill>
                <a:latin typeface="+mn-ea"/>
              </a:rPr>
              <a:t>④</a:t>
            </a:r>
            <a:endParaRPr lang="en-US" altLang="ja-JP" sz="2800" dirty="0">
              <a:solidFill>
                <a:schemeClr val="dk1"/>
              </a:solidFill>
              <a:latin typeface="+mn-ea"/>
            </a:endParaRPr>
          </a:p>
        </p:txBody>
      </p:sp>
      <p:sp>
        <p:nvSpPr>
          <p:cNvPr id="63" name="テキスト ボックス 62">
            <a:extLst>
              <a:ext uri="{FF2B5EF4-FFF2-40B4-BE49-F238E27FC236}">
                <a16:creationId xmlns:a16="http://schemas.microsoft.com/office/drawing/2014/main" id="{BC6F7505-2D61-4D8C-9356-5B965C56B5C8}"/>
              </a:ext>
            </a:extLst>
          </p:cNvPr>
          <p:cNvSpPr txBox="1"/>
          <p:nvPr/>
        </p:nvSpPr>
        <p:spPr>
          <a:xfrm>
            <a:off x="6436106" y="8761962"/>
            <a:ext cx="360040"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ja-JP" altLang="en-US" b="1" dirty="0"/>
              <a:t>１</a:t>
            </a:r>
          </a:p>
        </p:txBody>
      </p:sp>
      <p:sp>
        <p:nvSpPr>
          <p:cNvPr id="64" name="角丸四角形 13">
            <a:extLst>
              <a:ext uri="{FF2B5EF4-FFF2-40B4-BE49-F238E27FC236}">
                <a16:creationId xmlns:a16="http://schemas.microsoft.com/office/drawing/2014/main" id="{805CDE44-84BB-44C6-9091-3416C03ACBF5}"/>
              </a:ext>
            </a:extLst>
          </p:cNvPr>
          <p:cNvSpPr/>
          <p:nvPr/>
        </p:nvSpPr>
        <p:spPr>
          <a:xfrm>
            <a:off x="14675" y="839328"/>
            <a:ext cx="7005932" cy="425374"/>
          </a:xfrm>
          <a:prstGeom prst="roundRect">
            <a:avLst>
              <a:gd name="adj" fmla="val 5843"/>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800" b="1" dirty="0">
                <a:solidFill>
                  <a:srgbClr val="FF0000"/>
                </a:solidFill>
                <a:latin typeface="+mj-ea"/>
                <a:ea typeface="+mj-ea"/>
                <a:cs typeface="Meiryo UI" panose="020B0604030504040204" pitchFamily="50" charset="-128"/>
              </a:rPr>
              <a:t> 原則、農場外で馬や他の動物を扱うような行為はしない。</a:t>
            </a:r>
          </a:p>
        </p:txBody>
      </p:sp>
      <p:pic>
        <p:nvPicPr>
          <p:cNvPr id="11" name="図 10">
            <a:extLst>
              <a:ext uri="{FF2B5EF4-FFF2-40B4-BE49-F238E27FC236}">
                <a16:creationId xmlns:a16="http://schemas.microsoft.com/office/drawing/2014/main" id="{6C525197-664E-4912-B3ED-93ED93217B8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37031" y="4548441"/>
            <a:ext cx="1231991" cy="1245782"/>
          </a:xfrm>
          <a:prstGeom prst="rect">
            <a:avLst/>
          </a:prstGeom>
        </p:spPr>
      </p:pic>
      <p:pic>
        <p:nvPicPr>
          <p:cNvPr id="15" name="図 14">
            <a:extLst>
              <a:ext uri="{FF2B5EF4-FFF2-40B4-BE49-F238E27FC236}">
                <a16:creationId xmlns:a16="http://schemas.microsoft.com/office/drawing/2014/main" id="{11DCC263-E092-41C6-AF27-EB7E8EB8F4E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492337" y="4420764"/>
            <a:ext cx="581813" cy="604540"/>
          </a:xfrm>
          <a:prstGeom prst="rect">
            <a:avLst/>
          </a:prstGeom>
        </p:spPr>
      </p:pic>
      <p:pic>
        <p:nvPicPr>
          <p:cNvPr id="21" name="図 20">
            <a:extLst>
              <a:ext uri="{FF2B5EF4-FFF2-40B4-BE49-F238E27FC236}">
                <a16:creationId xmlns:a16="http://schemas.microsoft.com/office/drawing/2014/main" id="{957A64A0-F52A-4B04-B611-F6B4EADD534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1639443" y="6987611"/>
            <a:ext cx="418222" cy="1342957"/>
          </a:xfrm>
          <a:prstGeom prst="rect">
            <a:avLst/>
          </a:prstGeom>
        </p:spPr>
      </p:pic>
      <p:grpSp>
        <p:nvGrpSpPr>
          <p:cNvPr id="3" name="グループ化 2"/>
          <p:cNvGrpSpPr/>
          <p:nvPr/>
        </p:nvGrpSpPr>
        <p:grpSpPr>
          <a:xfrm>
            <a:off x="1217751" y="4971531"/>
            <a:ext cx="1504675" cy="1645384"/>
            <a:chOff x="1822353" y="5394084"/>
            <a:chExt cx="1504675" cy="1645384"/>
          </a:xfrm>
        </p:grpSpPr>
        <p:pic>
          <p:nvPicPr>
            <p:cNvPr id="20" name="図 19">
              <a:extLst>
                <a:ext uri="{FF2B5EF4-FFF2-40B4-BE49-F238E27FC236}">
                  <a16:creationId xmlns:a16="http://schemas.microsoft.com/office/drawing/2014/main" id="{5A5CE91D-EEFE-4E81-8C3F-61E89DD1A13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364073" y="5427844"/>
              <a:ext cx="533391" cy="1429887"/>
            </a:xfrm>
            <a:prstGeom prst="rect">
              <a:avLst/>
            </a:prstGeom>
          </p:spPr>
        </p:pic>
        <p:pic>
          <p:nvPicPr>
            <p:cNvPr id="41" name="グラフィックス 40" descr="靴">
              <a:extLst>
                <a:ext uri="{FF2B5EF4-FFF2-40B4-BE49-F238E27FC236}">
                  <a16:creationId xmlns:a16="http://schemas.microsoft.com/office/drawing/2014/main" id="{7241C05D-AB74-47A1-9C04-3C7B36B7563D}"/>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2681801" y="6331130"/>
              <a:ext cx="633536" cy="708338"/>
            </a:xfrm>
            <a:prstGeom prst="rect">
              <a:avLst/>
            </a:prstGeom>
          </p:spPr>
        </p:pic>
        <p:sp>
          <p:nvSpPr>
            <p:cNvPr id="29" name="爆発: 8 pt 28">
              <a:extLst>
                <a:ext uri="{FF2B5EF4-FFF2-40B4-BE49-F238E27FC236}">
                  <a16:creationId xmlns:a16="http://schemas.microsoft.com/office/drawing/2014/main" id="{A3577E74-7D34-49DE-B073-C9740CB74227}"/>
                </a:ext>
              </a:extLst>
            </p:cNvPr>
            <p:cNvSpPr/>
            <p:nvPr/>
          </p:nvSpPr>
          <p:spPr>
            <a:xfrm>
              <a:off x="3074446" y="6759806"/>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46" name="爆発: 8 pt 45">
              <a:extLst>
                <a:ext uri="{FF2B5EF4-FFF2-40B4-BE49-F238E27FC236}">
                  <a16:creationId xmlns:a16="http://schemas.microsoft.com/office/drawing/2014/main" id="{B536393B-BD76-4623-B0C8-2EDD2D210DDA}"/>
                </a:ext>
              </a:extLst>
            </p:cNvPr>
            <p:cNvSpPr/>
            <p:nvPr/>
          </p:nvSpPr>
          <p:spPr>
            <a:xfrm>
              <a:off x="2661782" y="6148580"/>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47" name="爆発: 8 pt 46">
              <a:extLst>
                <a:ext uri="{FF2B5EF4-FFF2-40B4-BE49-F238E27FC236}">
                  <a16:creationId xmlns:a16="http://schemas.microsoft.com/office/drawing/2014/main" id="{7AD6E5A7-F36D-4E5C-B3EF-30F51482100E}"/>
                </a:ext>
              </a:extLst>
            </p:cNvPr>
            <p:cNvSpPr/>
            <p:nvPr/>
          </p:nvSpPr>
          <p:spPr>
            <a:xfrm>
              <a:off x="2448698" y="6102003"/>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48" name="爆発: 8 pt 47">
              <a:extLst>
                <a:ext uri="{FF2B5EF4-FFF2-40B4-BE49-F238E27FC236}">
                  <a16:creationId xmlns:a16="http://schemas.microsoft.com/office/drawing/2014/main" id="{71BD9AED-E9BD-4269-943B-386B5FADC9FA}"/>
                </a:ext>
              </a:extLst>
            </p:cNvPr>
            <p:cNvSpPr/>
            <p:nvPr/>
          </p:nvSpPr>
          <p:spPr>
            <a:xfrm>
              <a:off x="2768181" y="6625033"/>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49" name="爆発: 8 pt 48">
              <a:extLst>
                <a:ext uri="{FF2B5EF4-FFF2-40B4-BE49-F238E27FC236}">
                  <a16:creationId xmlns:a16="http://schemas.microsoft.com/office/drawing/2014/main" id="{EC44F73C-57F2-44A5-84D2-1A016518EE6C}"/>
                </a:ext>
              </a:extLst>
            </p:cNvPr>
            <p:cNvSpPr/>
            <p:nvPr/>
          </p:nvSpPr>
          <p:spPr>
            <a:xfrm>
              <a:off x="2545679" y="6302315"/>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59" name="爆発: 8 pt 58">
              <a:extLst>
                <a:ext uri="{FF2B5EF4-FFF2-40B4-BE49-F238E27FC236}">
                  <a16:creationId xmlns:a16="http://schemas.microsoft.com/office/drawing/2014/main" id="{46223968-EBD4-4D19-BC80-E2B20996EDB4}"/>
                </a:ext>
              </a:extLst>
            </p:cNvPr>
            <p:cNvSpPr/>
            <p:nvPr/>
          </p:nvSpPr>
          <p:spPr>
            <a:xfrm>
              <a:off x="2095346" y="6535306"/>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62" name="爆発: 8 pt 61">
              <a:extLst>
                <a:ext uri="{FF2B5EF4-FFF2-40B4-BE49-F238E27FC236}">
                  <a16:creationId xmlns:a16="http://schemas.microsoft.com/office/drawing/2014/main" id="{0A0A5422-8FD2-4963-B7DB-5ACA87ED894A}"/>
                </a:ext>
              </a:extLst>
            </p:cNvPr>
            <p:cNvSpPr/>
            <p:nvPr/>
          </p:nvSpPr>
          <p:spPr>
            <a:xfrm>
              <a:off x="1822353" y="6584268"/>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67" name="乗算記号 66">
              <a:extLst>
                <a:ext uri="{FF2B5EF4-FFF2-40B4-BE49-F238E27FC236}">
                  <a16:creationId xmlns:a16="http://schemas.microsoft.com/office/drawing/2014/main" id="{CCE203F6-A5AE-4449-AF00-70BE305FC8A0}"/>
                </a:ext>
              </a:extLst>
            </p:cNvPr>
            <p:cNvSpPr/>
            <p:nvPr/>
          </p:nvSpPr>
          <p:spPr>
            <a:xfrm>
              <a:off x="1958876" y="5394084"/>
              <a:ext cx="1368152" cy="1345347"/>
            </a:xfrm>
            <a:prstGeom prst="mathMultiply">
              <a:avLst>
                <a:gd name="adj1" fmla="val 518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680726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69814" y="139480"/>
            <a:ext cx="5287061" cy="853993"/>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海外からの肉製品の持込み禁止</a:t>
            </a:r>
          </a:p>
          <a:p>
            <a:endParaRPr lang="ja-JP" altLang="en-US" sz="2400" b="1" i="1" dirty="0">
              <a:latin typeface="+mn-ea"/>
              <a:cs typeface="Meiryo UI" panose="020B0604030504040204" pitchFamily="50" charset="-128"/>
            </a:endParaRPr>
          </a:p>
        </p:txBody>
      </p:sp>
      <p:sp>
        <p:nvSpPr>
          <p:cNvPr id="4" name="正方形/長方形 3">
            <a:extLst>
              <a:ext uri="{FF2B5EF4-FFF2-40B4-BE49-F238E27FC236}">
                <a16:creationId xmlns:a16="http://schemas.microsoft.com/office/drawing/2014/main" id="{8950D83A-E7F0-47E5-89B6-DD01D698ECB0}"/>
              </a:ext>
            </a:extLst>
          </p:cNvPr>
          <p:cNvSpPr/>
          <p:nvPr/>
        </p:nvSpPr>
        <p:spPr>
          <a:xfrm>
            <a:off x="169814" y="884545"/>
            <a:ext cx="6525343" cy="1631216"/>
          </a:xfrm>
          <a:prstGeom prst="rect">
            <a:avLst/>
          </a:prstGeom>
        </p:spPr>
        <p:txBody>
          <a:bodyPr wrap="square">
            <a:spAutoFit/>
          </a:bodyPr>
          <a:lstStyle/>
          <a:p>
            <a:pPr>
              <a:lnSpc>
                <a:spcPts val="2400"/>
              </a:lnSpc>
              <a:defRPr/>
            </a:pPr>
            <a:r>
              <a:rPr lang="ja-JP" altLang="en-US" sz="2133" b="1" dirty="0">
                <a:solidFill>
                  <a:srgbClr val="FF0000"/>
                </a:solidFill>
                <a:latin typeface="+mn-ea"/>
              </a:rPr>
              <a:t>海外からの肉製品を日本に持ち込んではならない。</a:t>
            </a:r>
            <a:endParaRPr lang="en-US" altLang="ja-JP" sz="2133" b="1" dirty="0">
              <a:solidFill>
                <a:srgbClr val="FF0000"/>
              </a:solidFill>
              <a:latin typeface="+mn-ea"/>
            </a:endParaRPr>
          </a:p>
          <a:p>
            <a:pPr>
              <a:lnSpc>
                <a:spcPts val="2400"/>
              </a:lnSpc>
              <a:defRPr/>
            </a:pPr>
            <a:endParaRPr lang="ja-JP" altLang="en-US" sz="2133" dirty="0">
              <a:latin typeface="+mn-ea"/>
            </a:endParaRPr>
          </a:p>
          <a:p>
            <a:pPr>
              <a:lnSpc>
                <a:spcPts val="2400"/>
              </a:lnSpc>
              <a:defRPr/>
            </a:pPr>
            <a:r>
              <a:rPr lang="ja-JP" altLang="en-US" sz="2133" dirty="0">
                <a:latin typeface="+mn-ea"/>
              </a:rPr>
              <a:t>外国から、肉およびソーセージ、ジャーキー、餃子等の肉加工食品</a:t>
            </a:r>
            <a:r>
              <a:rPr lang="ja-JP" altLang="en-US" sz="2133" dirty="0">
                <a:solidFill>
                  <a:schemeClr val="dk1"/>
                </a:solidFill>
                <a:latin typeface="+mn-ea"/>
              </a:rPr>
              <a:t>を日本に持ってこない、また、郵送しない。</a:t>
            </a:r>
            <a:endParaRPr lang="en-US" altLang="ja-JP" sz="2133" dirty="0">
              <a:solidFill>
                <a:schemeClr val="dk1"/>
              </a:solidFill>
              <a:latin typeface="+mn-ea"/>
            </a:endParaRPr>
          </a:p>
          <a:p>
            <a:pPr>
              <a:lnSpc>
                <a:spcPts val="2400"/>
              </a:lnSpc>
              <a:defRPr/>
            </a:pPr>
            <a:endParaRPr lang="en-US" altLang="ja-JP" sz="2133" dirty="0">
              <a:solidFill>
                <a:schemeClr val="dk1"/>
              </a:solidFill>
              <a:latin typeface="+mn-ea"/>
            </a:endParaRPr>
          </a:p>
        </p:txBody>
      </p:sp>
      <p:pic>
        <p:nvPicPr>
          <p:cNvPr id="2" name="図 1">
            <a:extLst>
              <a:ext uri="{FF2B5EF4-FFF2-40B4-BE49-F238E27FC236}">
                <a16:creationId xmlns:a16="http://schemas.microsoft.com/office/drawing/2014/main" id="{4181D6BE-117E-48A4-92A7-C281B1721D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21641" y="3375940"/>
            <a:ext cx="2111621" cy="1256447"/>
          </a:xfrm>
          <a:prstGeom prst="rect">
            <a:avLst/>
          </a:prstGeom>
        </p:spPr>
      </p:pic>
      <p:sp>
        <p:nvSpPr>
          <p:cNvPr id="9" name="矢印: 下カーブ 8">
            <a:extLst>
              <a:ext uri="{FF2B5EF4-FFF2-40B4-BE49-F238E27FC236}">
                <a16:creationId xmlns:a16="http://schemas.microsoft.com/office/drawing/2014/main" id="{B15B9A60-0705-48EB-8767-FC79F0A68326}"/>
              </a:ext>
            </a:extLst>
          </p:cNvPr>
          <p:cNvSpPr/>
          <p:nvPr/>
        </p:nvSpPr>
        <p:spPr>
          <a:xfrm>
            <a:off x="1979190" y="3807405"/>
            <a:ext cx="2660303" cy="1068718"/>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乗算記号 9">
            <a:extLst>
              <a:ext uri="{FF2B5EF4-FFF2-40B4-BE49-F238E27FC236}">
                <a16:creationId xmlns:a16="http://schemas.microsoft.com/office/drawing/2014/main" id="{613AD91D-F2A4-464C-956C-872BF98F7B7A}"/>
              </a:ext>
            </a:extLst>
          </p:cNvPr>
          <p:cNvSpPr/>
          <p:nvPr/>
        </p:nvSpPr>
        <p:spPr>
          <a:xfrm>
            <a:off x="2695892" y="3131840"/>
            <a:ext cx="1368152" cy="1345347"/>
          </a:xfrm>
          <a:prstGeom prst="mathMultiply">
            <a:avLst>
              <a:gd name="adj1" fmla="val 1273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mc:Choice xmlns:am3d="http://schemas.microsoft.com/office/drawing/2017/model3d" xmlns="" Requires="am3d">
          <p:graphicFrame>
            <p:nvGraphicFramePr>
              <p:cNvPr id="8" name="3D モデル 7" descr="飛行機">
                <a:extLst>
                  <a:ext uri="{FF2B5EF4-FFF2-40B4-BE49-F238E27FC236}">
                    <a16:creationId xmlns:a16="http://schemas.microsoft.com/office/drawing/2014/main" id="{D1FD86AA-ECF3-4E92-865A-D1D4D45B2F2C}"/>
                  </a:ext>
                </a:extLst>
              </p:cNvPr>
              <p:cNvGraphicFramePr>
                <a:graphicFrameLocks noChangeAspect="1"/>
              </p:cNvGraphicFramePr>
              <p:nvPr>
                <p:extLst>
                  <p:ext uri="{D42A27DB-BD31-4B8C-83A1-F6EECF244321}">
                    <p14:modId xmlns:p14="http://schemas.microsoft.com/office/powerpoint/2010/main" val="2551409472"/>
                  </p:ext>
                </p:extLst>
              </p:nvPr>
            </p:nvGraphicFramePr>
            <p:xfrm rot="21324104">
              <a:off x="601089" y="3584168"/>
              <a:ext cx="2245362" cy="839992"/>
            </p:xfrm>
            <a:graphic>
              <a:graphicData uri="http://schemas.microsoft.com/office/drawing/2017/model3d">
                <am3d:model3d r:embed="rId3">
                  <am3d:spPr>
                    <a:xfrm rot="21324104">
                      <a:off x="0" y="0"/>
                      <a:ext cx="2245362" cy="839992"/>
                    </a:xfrm>
                    <a:prstGeom prst="rect">
                      <a:avLst/>
                    </a:prstGeom>
                  </am3d:spPr>
                  <am3d:camera>
                    <am3d:pos x="0" y="0" z="63771892"/>
                    <am3d:up dx="0" dy="36000000" dz="0"/>
                    <am3d:lookAt x="0" y="0" z="0"/>
                    <am3d:perspective fov="2700000"/>
                  </am3d:camera>
                  <am3d:trans>
                    <am3d:meterPerModelUnit n="474022" d="1000000"/>
                    <am3d:preTrans dx="0" dy="-5522222" dz="-54636"/>
                    <am3d:scale>
                      <am3d:sx n="1000000" d="1000000"/>
                      <am3d:sy n="1000000" d="1000000"/>
                      <am3d:sz n="1000000" d="1000000"/>
                    </am3d:scale>
                    <am3d:rot ax="-979045" ay="2506112" az="-662078"/>
                    <am3d:postTrans dx="0" dy="0" dz="0"/>
                  </am3d:trans>
                  <am3d:raster rName="Office3DRenderer" rVer="16.0.8326">
                    <am3d:blip r:embed="rId4"/>
                  </am3d:raster>
                  <am3d:objViewport viewportSz="312663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8" name="3D モデル 7" descr="飛行機">
                <a:extLst>
                  <a:ext uri="{FF2B5EF4-FFF2-40B4-BE49-F238E27FC236}">
                    <a16:creationId xmlns:a16="http://schemas.microsoft.com/office/drawing/2014/main" id="{D1FD86AA-ECF3-4E92-865A-D1D4D45B2F2C}"/>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rot="21324104">
                <a:off x="601089" y="3584168"/>
                <a:ext cx="2245362" cy="839992"/>
              </a:xfrm>
              <a:prstGeom prst="rect">
                <a:avLst/>
              </a:prstGeom>
            </p:spPr>
          </p:pic>
        </mc:Fallback>
      </mc:AlternateContent>
      <p:sp>
        <p:nvSpPr>
          <p:cNvPr id="12" name="テキスト ボックス 11">
            <a:extLst>
              <a:ext uri="{FF2B5EF4-FFF2-40B4-BE49-F238E27FC236}">
                <a16:creationId xmlns:a16="http://schemas.microsoft.com/office/drawing/2014/main" id="{B4F3D331-3DF2-4AD0-A278-4BCB635D9F37}"/>
              </a:ext>
            </a:extLst>
          </p:cNvPr>
          <p:cNvSpPr txBox="1"/>
          <p:nvPr/>
        </p:nvSpPr>
        <p:spPr>
          <a:xfrm>
            <a:off x="6453336" y="8754561"/>
            <a:ext cx="360040"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ja-JP" altLang="en-US" b="1" dirty="0"/>
              <a:t>２</a:t>
            </a:r>
          </a:p>
        </p:txBody>
      </p:sp>
      <p:sp>
        <p:nvSpPr>
          <p:cNvPr id="26" name="角丸四角形 13">
            <a:extLst>
              <a:ext uri="{FF2B5EF4-FFF2-40B4-BE49-F238E27FC236}">
                <a16:creationId xmlns:a16="http://schemas.microsoft.com/office/drawing/2014/main" id="{985CED07-C437-4AA3-B243-200780B34EC7}"/>
              </a:ext>
            </a:extLst>
          </p:cNvPr>
          <p:cNvSpPr/>
          <p:nvPr/>
        </p:nvSpPr>
        <p:spPr>
          <a:xfrm>
            <a:off x="46963" y="812818"/>
            <a:ext cx="6666010" cy="1705583"/>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pPr>
              <a:spcAft>
                <a:spcPts val="800"/>
              </a:spcAft>
            </a:pPr>
            <a:r>
              <a:rPr lang="ja-JP" altLang="en-US" sz="1867" dirty="0">
                <a:latin typeface="+mj-ea"/>
                <a:ea typeface="+mj-ea"/>
                <a:cs typeface="Meiryo UI" panose="020B0604030504040204" pitchFamily="50" charset="-128"/>
              </a:rPr>
              <a:t>　</a:t>
            </a:r>
            <a:endParaRPr lang="ja-JP" altLang="en-US" sz="1600" dirty="0">
              <a:latin typeface="+mj-ea"/>
              <a:ea typeface="+mj-ea"/>
              <a:cs typeface="Meiryo UI" panose="020B0604030504040204" pitchFamily="50" charset="-128"/>
            </a:endParaRPr>
          </a:p>
        </p:txBody>
      </p:sp>
      <p:sp>
        <p:nvSpPr>
          <p:cNvPr id="5" name="正方形/長方形 4"/>
          <p:cNvSpPr/>
          <p:nvPr/>
        </p:nvSpPr>
        <p:spPr>
          <a:xfrm>
            <a:off x="417788" y="7205243"/>
            <a:ext cx="5924360"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1600" dirty="0">
                <a:latin typeface="HGSｺﾞｼｯｸE" panose="020B0900000000000000" pitchFamily="50" charset="-128"/>
                <a:ea typeface="HGSｺﾞｼｯｸE" panose="020B0900000000000000" pitchFamily="50" charset="-128"/>
                <a:cs typeface="Times New Roman" panose="02020603050405020304" pitchFamily="18" charset="0"/>
              </a:rPr>
              <a:t>　</a:t>
            </a:r>
            <a:r>
              <a:rPr lang="ja-JP" altLang="ja-JP" sz="1600" dirty="0">
                <a:latin typeface="HGSｺﾞｼｯｸE" panose="020B0900000000000000" pitchFamily="50" charset="-128"/>
                <a:ea typeface="HGSｺﾞｼｯｸE" panose="020B0900000000000000" pitchFamily="50" charset="-128"/>
                <a:cs typeface="Times New Roman" panose="02020603050405020304" pitchFamily="18" charset="0"/>
              </a:rPr>
              <a:t>現在、多くの国で口蹄疫や</a:t>
            </a:r>
            <a:r>
              <a:rPr lang="en-US" altLang="ja-JP" sz="1600" dirty="0">
                <a:latin typeface="HGSｺﾞｼｯｸE" panose="020B0900000000000000" pitchFamily="50" charset="-128"/>
                <a:ea typeface="HGSｺﾞｼｯｸE" panose="020B0900000000000000" pitchFamily="50" charset="-128"/>
                <a:cs typeface="Times New Roman" panose="02020603050405020304" pitchFamily="18" charset="0"/>
              </a:rPr>
              <a:t>ASF</a:t>
            </a:r>
            <a:r>
              <a:rPr lang="ja-JP" altLang="ja-JP" sz="1600" dirty="0">
                <a:latin typeface="HGSｺﾞｼｯｸE" panose="020B0900000000000000" pitchFamily="50" charset="-128"/>
                <a:ea typeface="HGSｺﾞｼｯｸE" panose="020B0900000000000000" pitchFamily="50" charset="-128"/>
                <a:cs typeface="Times New Roman" panose="02020603050405020304" pitchFamily="18" charset="0"/>
              </a:rPr>
              <a:t>（アフリカ豚熱）などの家畜の病気が発生しています。また、おみやげや個人消費用の畜産物は検査証明書の取得が難しいため、肉製品や動物由来製品のほとんどは、日本へ持ち込むことができません。</a:t>
            </a:r>
            <a:r>
              <a:rPr lang="ja-JP" altLang="en-US" sz="1600" dirty="0">
                <a:latin typeface="HGSｺﾞｼｯｸE" panose="020B0900000000000000" pitchFamily="50" charset="-128"/>
                <a:ea typeface="HGSｺﾞｼｯｸE" panose="020B0900000000000000" pitchFamily="50" charset="-128"/>
                <a:cs typeface="Times New Roman" panose="02020603050405020304" pitchFamily="18" charset="0"/>
              </a:rPr>
              <a:t>　　　　　　　　</a:t>
            </a:r>
            <a:r>
              <a:rPr lang="en-US" altLang="ja-JP" sz="1600" dirty="0">
                <a:latin typeface="HGSｺﾞｼｯｸE" panose="020B0900000000000000" pitchFamily="50" charset="-128"/>
                <a:ea typeface="HGSｺﾞｼｯｸE" panose="020B0900000000000000" pitchFamily="50" charset="-128"/>
                <a:cs typeface="Times New Roman" panose="02020603050405020304" pitchFamily="18" charset="0"/>
              </a:rPr>
              <a:t>(</a:t>
            </a:r>
            <a:r>
              <a:rPr lang="ja-JP" altLang="en-US" sz="1600" dirty="0">
                <a:latin typeface="HGSｺﾞｼｯｸE" panose="020B0900000000000000" pitchFamily="50" charset="-128"/>
                <a:ea typeface="HGSｺﾞｼｯｸE" panose="020B0900000000000000" pitchFamily="50" charset="-128"/>
                <a:cs typeface="Times New Roman" panose="02020603050405020304" pitchFamily="18" charset="0"/>
              </a:rPr>
              <a:t>動物検疫所ホームページより</a:t>
            </a:r>
            <a:r>
              <a:rPr lang="en-US" altLang="ja-JP" sz="1600" dirty="0">
                <a:latin typeface="HGSｺﾞｼｯｸE" panose="020B0900000000000000" pitchFamily="50" charset="-128"/>
                <a:ea typeface="HGSｺﾞｼｯｸE" panose="020B0900000000000000" pitchFamily="50" charset="-128"/>
                <a:cs typeface="Times New Roman" panose="02020603050405020304" pitchFamily="18" charset="0"/>
              </a:rPr>
              <a:t>)</a:t>
            </a:r>
            <a:endParaRPr lang="ja-JP" altLang="en-US" sz="1600" dirty="0">
              <a:latin typeface="HGSｺﾞｼｯｸE" panose="020B0900000000000000" pitchFamily="50" charset="-128"/>
              <a:ea typeface="HGSｺﾞｼｯｸE" panose="020B0900000000000000" pitchFamily="50" charset="-128"/>
            </a:endParaRPr>
          </a:p>
        </p:txBody>
      </p:sp>
      <p:pic>
        <p:nvPicPr>
          <p:cNvPr id="14" name="図 1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869985" y="6283682"/>
            <a:ext cx="1335234" cy="469136"/>
          </a:xfrm>
          <a:prstGeom prst="rect">
            <a:avLst/>
          </a:prstGeom>
        </p:spPr>
      </p:pic>
      <p:pic>
        <p:nvPicPr>
          <p:cNvPr id="16" name="図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01158" y="4711299"/>
            <a:ext cx="1976200" cy="1976200"/>
          </a:xfrm>
          <a:prstGeom prst="rect">
            <a:avLst/>
          </a:prstGeom>
        </p:spPr>
      </p:pic>
      <p:pic>
        <p:nvPicPr>
          <p:cNvPr id="17" name="図 1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77649" y="4981137"/>
            <a:ext cx="1878626" cy="1059545"/>
          </a:xfrm>
          <a:prstGeom prst="rect">
            <a:avLst/>
          </a:prstGeom>
        </p:spPr>
      </p:pic>
      <p:pic>
        <p:nvPicPr>
          <p:cNvPr id="18" name="図 17">
            <a:extLst>
              <a:ext uri="{FF2B5EF4-FFF2-40B4-BE49-F238E27FC236}">
                <a16:creationId xmlns:a16="http://schemas.microsoft.com/office/drawing/2014/main" id="{6365D42F-409D-4D91-AC8B-D6009E909DA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803598" y="5987787"/>
            <a:ext cx="1505743" cy="1042438"/>
          </a:xfrm>
          <a:prstGeom prst="rect">
            <a:avLst/>
          </a:prstGeom>
        </p:spPr>
      </p:pic>
    </p:spTree>
    <p:extLst>
      <p:ext uri="{BB962C8B-B14F-4D97-AF65-F5344CB8AC3E}">
        <p14:creationId xmlns:p14="http://schemas.microsoft.com/office/powerpoint/2010/main" val="1663010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66328" y="48427"/>
            <a:ext cx="4990864" cy="853993"/>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海外渡航時及び帰国後の対策</a:t>
            </a:r>
          </a:p>
          <a:p>
            <a:endParaRPr lang="ja-JP" altLang="en-US" sz="2400" b="1" i="1" dirty="0">
              <a:latin typeface="+mn-ea"/>
              <a:cs typeface="Meiryo UI" panose="020B0604030504040204" pitchFamily="50" charset="-128"/>
            </a:endParaRPr>
          </a:p>
        </p:txBody>
      </p:sp>
      <p:sp>
        <p:nvSpPr>
          <p:cNvPr id="4" name="正方形/長方形 3">
            <a:extLst>
              <a:ext uri="{FF2B5EF4-FFF2-40B4-BE49-F238E27FC236}">
                <a16:creationId xmlns:a16="http://schemas.microsoft.com/office/drawing/2014/main" id="{8950D83A-E7F0-47E5-89B6-DD01D698ECB0}"/>
              </a:ext>
            </a:extLst>
          </p:cNvPr>
          <p:cNvSpPr/>
          <p:nvPr/>
        </p:nvSpPr>
        <p:spPr>
          <a:xfrm>
            <a:off x="257201" y="841367"/>
            <a:ext cx="6525343" cy="5016758"/>
          </a:xfrm>
          <a:prstGeom prst="rect">
            <a:avLst/>
          </a:prstGeom>
        </p:spPr>
        <p:txBody>
          <a:bodyPr wrap="square">
            <a:spAutoFit/>
          </a:bodyPr>
          <a:lstStyle/>
          <a:p>
            <a:pPr>
              <a:lnSpc>
                <a:spcPts val="2400"/>
              </a:lnSpc>
              <a:defRPr/>
            </a:pPr>
            <a:endParaRPr lang="en-US" altLang="ja-JP" sz="2133" dirty="0">
              <a:solidFill>
                <a:schemeClr val="dk1"/>
              </a:solidFill>
              <a:latin typeface="+mn-ea"/>
            </a:endParaRPr>
          </a:p>
          <a:p>
            <a:pPr>
              <a:lnSpc>
                <a:spcPts val="2400"/>
              </a:lnSpc>
              <a:defRPr/>
            </a:pPr>
            <a:r>
              <a:rPr lang="ja-JP" altLang="en-US" sz="2133" b="1" dirty="0">
                <a:solidFill>
                  <a:srgbClr val="FF0000"/>
                </a:solidFill>
                <a:latin typeface="+mn-ea"/>
              </a:rPr>
              <a:t>原則、家畜の悪性伝染病が発生している地域へは渡航しない。</a:t>
            </a:r>
            <a:endParaRPr lang="en-US" altLang="ja-JP" sz="2133" b="1" dirty="0">
              <a:solidFill>
                <a:srgbClr val="FF0000"/>
              </a:solidFill>
              <a:latin typeface="+mn-ea"/>
            </a:endParaRPr>
          </a:p>
          <a:p>
            <a:pPr>
              <a:lnSpc>
                <a:spcPts val="2400"/>
              </a:lnSpc>
              <a:defRPr/>
            </a:pPr>
            <a:r>
              <a:rPr lang="en-US" altLang="ja-JP" sz="2000" dirty="0">
                <a:solidFill>
                  <a:srgbClr val="FF0000"/>
                </a:solidFill>
                <a:latin typeface="+mn-ea"/>
              </a:rPr>
              <a:t>※</a:t>
            </a:r>
            <a:r>
              <a:rPr lang="ja-JP" altLang="en-US" sz="2000" dirty="0">
                <a:solidFill>
                  <a:srgbClr val="FF0000"/>
                </a:solidFill>
                <a:latin typeface="+mn-ea"/>
              </a:rPr>
              <a:t>最新の発生地域は、農林水産省ウェブサイトを確認する。</a:t>
            </a:r>
            <a:endParaRPr lang="en-US" altLang="ja-JP" sz="2000" dirty="0">
              <a:solidFill>
                <a:srgbClr val="FF0000"/>
              </a:solidFill>
              <a:latin typeface="+mn-ea"/>
            </a:endParaRPr>
          </a:p>
          <a:p>
            <a:pPr>
              <a:lnSpc>
                <a:spcPts val="2400"/>
              </a:lnSpc>
              <a:defRPr/>
            </a:pPr>
            <a:endParaRPr lang="en-US" altLang="ja-JP" sz="2133" dirty="0">
              <a:solidFill>
                <a:schemeClr val="dk1"/>
              </a:solidFill>
              <a:latin typeface="+mn-ea"/>
            </a:endParaRPr>
          </a:p>
          <a:p>
            <a:pPr>
              <a:lnSpc>
                <a:spcPts val="2400"/>
              </a:lnSpc>
              <a:defRPr/>
            </a:pPr>
            <a:r>
              <a:rPr lang="ja-JP" altLang="en-US" sz="2000" dirty="0">
                <a:solidFill>
                  <a:schemeClr val="dk1"/>
                </a:solidFill>
                <a:latin typeface="+mn-ea"/>
              </a:rPr>
              <a:t>やむを得ず、海外渡航する場合は、</a:t>
            </a:r>
            <a:endParaRPr lang="en-US" altLang="ja-JP" sz="2000" dirty="0">
              <a:solidFill>
                <a:schemeClr val="dk1"/>
              </a:solidFill>
              <a:latin typeface="+mn-ea"/>
            </a:endParaRPr>
          </a:p>
          <a:p>
            <a:pPr>
              <a:lnSpc>
                <a:spcPts val="2400"/>
              </a:lnSpc>
              <a:defRPr/>
            </a:pPr>
            <a:endParaRPr lang="en-US" altLang="ja-JP" sz="2000" dirty="0">
              <a:latin typeface="+mn-ea"/>
            </a:endParaRPr>
          </a:p>
          <a:p>
            <a:pPr>
              <a:lnSpc>
                <a:spcPts val="2400"/>
              </a:lnSpc>
              <a:defRPr/>
            </a:pPr>
            <a:r>
              <a:rPr lang="ja-JP" altLang="en-US" sz="2000" dirty="0">
                <a:latin typeface="+mn-ea"/>
              </a:rPr>
              <a:t>○渡航先では、畜産関係施設に立ち寄らない。</a:t>
            </a:r>
            <a:endParaRPr lang="en-US" altLang="ja-JP" sz="2000" dirty="0">
              <a:latin typeface="+mn-ea"/>
            </a:endParaRPr>
          </a:p>
          <a:p>
            <a:pPr>
              <a:lnSpc>
                <a:spcPts val="2400"/>
              </a:lnSpc>
              <a:defRPr/>
            </a:pPr>
            <a:endParaRPr lang="en-US" altLang="ja-JP" sz="2000" dirty="0">
              <a:latin typeface="+mn-ea"/>
            </a:endParaRPr>
          </a:p>
          <a:p>
            <a:pPr>
              <a:lnSpc>
                <a:spcPts val="2400"/>
              </a:lnSpc>
              <a:defRPr/>
            </a:pPr>
            <a:r>
              <a:rPr lang="ja-JP" altLang="en-US" sz="2000" dirty="0">
                <a:latin typeface="+mn-ea"/>
              </a:rPr>
              <a:t>○帰国後１週間は、当農場の管理は別の人に依頼する。</a:t>
            </a:r>
            <a:endParaRPr lang="en-US" altLang="ja-JP" sz="2000" dirty="0">
              <a:latin typeface="+mn-ea"/>
            </a:endParaRPr>
          </a:p>
          <a:p>
            <a:pPr>
              <a:lnSpc>
                <a:spcPts val="2400"/>
              </a:lnSpc>
              <a:defRPr/>
            </a:pPr>
            <a:r>
              <a:rPr lang="ja-JP" altLang="en-US" sz="2000" dirty="0">
                <a:latin typeface="+mj-ea"/>
                <a:cs typeface="Meiryo UI" panose="020B0604030504040204" pitchFamily="50" charset="-128"/>
              </a:rPr>
              <a:t>やむを得ない場合は、毎回農場に立ち入る前に、自宅のシャワーで全身を洗浄した上で、新しい洗濯済の衣類及び靴に着替えて出勤する。</a:t>
            </a:r>
            <a:endParaRPr lang="en-US" altLang="ja-JP" sz="2000" dirty="0">
              <a:latin typeface="+mn-ea"/>
            </a:endParaRPr>
          </a:p>
          <a:p>
            <a:pPr>
              <a:lnSpc>
                <a:spcPts val="2400"/>
              </a:lnSpc>
              <a:defRPr/>
            </a:pPr>
            <a:endParaRPr lang="en-US" altLang="ja-JP" sz="2000" dirty="0">
              <a:latin typeface="+mn-ea"/>
            </a:endParaRPr>
          </a:p>
          <a:p>
            <a:pPr>
              <a:lnSpc>
                <a:spcPts val="2400"/>
              </a:lnSpc>
              <a:defRPr/>
            </a:pPr>
            <a:r>
              <a:rPr lang="ja-JP" altLang="en-US" sz="2000" dirty="0">
                <a:latin typeface="+mn-ea"/>
              </a:rPr>
              <a:t>〇帰国後１週間は、当農場を含め他の畜産施設等にも立ち入らない。　</a:t>
            </a:r>
            <a:endParaRPr lang="en-US" altLang="ja-JP" sz="2133" dirty="0">
              <a:solidFill>
                <a:schemeClr val="dk1"/>
              </a:solidFill>
              <a:latin typeface="+mn-ea"/>
            </a:endParaRPr>
          </a:p>
        </p:txBody>
      </p:sp>
      <p:sp>
        <p:nvSpPr>
          <p:cNvPr id="12" name="テキスト ボックス 11">
            <a:extLst>
              <a:ext uri="{FF2B5EF4-FFF2-40B4-BE49-F238E27FC236}">
                <a16:creationId xmlns:a16="http://schemas.microsoft.com/office/drawing/2014/main" id="{B4F3D331-3DF2-4AD0-A278-4BCB635D9F37}"/>
              </a:ext>
            </a:extLst>
          </p:cNvPr>
          <p:cNvSpPr txBox="1"/>
          <p:nvPr/>
        </p:nvSpPr>
        <p:spPr>
          <a:xfrm>
            <a:off x="6453336" y="8754561"/>
            <a:ext cx="360040"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ja-JP" altLang="en-US" b="1" dirty="0"/>
              <a:t>３</a:t>
            </a:r>
          </a:p>
        </p:txBody>
      </p:sp>
      <p:sp>
        <p:nvSpPr>
          <p:cNvPr id="27" name="角丸四角形 13">
            <a:extLst>
              <a:ext uri="{FF2B5EF4-FFF2-40B4-BE49-F238E27FC236}">
                <a16:creationId xmlns:a16="http://schemas.microsoft.com/office/drawing/2014/main" id="{78FF0CE1-2780-4255-B688-88FF7E870B1F}"/>
              </a:ext>
            </a:extLst>
          </p:cNvPr>
          <p:cNvSpPr/>
          <p:nvPr/>
        </p:nvSpPr>
        <p:spPr>
          <a:xfrm>
            <a:off x="67865" y="1027198"/>
            <a:ext cx="6741369" cy="5056970"/>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endParaRPr lang="en-US" altLang="ja-JP" sz="1900" dirty="0">
              <a:latin typeface="+mn-ea"/>
              <a:cs typeface="Meiryo UI" panose="020B0604030504040204" pitchFamily="50" charset="-128"/>
            </a:endParaRPr>
          </a:p>
        </p:txBody>
      </p:sp>
      <p:sp>
        <p:nvSpPr>
          <p:cNvPr id="2" name="正方形/長方形 1"/>
          <p:cNvSpPr/>
          <p:nvPr/>
        </p:nvSpPr>
        <p:spPr>
          <a:xfrm>
            <a:off x="402370" y="6372200"/>
            <a:ext cx="6196136" cy="1015663"/>
          </a:xfrm>
          <a:prstGeom prst="rect">
            <a:avLst/>
          </a:prstGeom>
          <a:ln>
            <a:prstDash val="dash"/>
          </a:ln>
        </p:spPr>
        <p:style>
          <a:lnRef idx="2">
            <a:schemeClr val="accent2"/>
          </a:lnRef>
          <a:fillRef idx="1">
            <a:schemeClr val="lt1"/>
          </a:fillRef>
          <a:effectRef idx="0">
            <a:schemeClr val="accent2"/>
          </a:effectRef>
          <a:fontRef idx="minor">
            <a:schemeClr val="dk1"/>
          </a:fontRef>
        </p:style>
        <p:txBody>
          <a:bodyPr wrap="square">
            <a:spAutoFit/>
          </a:bodyPr>
          <a:lstStyle/>
          <a:p>
            <a:r>
              <a:rPr lang="ja-JP" altLang="en-US" sz="2000" dirty="0">
                <a:solidFill>
                  <a:srgbClr val="000000"/>
                </a:solidFill>
                <a:latin typeface=""/>
              </a:rPr>
              <a:t>〇　動物ふれあい体験等については、体験申込みの際に体験者の渡航歴を確認し、過去１週間以内に海外から入国（帰国）していた場合は、体験をお断りする。</a:t>
            </a:r>
            <a:endParaRPr lang="ja-JP" altLang="en-US" sz="2000" dirty="0"/>
          </a:p>
        </p:txBody>
      </p:sp>
    </p:spTree>
    <p:extLst>
      <p:ext uri="{BB962C8B-B14F-4D97-AF65-F5344CB8AC3E}">
        <p14:creationId xmlns:p14="http://schemas.microsoft.com/office/powerpoint/2010/main" val="3566485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37791" y="-108520"/>
            <a:ext cx="6741369" cy="853993"/>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農場内への不適切な物品の持込み禁止及び工具、機材等を農場内へ持ち込まないための取組</a:t>
            </a:r>
          </a:p>
        </p:txBody>
      </p:sp>
      <p:sp>
        <p:nvSpPr>
          <p:cNvPr id="4" name="正方形/長方形 3">
            <a:extLst>
              <a:ext uri="{FF2B5EF4-FFF2-40B4-BE49-F238E27FC236}">
                <a16:creationId xmlns:a16="http://schemas.microsoft.com/office/drawing/2014/main" id="{8950D83A-E7F0-47E5-89B6-DD01D698ECB0}"/>
              </a:ext>
            </a:extLst>
          </p:cNvPr>
          <p:cNvSpPr/>
          <p:nvPr/>
        </p:nvSpPr>
        <p:spPr>
          <a:xfrm>
            <a:off x="257201" y="841367"/>
            <a:ext cx="6525343" cy="5286512"/>
          </a:xfrm>
          <a:prstGeom prst="rect">
            <a:avLst/>
          </a:prstGeom>
        </p:spPr>
        <p:txBody>
          <a:bodyPr wrap="square">
            <a:spAutoFit/>
          </a:bodyPr>
          <a:lstStyle/>
          <a:p>
            <a:pPr>
              <a:lnSpc>
                <a:spcPts val="2400"/>
              </a:lnSpc>
              <a:defRPr/>
            </a:pPr>
            <a:r>
              <a:rPr lang="ja-JP" altLang="en-US" sz="2133" b="1" dirty="0">
                <a:solidFill>
                  <a:srgbClr val="FF0000"/>
                </a:solidFill>
                <a:latin typeface="+mn-ea"/>
              </a:rPr>
              <a:t>病原体の侵入要因となるため、不適切な物品（他の畜産関係施設等で使用した物品や海外で使用した衣服等）は農場内に持ち込まない。</a:t>
            </a:r>
            <a:endParaRPr lang="en-US" altLang="ja-JP" sz="2133" b="1" dirty="0">
              <a:solidFill>
                <a:srgbClr val="FF0000"/>
              </a:solidFill>
              <a:latin typeface="+mn-ea"/>
            </a:endParaRPr>
          </a:p>
          <a:p>
            <a:pPr>
              <a:lnSpc>
                <a:spcPts val="2400"/>
              </a:lnSpc>
              <a:defRPr/>
            </a:pPr>
            <a:endParaRPr lang="ja-JP" altLang="en-US" sz="2133" b="1" dirty="0">
              <a:solidFill>
                <a:srgbClr val="FF0000"/>
              </a:solidFill>
              <a:latin typeface="+mn-ea"/>
            </a:endParaRPr>
          </a:p>
          <a:p>
            <a:pPr>
              <a:lnSpc>
                <a:spcPts val="2400"/>
              </a:lnSpc>
              <a:defRPr/>
            </a:pPr>
            <a:r>
              <a:rPr lang="ja-JP" altLang="en-US" sz="2133" b="1" dirty="0">
                <a:solidFill>
                  <a:srgbClr val="FF0000"/>
                </a:solidFill>
                <a:latin typeface="+mn-ea"/>
              </a:rPr>
              <a:t>畜舎や関連設備の修繕に係る工具、機材等は農場に備えつける。</a:t>
            </a:r>
          </a:p>
          <a:p>
            <a:pPr>
              <a:lnSpc>
                <a:spcPts val="2400"/>
              </a:lnSpc>
              <a:defRPr/>
            </a:pPr>
            <a:endParaRPr lang="en-US" altLang="ja-JP" sz="2133" dirty="0">
              <a:solidFill>
                <a:srgbClr val="FF0000"/>
              </a:solidFill>
              <a:latin typeface="+mn-ea"/>
            </a:endParaRPr>
          </a:p>
          <a:p>
            <a:pPr>
              <a:lnSpc>
                <a:spcPts val="2400"/>
              </a:lnSpc>
              <a:defRPr/>
            </a:pPr>
            <a:r>
              <a:rPr lang="ja-JP" altLang="en-US" sz="2133" dirty="0">
                <a:solidFill>
                  <a:schemeClr val="dk1"/>
                </a:solidFill>
                <a:latin typeface="+mn-ea"/>
              </a:rPr>
              <a:t>○やむを得ず持ち込む場合は</a:t>
            </a:r>
            <a:r>
              <a:rPr lang="ja-JP" altLang="en-US" sz="2133" dirty="0">
                <a:latin typeface="+mn-ea"/>
              </a:rPr>
              <a:t>衛生管理区域に持ち込む際、消毒を行う。</a:t>
            </a:r>
            <a:endParaRPr lang="en-US" altLang="ja-JP" sz="2133" dirty="0">
              <a:latin typeface="+mn-ea"/>
            </a:endParaRPr>
          </a:p>
          <a:p>
            <a:pPr>
              <a:lnSpc>
                <a:spcPts val="2400"/>
              </a:lnSpc>
              <a:defRPr/>
            </a:pPr>
            <a:r>
              <a:rPr lang="en-US" altLang="ja-JP" sz="1600" dirty="0">
                <a:latin typeface="+mn-ea"/>
              </a:rPr>
              <a:t>※</a:t>
            </a:r>
            <a:r>
              <a:rPr lang="ja-JP" altLang="en-US" sz="1600" dirty="0">
                <a:latin typeface="+mn-ea"/>
              </a:rPr>
              <a:t>物品の消毒方法は、添付の作業手順を参照すること</a:t>
            </a:r>
            <a:r>
              <a:rPr lang="ja-JP" altLang="en-US" sz="2000" dirty="0">
                <a:latin typeface="+mn-ea"/>
              </a:rPr>
              <a:t>。</a:t>
            </a:r>
          </a:p>
          <a:p>
            <a:pPr>
              <a:lnSpc>
                <a:spcPts val="2400"/>
              </a:lnSpc>
              <a:defRPr/>
            </a:pPr>
            <a:endParaRPr lang="en-US" altLang="ja-JP" sz="2133" dirty="0">
              <a:latin typeface="+mn-ea"/>
            </a:endParaRPr>
          </a:p>
          <a:p>
            <a:pPr>
              <a:lnSpc>
                <a:spcPts val="2400"/>
              </a:lnSpc>
              <a:defRPr/>
            </a:pPr>
            <a:r>
              <a:rPr lang="ja-JP" altLang="en-US" sz="2133" dirty="0">
                <a:latin typeface="+mn-ea"/>
              </a:rPr>
              <a:t>○持ち込んだ機材を使用後、衛生管理区域内の倉庫に保管し、備品台帳に記録する。</a:t>
            </a:r>
            <a:endParaRPr lang="en-US" altLang="ja-JP" sz="2133" dirty="0">
              <a:latin typeface="+mn-ea"/>
            </a:endParaRPr>
          </a:p>
          <a:p>
            <a:pPr>
              <a:lnSpc>
                <a:spcPts val="2400"/>
              </a:lnSpc>
              <a:defRPr/>
            </a:pPr>
            <a:endParaRPr lang="en-US" altLang="ja-JP" sz="2133" dirty="0">
              <a:latin typeface="+mn-ea"/>
            </a:endParaRPr>
          </a:p>
          <a:p>
            <a:pPr>
              <a:lnSpc>
                <a:spcPts val="2400"/>
              </a:lnSpc>
              <a:defRPr/>
            </a:pPr>
            <a:r>
              <a:rPr lang="ja-JP" altLang="en-US" sz="2133" dirty="0">
                <a:latin typeface="+mn-ea"/>
              </a:rPr>
              <a:t>○台帳に記載の備品が倉庫に保管されているか確認する。</a:t>
            </a:r>
            <a:endParaRPr lang="en-US" altLang="ja-JP" sz="2130" dirty="0">
              <a:latin typeface="+mn-ea"/>
            </a:endParaRPr>
          </a:p>
          <a:p>
            <a:pPr>
              <a:lnSpc>
                <a:spcPts val="2400"/>
              </a:lnSpc>
              <a:defRPr/>
            </a:pPr>
            <a:r>
              <a:rPr lang="ja-JP" altLang="en-US" sz="1800" dirty="0">
                <a:solidFill>
                  <a:schemeClr val="bg1">
                    <a:lumMod val="85000"/>
                  </a:schemeClr>
                </a:solidFill>
                <a:latin typeface="+mn-ea"/>
              </a:rPr>
              <a:t>　</a:t>
            </a:r>
            <a:endParaRPr lang="en-US" altLang="ja-JP" sz="2133" dirty="0">
              <a:solidFill>
                <a:schemeClr val="dk1"/>
              </a:solidFill>
              <a:latin typeface="+mn-ea"/>
            </a:endParaRPr>
          </a:p>
        </p:txBody>
      </p:sp>
      <p:sp>
        <p:nvSpPr>
          <p:cNvPr id="12" name="テキスト ボックス 11">
            <a:extLst>
              <a:ext uri="{FF2B5EF4-FFF2-40B4-BE49-F238E27FC236}">
                <a16:creationId xmlns:a16="http://schemas.microsoft.com/office/drawing/2014/main" id="{B4F3D331-3DF2-4AD0-A278-4BCB635D9F37}"/>
              </a:ext>
            </a:extLst>
          </p:cNvPr>
          <p:cNvSpPr txBox="1"/>
          <p:nvPr/>
        </p:nvSpPr>
        <p:spPr>
          <a:xfrm>
            <a:off x="6422504" y="8676456"/>
            <a:ext cx="360040"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ja-JP" altLang="en-US" b="1" dirty="0"/>
              <a:t>４</a:t>
            </a:r>
            <a:endParaRPr lang="en-US" altLang="ja-JP" b="1" dirty="0"/>
          </a:p>
        </p:txBody>
      </p:sp>
      <p:sp>
        <p:nvSpPr>
          <p:cNvPr id="27" name="角丸四角形 13">
            <a:extLst>
              <a:ext uri="{FF2B5EF4-FFF2-40B4-BE49-F238E27FC236}">
                <a16:creationId xmlns:a16="http://schemas.microsoft.com/office/drawing/2014/main" id="{78FF0CE1-2780-4255-B688-88FF7E870B1F}"/>
              </a:ext>
            </a:extLst>
          </p:cNvPr>
          <p:cNvSpPr/>
          <p:nvPr/>
        </p:nvSpPr>
        <p:spPr>
          <a:xfrm>
            <a:off x="41175" y="841367"/>
            <a:ext cx="6741369" cy="6394929"/>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endParaRPr lang="en-US" altLang="ja-JP" sz="1900" dirty="0">
              <a:latin typeface="+mn-ea"/>
              <a:cs typeface="Meiryo UI" panose="020B0604030504040204" pitchFamily="50" charset="-128"/>
            </a:endParaRPr>
          </a:p>
        </p:txBody>
      </p:sp>
    </p:spTree>
    <p:extLst>
      <p:ext uri="{BB962C8B-B14F-4D97-AF65-F5344CB8AC3E}">
        <p14:creationId xmlns:p14="http://schemas.microsoft.com/office/powerpoint/2010/main" val="2891328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0" y="107720"/>
            <a:ext cx="6597352"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入場時の動作フロー</a:t>
            </a:r>
            <a:endParaRPr lang="en-US" altLang="ja-JP" sz="2400" b="1" i="1" dirty="0">
              <a:latin typeface="+mn-ea"/>
              <a:cs typeface="Meiryo UI" panose="020B0604030504040204" pitchFamily="50" charset="-128"/>
            </a:endParaRPr>
          </a:p>
        </p:txBody>
      </p:sp>
      <p:sp>
        <p:nvSpPr>
          <p:cNvPr id="14" name="角丸四角形 13"/>
          <p:cNvSpPr/>
          <p:nvPr/>
        </p:nvSpPr>
        <p:spPr>
          <a:xfrm>
            <a:off x="67591" y="752087"/>
            <a:ext cx="6712209" cy="3531882"/>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900" dirty="0">
                <a:solidFill>
                  <a:schemeClr val="tx1"/>
                </a:solidFill>
                <a:latin typeface="+mn-ea"/>
                <a:cs typeface="Meiryo UI" panose="020B0604030504040204" pitchFamily="50" charset="-128"/>
              </a:rPr>
              <a:t>①衛生管理区域に立ち入る者は、　　　　　　　　　　　　　　　　　　で手指の洗浄・消毒を行う。</a:t>
            </a:r>
            <a:endParaRPr lang="en-US" altLang="ja-JP" sz="1900" dirty="0">
              <a:solidFill>
                <a:schemeClr val="tx1"/>
              </a:solidFill>
              <a:latin typeface="+mn-ea"/>
              <a:cs typeface="Meiryo UI" panose="020B0604030504040204" pitchFamily="50" charset="-128"/>
            </a:endParaRPr>
          </a:p>
          <a:p>
            <a:endParaRPr lang="en-US" altLang="ja-JP" sz="1900" dirty="0">
              <a:solidFill>
                <a:schemeClr val="tx1"/>
              </a:solidFill>
              <a:latin typeface="+mn-ea"/>
              <a:cs typeface="Meiryo UI" panose="020B0604030504040204" pitchFamily="50" charset="-128"/>
            </a:endParaRPr>
          </a:p>
          <a:p>
            <a:r>
              <a:rPr lang="ja-JP" altLang="en-US" sz="1900" dirty="0">
                <a:solidFill>
                  <a:schemeClr val="tx1"/>
                </a:solidFill>
                <a:latin typeface="+mn-ea"/>
                <a:cs typeface="Meiryo UI" panose="020B0604030504040204" pitchFamily="50" charset="-128"/>
              </a:rPr>
              <a:t>②　　　　　　　　　　　　　　　　　　に設置した台帳に日付、入場時刻、氏名、所属、目的を記帳する。</a:t>
            </a:r>
            <a:endParaRPr lang="en-US" altLang="ja-JP" sz="1900" dirty="0">
              <a:solidFill>
                <a:schemeClr val="tx1"/>
              </a:solidFill>
              <a:latin typeface="+mn-ea"/>
              <a:cs typeface="Meiryo UI" panose="020B0604030504040204" pitchFamily="50" charset="-128"/>
            </a:endParaRPr>
          </a:p>
          <a:p>
            <a:r>
              <a:rPr lang="ja-JP" altLang="en-US" sz="1900" dirty="0">
                <a:solidFill>
                  <a:schemeClr val="tx1"/>
                </a:solidFill>
                <a:latin typeface="+mn-ea"/>
                <a:cs typeface="Meiryo UI" panose="020B0604030504040204" pitchFamily="50" charset="-128"/>
              </a:rPr>
              <a:t>　</a:t>
            </a:r>
            <a:endParaRPr lang="en-US" altLang="ja-JP" sz="1900" dirty="0">
              <a:latin typeface="+mn-ea"/>
              <a:cs typeface="Meiryo UI" panose="020B0604030504040204" pitchFamily="50" charset="-128"/>
            </a:endParaRPr>
          </a:p>
          <a:p>
            <a:r>
              <a:rPr lang="ja-JP" altLang="en-US" sz="1900" dirty="0">
                <a:latin typeface="+mn-ea"/>
                <a:cs typeface="Meiryo UI" panose="020B0604030504040204" pitchFamily="50" charset="-128"/>
              </a:rPr>
              <a:t>③更衣室にて、靴（・専用衣服・手袋）を着用する。</a:t>
            </a:r>
            <a:endParaRPr lang="en-US" altLang="ja-JP" sz="1900" dirty="0">
              <a:latin typeface="+mn-ea"/>
              <a:cs typeface="Meiryo UI" panose="020B0604030504040204" pitchFamily="50" charset="-128"/>
            </a:endParaRPr>
          </a:p>
          <a:p>
            <a:endParaRPr lang="en-US" altLang="ja-JP" sz="1900" dirty="0">
              <a:solidFill>
                <a:prstClr val="black"/>
              </a:solidFill>
              <a:latin typeface="+mn-ea"/>
              <a:cs typeface="Meiryo UI" panose="020B0604030504040204" pitchFamily="50" charset="-128"/>
            </a:endParaRPr>
          </a:p>
          <a:p>
            <a:r>
              <a:rPr lang="en-US" altLang="ja-JP" sz="1400" dirty="0">
                <a:solidFill>
                  <a:prstClr val="black"/>
                </a:solidFill>
                <a:latin typeface="ＭＳ Ｐゴシック" panose="020B0600070205080204" pitchFamily="50" charset="-128"/>
                <a:cs typeface="Meiryo UI" panose="020B0604030504040204" pitchFamily="50" charset="-128"/>
              </a:rPr>
              <a:t>※</a:t>
            </a:r>
            <a:r>
              <a:rPr lang="ja-JP" altLang="en-US" sz="1400" dirty="0">
                <a:solidFill>
                  <a:prstClr val="black"/>
                </a:solidFill>
                <a:latin typeface="ＭＳ Ｐゴシック" panose="020B0600070205080204" pitchFamily="50" charset="-128"/>
                <a:cs typeface="Meiryo UI" panose="020B0604030504040204" pitchFamily="50" charset="-128"/>
              </a:rPr>
              <a:t>手指の洗浄・消毒方法及び衣服・靴の着用方法は、添付の作業手順を参照すること。</a:t>
            </a:r>
          </a:p>
          <a:p>
            <a:endParaRPr lang="en-US" altLang="ja-JP" sz="1900" dirty="0">
              <a:latin typeface="+mn-ea"/>
              <a:cs typeface="Meiryo UI" panose="020B0604030504040204" pitchFamily="50" charset="-128"/>
            </a:endParaRPr>
          </a:p>
          <a:p>
            <a:endParaRPr lang="ja-JP" altLang="en-US"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p:txBody>
      </p:sp>
      <p:sp>
        <p:nvSpPr>
          <p:cNvPr id="16" name="テキスト ボックス 15">
            <a:extLst>
              <a:ext uri="{FF2B5EF4-FFF2-40B4-BE49-F238E27FC236}">
                <a16:creationId xmlns:a16="http://schemas.microsoft.com/office/drawing/2014/main" id="{91162682-1D38-4382-94AB-66CFB20592CC}"/>
              </a:ext>
            </a:extLst>
          </p:cNvPr>
          <p:cNvSpPr txBox="1"/>
          <p:nvPr/>
        </p:nvSpPr>
        <p:spPr>
          <a:xfrm>
            <a:off x="6453336" y="8757000"/>
            <a:ext cx="360040"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ja-JP" altLang="en-US" b="1" dirty="0"/>
              <a:t>５</a:t>
            </a:r>
          </a:p>
        </p:txBody>
      </p:sp>
      <p:pic>
        <p:nvPicPr>
          <p:cNvPr id="5" name="図 4">
            <a:extLst>
              <a:ext uri="{FF2B5EF4-FFF2-40B4-BE49-F238E27FC236}">
                <a16:creationId xmlns:a16="http://schemas.microsoft.com/office/drawing/2014/main" id="{86CB3294-D5C7-43E8-AFE2-6E082CE9B353}"/>
              </a:ext>
            </a:extLst>
          </p:cNvPr>
          <p:cNvPicPr>
            <a:picLocks noChangeAspect="1"/>
          </p:cNvPicPr>
          <p:nvPr/>
        </p:nvPicPr>
        <p:blipFill>
          <a:blip r:embed="rId3"/>
          <a:stretch>
            <a:fillRect/>
          </a:stretch>
        </p:blipFill>
        <p:spPr>
          <a:xfrm>
            <a:off x="100259" y="6233763"/>
            <a:ext cx="1940012" cy="1877932"/>
          </a:xfrm>
          <a:prstGeom prst="rect">
            <a:avLst/>
          </a:prstGeom>
          <a:ln>
            <a:solidFill>
              <a:schemeClr val="tx1"/>
            </a:solidFill>
          </a:ln>
        </p:spPr>
      </p:pic>
      <p:pic>
        <p:nvPicPr>
          <p:cNvPr id="8" name="図 7">
            <a:extLst>
              <a:ext uri="{FF2B5EF4-FFF2-40B4-BE49-F238E27FC236}">
                <a16:creationId xmlns:a16="http://schemas.microsoft.com/office/drawing/2014/main" id="{3E0A869E-EE90-4BE9-8CE1-F58A05868F16}"/>
              </a:ext>
            </a:extLst>
          </p:cNvPr>
          <p:cNvPicPr>
            <a:picLocks noChangeAspect="1"/>
          </p:cNvPicPr>
          <p:nvPr/>
        </p:nvPicPr>
        <p:blipFill>
          <a:blip r:embed="rId4"/>
          <a:stretch>
            <a:fillRect/>
          </a:stretch>
        </p:blipFill>
        <p:spPr>
          <a:xfrm>
            <a:off x="116632" y="4533317"/>
            <a:ext cx="1940011" cy="1365193"/>
          </a:xfrm>
          <a:prstGeom prst="rect">
            <a:avLst/>
          </a:prstGeom>
          <a:ln>
            <a:solidFill>
              <a:schemeClr val="tx1"/>
            </a:solidFill>
          </a:ln>
        </p:spPr>
      </p:pic>
      <p:sp>
        <p:nvSpPr>
          <p:cNvPr id="9" name="テキスト ボックス 8">
            <a:extLst>
              <a:ext uri="{FF2B5EF4-FFF2-40B4-BE49-F238E27FC236}">
                <a16:creationId xmlns:a16="http://schemas.microsoft.com/office/drawing/2014/main" id="{E2CCF3EE-63B4-4679-AB8E-0FF3FBA471F7}"/>
              </a:ext>
            </a:extLst>
          </p:cNvPr>
          <p:cNvSpPr txBox="1"/>
          <p:nvPr/>
        </p:nvSpPr>
        <p:spPr>
          <a:xfrm>
            <a:off x="3717032" y="860330"/>
            <a:ext cx="2664296"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事務所入り口　等</a:t>
            </a:r>
          </a:p>
        </p:txBody>
      </p:sp>
      <p:sp>
        <p:nvSpPr>
          <p:cNvPr id="10" name="テキスト ボックス 9">
            <a:extLst>
              <a:ext uri="{FF2B5EF4-FFF2-40B4-BE49-F238E27FC236}">
                <a16:creationId xmlns:a16="http://schemas.microsoft.com/office/drawing/2014/main" id="{1AF4966E-AE6A-43DE-BA5C-FB4F7870B06E}"/>
              </a:ext>
            </a:extLst>
          </p:cNvPr>
          <p:cNvSpPr txBox="1"/>
          <p:nvPr/>
        </p:nvSpPr>
        <p:spPr>
          <a:xfrm>
            <a:off x="535337" y="1607352"/>
            <a:ext cx="2763339"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事務所入り口　等</a:t>
            </a:r>
          </a:p>
        </p:txBody>
      </p:sp>
      <p:pic>
        <p:nvPicPr>
          <p:cNvPr id="12" name="図 11">
            <a:extLst>
              <a:ext uri="{FF2B5EF4-FFF2-40B4-BE49-F238E27FC236}">
                <a16:creationId xmlns:a16="http://schemas.microsoft.com/office/drawing/2014/main" id="{0C8D7A47-5FFE-471C-88BD-BE02A5BDCE8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92896" y="4468269"/>
            <a:ext cx="1638009" cy="1662009"/>
          </a:xfrm>
          <a:prstGeom prst="rect">
            <a:avLst/>
          </a:prstGeom>
          <a:ln>
            <a:solidFill>
              <a:schemeClr val="tx1"/>
            </a:solidFill>
          </a:ln>
        </p:spPr>
      </p:pic>
      <p:pic>
        <p:nvPicPr>
          <p:cNvPr id="13" name="図 12">
            <a:extLst>
              <a:ext uri="{FF2B5EF4-FFF2-40B4-BE49-F238E27FC236}">
                <a16:creationId xmlns:a16="http://schemas.microsoft.com/office/drawing/2014/main" id="{C56B6AA0-5B97-4D14-B306-8FFF5AAB03F4}"/>
              </a:ext>
            </a:extLst>
          </p:cNvPr>
          <p:cNvPicPr>
            <a:picLocks noChangeAspect="1"/>
          </p:cNvPicPr>
          <p:nvPr/>
        </p:nvPicPr>
        <p:blipFill>
          <a:blip r:embed="rId6"/>
          <a:stretch>
            <a:fillRect/>
          </a:stretch>
        </p:blipFill>
        <p:spPr>
          <a:xfrm>
            <a:off x="2178237" y="6652465"/>
            <a:ext cx="1362075" cy="1095375"/>
          </a:xfrm>
          <a:prstGeom prst="rect">
            <a:avLst/>
          </a:prstGeom>
          <a:ln>
            <a:solidFill>
              <a:schemeClr val="tx1"/>
            </a:solidFill>
          </a:ln>
        </p:spPr>
      </p:pic>
      <p:sp>
        <p:nvSpPr>
          <p:cNvPr id="15" name="テキスト ボックス 14">
            <a:extLst>
              <a:ext uri="{FF2B5EF4-FFF2-40B4-BE49-F238E27FC236}">
                <a16:creationId xmlns:a16="http://schemas.microsoft.com/office/drawing/2014/main" id="{6C48B7E7-80F4-4B21-80A9-EF9FF5AD353D}"/>
              </a:ext>
            </a:extLst>
          </p:cNvPr>
          <p:cNvSpPr txBox="1"/>
          <p:nvPr/>
        </p:nvSpPr>
        <p:spPr>
          <a:xfrm rot="10800000" flipV="1">
            <a:off x="3174376" y="6344687"/>
            <a:ext cx="2664296" cy="307777"/>
          </a:xfrm>
          <a:prstGeom prst="rect">
            <a:avLst/>
          </a:prstGeom>
          <a:noFill/>
          <a:ln>
            <a:noFill/>
          </a:ln>
        </p:spPr>
        <p:txBody>
          <a:bodyPr wrap="square" rtlCol="0">
            <a:spAutoFit/>
          </a:bodyPr>
          <a:lstStyle/>
          <a:p>
            <a:r>
              <a:rPr kumimoji="1" lang="ja-JP" altLang="en-US" sz="1400" dirty="0">
                <a:latin typeface="+mn-ea"/>
              </a:rPr>
              <a:t>業者ごとに設置された台帳</a:t>
            </a:r>
          </a:p>
        </p:txBody>
      </p:sp>
      <p:pic>
        <p:nvPicPr>
          <p:cNvPr id="4" name="図 3">
            <a:extLst>
              <a:ext uri="{FF2B5EF4-FFF2-40B4-BE49-F238E27FC236}">
                <a16:creationId xmlns:a16="http://schemas.microsoft.com/office/drawing/2014/main" id="{E9132AA7-1C39-41BD-81B1-3DC4F38851C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97005" y="6652465"/>
            <a:ext cx="3179719" cy="1805749"/>
          </a:xfrm>
          <a:prstGeom prst="rect">
            <a:avLst/>
          </a:prstGeom>
          <a:ln>
            <a:solidFill>
              <a:schemeClr val="tx1"/>
            </a:solidFill>
          </a:ln>
        </p:spPr>
      </p:pic>
      <p:pic>
        <p:nvPicPr>
          <p:cNvPr id="17" name="図 16">
            <a:extLst>
              <a:ext uri="{FF2B5EF4-FFF2-40B4-BE49-F238E27FC236}">
                <a16:creationId xmlns:a16="http://schemas.microsoft.com/office/drawing/2014/main" id="{6058D683-828F-4539-A54D-B9C6AC99B70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599304" y="4661993"/>
            <a:ext cx="1638008" cy="1350167"/>
          </a:xfrm>
          <a:prstGeom prst="rect">
            <a:avLst/>
          </a:prstGeom>
        </p:spPr>
      </p:pic>
    </p:spTree>
    <p:extLst>
      <p:ext uri="{BB962C8B-B14F-4D97-AF65-F5344CB8AC3E}">
        <p14:creationId xmlns:p14="http://schemas.microsoft.com/office/powerpoint/2010/main" val="2663187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0" y="107720"/>
            <a:ext cx="6597352"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車両入場時の動作フロー</a:t>
            </a:r>
            <a:endParaRPr lang="en-US" altLang="ja-JP" sz="2400" b="1" i="1" dirty="0">
              <a:latin typeface="+mn-ea"/>
              <a:cs typeface="Meiryo UI" panose="020B0604030504040204" pitchFamily="50" charset="-128"/>
            </a:endParaRPr>
          </a:p>
        </p:txBody>
      </p:sp>
      <p:sp>
        <p:nvSpPr>
          <p:cNvPr id="14" name="角丸四角形 13"/>
          <p:cNvSpPr/>
          <p:nvPr/>
        </p:nvSpPr>
        <p:spPr>
          <a:xfrm>
            <a:off x="67591" y="755577"/>
            <a:ext cx="6712209" cy="2669220"/>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900" dirty="0">
                <a:solidFill>
                  <a:schemeClr val="tx1"/>
                </a:solidFill>
                <a:latin typeface="+mn-ea"/>
                <a:cs typeface="Meiryo UI" panose="020B0604030504040204" pitchFamily="50" charset="-128"/>
              </a:rPr>
              <a:t>①衛生管理区域に車両で立ち入る者は、消毒場所に設置された台帳に日付、入場時刻、氏名、所属、目的を記帳する。</a:t>
            </a:r>
            <a:endParaRPr lang="en-US" altLang="ja-JP" sz="1900" dirty="0">
              <a:solidFill>
                <a:schemeClr val="tx1"/>
              </a:solidFill>
              <a:latin typeface="+mn-ea"/>
              <a:cs typeface="Meiryo UI" panose="020B0604030504040204" pitchFamily="50" charset="-128"/>
            </a:endParaRPr>
          </a:p>
          <a:p>
            <a:r>
              <a:rPr lang="ja-JP" altLang="en-US" sz="1900" dirty="0">
                <a:latin typeface="+mn-ea"/>
                <a:cs typeface="Meiryo UI" panose="020B0604030504040204" pitchFamily="50" charset="-128"/>
              </a:rPr>
              <a:t>②消毒場所で車両を消毒する。</a:t>
            </a:r>
            <a:endParaRPr lang="en-US" altLang="ja-JP" sz="1900" dirty="0">
              <a:latin typeface="+mn-ea"/>
              <a:cs typeface="Meiryo UI" panose="020B0604030504040204" pitchFamily="50" charset="-128"/>
            </a:endParaRPr>
          </a:p>
          <a:p>
            <a:r>
              <a:rPr lang="ja-JP" altLang="en-US" sz="1900" dirty="0">
                <a:latin typeface="+mn-ea"/>
                <a:cs typeface="Meiryo UI" panose="020B0604030504040204" pitchFamily="50" charset="-128"/>
              </a:rPr>
              <a:t>③台帳に入場時の消毒の実施について記帳する。</a:t>
            </a:r>
            <a:endParaRPr lang="en-US" altLang="ja-JP" sz="1900" dirty="0">
              <a:latin typeface="+mn-ea"/>
              <a:cs typeface="Meiryo UI" panose="020B0604030504040204" pitchFamily="50" charset="-128"/>
            </a:endParaRPr>
          </a:p>
          <a:p>
            <a:r>
              <a:rPr lang="ja-JP" altLang="en-US" sz="1900" dirty="0">
                <a:latin typeface="+mn-ea"/>
                <a:cs typeface="Meiryo UI" panose="020B0604030504040204" pitchFamily="50" charset="-128"/>
              </a:rPr>
              <a:t>④手指の洗浄・消毒を行う。</a:t>
            </a:r>
            <a:endParaRPr lang="en-US" altLang="ja-JP" sz="1900" dirty="0">
              <a:latin typeface="+mn-ea"/>
              <a:cs typeface="Meiryo UI" panose="020B0604030504040204" pitchFamily="50" charset="-128"/>
            </a:endParaRPr>
          </a:p>
          <a:p>
            <a:r>
              <a:rPr lang="ja-JP" altLang="en-US" sz="1900" dirty="0">
                <a:latin typeface="+mn-ea"/>
                <a:cs typeface="Meiryo UI" panose="020B0604030504040204" pitchFamily="50" charset="-128"/>
              </a:rPr>
              <a:t>⑤設置された長靴（・衣服・手袋）を着用し、入場する。</a:t>
            </a:r>
            <a:endParaRPr lang="en-US" altLang="ja-JP"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a:p>
            <a:r>
              <a:rPr lang="en-US" altLang="ja-JP" sz="1400" dirty="0">
                <a:latin typeface="+mn-ea"/>
                <a:cs typeface="Meiryo UI" panose="020B0604030504040204" pitchFamily="50" charset="-128"/>
              </a:rPr>
              <a:t>※</a:t>
            </a:r>
            <a:r>
              <a:rPr lang="ja-JP" altLang="en-US" sz="1400" dirty="0">
                <a:latin typeface="+mn-ea"/>
                <a:cs typeface="Meiryo UI" panose="020B0604030504040204" pitchFamily="50" charset="-128"/>
              </a:rPr>
              <a:t>車両の消毒方法、手指の洗浄・消毒方法及び衣服・長靴・手袋の着用方法は、添付の作業手順を参照すること。</a:t>
            </a:r>
          </a:p>
          <a:p>
            <a:endParaRPr lang="en-US" altLang="ja-JP" sz="1900" dirty="0">
              <a:latin typeface="+mn-ea"/>
              <a:cs typeface="Meiryo UI" panose="020B0604030504040204" pitchFamily="50" charset="-128"/>
            </a:endParaRPr>
          </a:p>
        </p:txBody>
      </p:sp>
      <p:pic>
        <p:nvPicPr>
          <p:cNvPr id="33" name="図 32">
            <a:extLst>
              <a:ext uri="{FF2B5EF4-FFF2-40B4-BE49-F238E27FC236}">
                <a16:creationId xmlns:a16="http://schemas.microsoft.com/office/drawing/2014/main" id="{EA7E0A97-913B-42F4-ADBA-D9BB4745D3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0935" y="4508824"/>
            <a:ext cx="2414061" cy="1802497"/>
          </a:xfrm>
          <a:prstGeom prst="rect">
            <a:avLst/>
          </a:prstGeom>
          <a:ln>
            <a:solidFill>
              <a:schemeClr val="tx1"/>
            </a:solidFill>
          </a:ln>
        </p:spPr>
      </p:pic>
      <p:sp>
        <p:nvSpPr>
          <p:cNvPr id="43" name="楕円 42">
            <a:extLst>
              <a:ext uri="{FF2B5EF4-FFF2-40B4-BE49-F238E27FC236}">
                <a16:creationId xmlns:a16="http://schemas.microsoft.com/office/drawing/2014/main" id="{81362E53-82A8-4B35-8AA1-7A86A040EEA4}"/>
              </a:ext>
            </a:extLst>
          </p:cNvPr>
          <p:cNvSpPr/>
          <p:nvPr/>
        </p:nvSpPr>
        <p:spPr>
          <a:xfrm>
            <a:off x="3205462" y="5573606"/>
            <a:ext cx="426521" cy="44744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51" name="正方形/長方形 50">
            <a:extLst>
              <a:ext uri="{FF2B5EF4-FFF2-40B4-BE49-F238E27FC236}">
                <a16:creationId xmlns:a16="http://schemas.microsoft.com/office/drawing/2014/main" id="{6BEC5913-EF95-4B90-984D-9923D3BD7BA9}"/>
              </a:ext>
            </a:extLst>
          </p:cNvPr>
          <p:cNvSpPr/>
          <p:nvPr/>
        </p:nvSpPr>
        <p:spPr>
          <a:xfrm>
            <a:off x="3817261" y="6852415"/>
            <a:ext cx="3295000" cy="584775"/>
          </a:xfrm>
          <a:prstGeom prst="rect">
            <a:avLst/>
          </a:prstGeom>
        </p:spPr>
        <p:txBody>
          <a:bodyPr wrap="square">
            <a:spAutoFit/>
          </a:bodyPr>
          <a:lstStyle/>
          <a:p>
            <a:r>
              <a:rPr lang="ja-JP" altLang="en-US" sz="1600" dirty="0">
                <a:solidFill>
                  <a:srgbClr val="000000"/>
                </a:solidFill>
                <a:latin typeface="+mn-ea"/>
              </a:rPr>
              <a:t>外部</a:t>
            </a:r>
            <a:r>
              <a:rPr lang="zh-TW" altLang="en-US" sz="1600" dirty="0">
                <a:solidFill>
                  <a:srgbClr val="000000"/>
                </a:solidFill>
                <a:latin typeface="+mn-ea"/>
              </a:rPr>
              <a:t>飼養衛生管理者名</a:t>
            </a:r>
            <a:r>
              <a:rPr lang="ja-JP" altLang="en-US" sz="1600" dirty="0">
                <a:solidFill>
                  <a:srgbClr val="000000"/>
                </a:solidFill>
                <a:latin typeface="+mn-ea"/>
              </a:rPr>
              <a:t>用の靴・衣服・手袋</a:t>
            </a:r>
            <a:endParaRPr lang="en-US" altLang="ja-JP" sz="1600" dirty="0">
              <a:solidFill>
                <a:srgbClr val="000000"/>
              </a:solidFill>
              <a:latin typeface="+mn-ea"/>
            </a:endParaRPr>
          </a:p>
        </p:txBody>
      </p:sp>
      <p:cxnSp>
        <p:nvCxnSpPr>
          <p:cNvPr id="45" name="直線コネクタ 44">
            <a:extLst>
              <a:ext uri="{FF2B5EF4-FFF2-40B4-BE49-F238E27FC236}">
                <a16:creationId xmlns:a16="http://schemas.microsoft.com/office/drawing/2014/main" id="{103696CF-9BF8-432E-9690-83508BA651A4}"/>
              </a:ext>
            </a:extLst>
          </p:cNvPr>
          <p:cNvCxnSpPr>
            <a:cxnSpLocks/>
          </p:cNvCxnSpPr>
          <p:nvPr/>
        </p:nvCxnSpPr>
        <p:spPr>
          <a:xfrm flipH="1" flipV="1">
            <a:off x="3547551" y="5956092"/>
            <a:ext cx="1157075" cy="81442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楕円 53">
            <a:extLst>
              <a:ext uri="{FF2B5EF4-FFF2-40B4-BE49-F238E27FC236}">
                <a16:creationId xmlns:a16="http://schemas.microsoft.com/office/drawing/2014/main" id="{64F543B4-EE1C-4327-8681-5226C736B120}"/>
              </a:ext>
            </a:extLst>
          </p:cNvPr>
          <p:cNvSpPr/>
          <p:nvPr/>
        </p:nvSpPr>
        <p:spPr>
          <a:xfrm>
            <a:off x="2491622" y="5177656"/>
            <a:ext cx="426521" cy="39595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cxnSp>
        <p:nvCxnSpPr>
          <p:cNvPr id="55" name="直線コネクタ 54">
            <a:extLst>
              <a:ext uri="{FF2B5EF4-FFF2-40B4-BE49-F238E27FC236}">
                <a16:creationId xmlns:a16="http://schemas.microsoft.com/office/drawing/2014/main" id="{BBDBEACA-A209-4607-9005-4D551C17B056}"/>
              </a:ext>
            </a:extLst>
          </p:cNvPr>
          <p:cNvCxnSpPr>
            <a:cxnSpLocks/>
            <a:endCxn id="54" idx="5"/>
          </p:cNvCxnSpPr>
          <p:nvPr/>
        </p:nvCxnSpPr>
        <p:spPr>
          <a:xfrm flipV="1">
            <a:off x="1854966" y="5515620"/>
            <a:ext cx="1000714" cy="5000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272D590B-79DD-4EDE-9E1E-8DC586B6F5E0}"/>
              </a:ext>
            </a:extLst>
          </p:cNvPr>
          <p:cNvCxnSpPr>
            <a:cxnSpLocks/>
            <a:endCxn id="54" idx="0"/>
          </p:cNvCxnSpPr>
          <p:nvPr/>
        </p:nvCxnSpPr>
        <p:spPr>
          <a:xfrm>
            <a:off x="1854966" y="4920261"/>
            <a:ext cx="849917" cy="2573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正方形/長方形 60">
            <a:extLst>
              <a:ext uri="{FF2B5EF4-FFF2-40B4-BE49-F238E27FC236}">
                <a16:creationId xmlns:a16="http://schemas.microsoft.com/office/drawing/2014/main" id="{DC115CC3-D541-44F0-91D4-80B9AD1E3E67}"/>
              </a:ext>
            </a:extLst>
          </p:cNvPr>
          <p:cNvSpPr/>
          <p:nvPr/>
        </p:nvSpPr>
        <p:spPr>
          <a:xfrm>
            <a:off x="438475" y="4519104"/>
            <a:ext cx="864096" cy="338554"/>
          </a:xfrm>
          <a:prstGeom prst="rect">
            <a:avLst/>
          </a:prstGeom>
        </p:spPr>
        <p:txBody>
          <a:bodyPr wrap="square">
            <a:spAutoFit/>
          </a:bodyPr>
          <a:lstStyle/>
          <a:p>
            <a:r>
              <a:rPr lang="ja-JP" altLang="en-US" sz="1600" dirty="0">
                <a:solidFill>
                  <a:srgbClr val="000000"/>
                </a:solidFill>
                <a:latin typeface="+mn-ea"/>
              </a:rPr>
              <a:t>台帳</a:t>
            </a:r>
            <a:endParaRPr lang="en-US" altLang="ja-JP" sz="1600" dirty="0">
              <a:solidFill>
                <a:srgbClr val="000000"/>
              </a:solidFill>
              <a:latin typeface="+mn-ea"/>
            </a:endParaRPr>
          </a:p>
        </p:txBody>
      </p:sp>
      <p:sp>
        <p:nvSpPr>
          <p:cNvPr id="68" name="テキスト ボックス 67">
            <a:extLst>
              <a:ext uri="{FF2B5EF4-FFF2-40B4-BE49-F238E27FC236}">
                <a16:creationId xmlns:a16="http://schemas.microsoft.com/office/drawing/2014/main" id="{BFC7942A-10DB-46A8-8B2D-694DAB481CFA}"/>
              </a:ext>
            </a:extLst>
          </p:cNvPr>
          <p:cNvSpPr txBox="1"/>
          <p:nvPr/>
        </p:nvSpPr>
        <p:spPr>
          <a:xfrm>
            <a:off x="6497960" y="8754561"/>
            <a:ext cx="360040"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ja-JP" altLang="en-US" b="1" dirty="0"/>
              <a:t>６</a:t>
            </a:r>
            <a:endParaRPr kumimoji="1" lang="ja-JP" altLang="en-US" b="1" dirty="0"/>
          </a:p>
        </p:txBody>
      </p:sp>
      <p:grpSp>
        <p:nvGrpSpPr>
          <p:cNvPr id="11" name="グループ化 10"/>
          <p:cNvGrpSpPr/>
          <p:nvPr/>
        </p:nvGrpSpPr>
        <p:grpSpPr>
          <a:xfrm>
            <a:off x="4704626" y="4370876"/>
            <a:ext cx="1958330" cy="2399639"/>
            <a:chOff x="4671829" y="4824829"/>
            <a:chExt cx="1958330" cy="2399639"/>
          </a:xfrm>
        </p:grpSpPr>
        <p:sp>
          <p:nvSpPr>
            <p:cNvPr id="15" name="正方形/長方形 14">
              <a:extLst>
                <a:ext uri="{FF2B5EF4-FFF2-40B4-BE49-F238E27FC236}">
                  <a16:creationId xmlns:a16="http://schemas.microsoft.com/office/drawing/2014/main" id="{7FFDA881-D5C0-465A-9012-FD07FFB8B1EC}"/>
                </a:ext>
              </a:extLst>
            </p:cNvPr>
            <p:cNvSpPr/>
            <p:nvPr/>
          </p:nvSpPr>
          <p:spPr>
            <a:xfrm>
              <a:off x="4671829" y="4824829"/>
              <a:ext cx="1958330" cy="239963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B4650AFF-E026-468E-BDBA-19E602362F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07652" y="4932748"/>
              <a:ext cx="1023742" cy="1081255"/>
            </a:xfrm>
            <a:prstGeom prst="rect">
              <a:avLst/>
            </a:prstGeom>
          </p:spPr>
        </p:pic>
        <p:pic>
          <p:nvPicPr>
            <p:cNvPr id="5" name="図 4">
              <a:extLst>
                <a:ext uri="{FF2B5EF4-FFF2-40B4-BE49-F238E27FC236}">
                  <a16:creationId xmlns:a16="http://schemas.microsoft.com/office/drawing/2014/main" id="{2CF3C42B-4F2A-461E-A1A2-83002C6D8A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44405" y="6095903"/>
              <a:ext cx="375118" cy="1015026"/>
            </a:xfrm>
            <a:prstGeom prst="rect">
              <a:avLst/>
            </a:prstGeom>
          </p:spPr>
        </p:pic>
        <p:pic>
          <p:nvPicPr>
            <p:cNvPr id="6" name="図 5">
              <a:extLst>
                <a:ext uri="{FF2B5EF4-FFF2-40B4-BE49-F238E27FC236}">
                  <a16:creationId xmlns:a16="http://schemas.microsoft.com/office/drawing/2014/main" id="{DCFA8A3C-CA49-4A3B-963D-002E4B5A2F0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43531" y="6399019"/>
              <a:ext cx="616000" cy="595313"/>
            </a:xfrm>
            <a:prstGeom prst="rect">
              <a:avLst/>
            </a:prstGeom>
          </p:spPr>
        </p:pic>
      </p:grpSp>
      <p:pic>
        <p:nvPicPr>
          <p:cNvPr id="8" name="図 7">
            <a:extLst>
              <a:ext uri="{FF2B5EF4-FFF2-40B4-BE49-F238E27FC236}">
                <a16:creationId xmlns:a16="http://schemas.microsoft.com/office/drawing/2014/main" id="{0ECF6D02-AA98-407F-98F3-60C0E6030105}"/>
              </a:ext>
            </a:extLst>
          </p:cNvPr>
          <p:cNvPicPr>
            <a:picLocks noChangeAspect="1"/>
          </p:cNvPicPr>
          <p:nvPr/>
        </p:nvPicPr>
        <p:blipFill>
          <a:blip r:embed="rId7"/>
          <a:stretch>
            <a:fillRect/>
          </a:stretch>
        </p:blipFill>
        <p:spPr>
          <a:xfrm>
            <a:off x="492891" y="4920261"/>
            <a:ext cx="1362075" cy="1095375"/>
          </a:xfrm>
          <a:prstGeom prst="rect">
            <a:avLst/>
          </a:prstGeom>
          <a:ln>
            <a:solidFill>
              <a:schemeClr val="tx1"/>
            </a:solidFill>
          </a:ln>
        </p:spPr>
      </p:pic>
      <p:sp>
        <p:nvSpPr>
          <p:cNvPr id="2" name="正方形/長方形 1"/>
          <p:cNvSpPr/>
          <p:nvPr/>
        </p:nvSpPr>
        <p:spPr>
          <a:xfrm>
            <a:off x="260648" y="7511100"/>
            <a:ext cx="6336704" cy="923330"/>
          </a:xfrm>
          <a:prstGeom prst="rect">
            <a:avLst/>
          </a:prstGeom>
          <a:ln>
            <a:prstDash val="dash"/>
          </a:ln>
        </p:spPr>
        <p:style>
          <a:lnRef idx="2">
            <a:schemeClr val="accent2"/>
          </a:lnRef>
          <a:fillRef idx="1">
            <a:schemeClr val="lt1"/>
          </a:fillRef>
          <a:effectRef idx="0">
            <a:schemeClr val="accent2"/>
          </a:effectRef>
          <a:fontRef idx="minor">
            <a:schemeClr val="dk1"/>
          </a:fontRef>
        </p:style>
        <p:txBody>
          <a:bodyPr wrap="square">
            <a:spAutoFit/>
          </a:bodyPr>
          <a:lstStyle/>
          <a:p>
            <a:r>
              <a:rPr lang="ja-JP" altLang="en-US" sz="1800" dirty="0">
                <a:solidFill>
                  <a:srgbClr val="000000"/>
                </a:solidFill>
                <a:latin typeface=""/>
              </a:rPr>
              <a:t>〇　動物ふれあい体験等の来場者の車は、衛生管理区域外にある来場者用駐車場に駐車し、やむを得ず、衛生管理区域内に入場する車両については、動力噴霧器により消毒を行う。 </a:t>
            </a:r>
          </a:p>
        </p:txBody>
      </p:sp>
      <p:cxnSp>
        <p:nvCxnSpPr>
          <p:cNvPr id="20" name="直線コネクタ 19">
            <a:extLst>
              <a:ext uri="{FF2B5EF4-FFF2-40B4-BE49-F238E27FC236}">
                <a16:creationId xmlns:a16="http://schemas.microsoft.com/office/drawing/2014/main" id="{103696CF-9BF8-432E-9690-83508BA651A4}"/>
              </a:ext>
            </a:extLst>
          </p:cNvPr>
          <p:cNvCxnSpPr>
            <a:cxnSpLocks/>
          </p:cNvCxnSpPr>
          <p:nvPr/>
        </p:nvCxnSpPr>
        <p:spPr>
          <a:xfrm flipH="1">
            <a:off x="3452653" y="4434860"/>
            <a:ext cx="1251973" cy="117029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2423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16632" y="100189"/>
            <a:ext cx="6624736"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観光牧場等で来場者が入場可能な区域の対策</a:t>
            </a:r>
            <a:endParaRPr lang="en-US" altLang="ja-JP" sz="2400" b="1" i="1" dirty="0">
              <a:latin typeface="+mn-ea"/>
              <a:cs typeface="Meiryo UI" panose="020B0604030504040204" pitchFamily="50" charset="-128"/>
            </a:endParaRPr>
          </a:p>
        </p:txBody>
      </p:sp>
      <p:sp>
        <p:nvSpPr>
          <p:cNvPr id="9" name="角丸四角形 8"/>
          <p:cNvSpPr/>
          <p:nvPr/>
        </p:nvSpPr>
        <p:spPr>
          <a:xfrm>
            <a:off x="72896" y="854553"/>
            <a:ext cx="6712209" cy="3181057"/>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pPr>
              <a:lnSpc>
                <a:spcPct val="150000"/>
              </a:lnSpc>
            </a:pPr>
            <a:r>
              <a:rPr lang="ja-JP" altLang="en-US" sz="1900" dirty="0">
                <a:solidFill>
                  <a:schemeClr val="tx1"/>
                </a:solidFill>
                <a:latin typeface="+mn-ea"/>
                <a:cs typeface="Meiryo UI" panose="020B0604030504040204" pitchFamily="50" charset="-128"/>
              </a:rPr>
              <a:t>①入場可能区域に立ち入る者は、入退場の際、</a:t>
            </a:r>
            <a:endParaRPr lang="en-US" altLang="ja-JP" sz="1900" dirty="0">
              <a:solidFill>
                <a:schemeClr val="tx1"/>
              </a:solidFill>
              <a:latin typeface="+mn-ea"/>
              <a:cs typeface="Meiryo UI" panose="020B0604030504040204" pitchFamily="50" charset="-128"/>
            </a:endParaRPr>
          </a:p>
          <a:p>
            <a:pPr>
              <a:lnSpc>
                <a:spcPct val="150000"/>
              </a:lnSpc>
            </a:pPr>
            <a:r>
              <a:rPr lang="ja-JP" altLang="en-US" sz="1900" dirty="0">
                <a:solidFill>
                  <a:schemeClr val="tx1"/>
                </a:solidFill>
                <a:latin typeface="+mn-ea"/>
                <a:cs typeface="Meiryo UI" panose="020B0604030504040204" pitchFamily="50" charset="-128"/>
              </a:rPr>
              <a:t>　　　　　　　　　　　　　　　　　　　の　　　　　　　　　　　　　　　　　　　　　　　で手指の洗浄・消毒を行う。</a:t>
            </a:r>
            <a:endParaRPr lang="en-US" altLang="ja-JP" sz="1900" dirty="0">
              <a:solidFill>
                <a:schemeClr val="tx1"/>
              </a:solidFill>
              <a:latin typeface="+mn-ea"/>
              <a:cs typeface="Meiryo UI" panose="020B0604030504040204" pitchFamily="50" charset="-128"/>
            </a:endParaRPr>
          </a:p>
          <a:p>
            <a:pPr marL="457200" indent="-457200">
              <a:lnSpc>
                <a:spcPct val="150000"/>
              </a:lnSpc>
              <a:buAutoNum type="circleNumDbPlain" startAt="2"/>
            </a:pPr>
            <a:r>
              <a:rPr lang="ja-JP" altLang="en-US" sz="1900" dirty="0">
                <a:solidFill>
                  <a:schemeClr val="tx1"/>
                </a:solidFill>
                <a:latin typeface="+mn-ea"/>
                <a:cs typeface="Meiryo UI" panose="020B0604030504040204" pitchFamily="50" charset="-128"/>
              </a:rPr>
              <a:t>　　　　　　　　　　　　　　　　　に設置した</a:t>
            </a:r>
            <a:endParaRPr lang="en-US" altLang="ja-JP" sz="1900" dirty="0">
              <a:solidFill>
                <a:schemeClr val="tx1"/>
              </a:solidFill>
              <a:latin typeface="+mn-ea"/>
              <a:cs typeface="Meiryo UI" panose="020B0604030504040204" pitchFamily="50" charset="-128"/>
            </a:endParaRPr>
          </a:p>
          <a:p>
            <a:pPr>
              <a:lnSpc>
                <a:spcPct val="150000"/>
              </a:lnSpc>
            </a:pPr>
            <a:r>
              <a:rPr lang="ja-JP" altLang="en-US" sz="1900" dirty="0">
                <a:solidFill>
                  <a:schemeClr val="tx1"/>
                </a:solidFill>
                <a:latin typeface="+mn-ea"/>
                <a:cs typeface="Meiryo UI" panose="020B0604030504040204" pitchFamily="50" charset="-128"/>
              </a:rPr>
              <a:t>　　靴底消毒マットを踏んで入退場する</a:t>
            </a:r>
            <a:r>
              <a:rPr lang="ja-JP" altLang="en-US" sz="1900" dirty="0">
                <a:latin typeface="+mn-ea"/>
                <a:cs typeface="Meiryo UI" panose="020B0604030504040204" pitchFamily="50" charset="-128"/>
              </a:rPr>
              <a:t>。</a:t>
            </a:r>
            <a:endParaRPr lang="en-US" altLang="ja-JP" sz="2000" dirty="0">
              <a:solidFill>
                <a:srgbClr val="000000"/>
              </a:solidFill>
              <a:latin typeface=""/>
            </a:endParaRPr>
          </a:p>
          <a:p>
            <a:pPr>
              <a:lnSpc>
                <a:spcPct val="150000"/>
              </a:lnSpc>
            </a:pPr>
            <a:r>
              <a:rPr lang="ja-JP" altLang="en-US" sz="2000" dirty="0">
                <a:solidFill>
                  <a:srgbClr val="000000"/>
                </a:solidFill>
                <a:latin typeface=""/>
              </a:rPr>
              <a:t>③　　　　　　　　　　　　　　　　　　では、馬の接触前後における手指の洗浄・消毒をする。 </a:t>
            </a:r>
            <a:endParaRPr lang="en-US" altLang="ja-JP" sz="1900" dirty="0">
              <a:solidFill>
                <a:prstClr val="black"/>
              </a:solidFill>
              <a:latin typeface="+mn-ea"/>
              <a:cs typeface="Meiryo UI" panose="020B0604030504040204" pitchFamily="50" charset="-128"/>
            </a:endParaRPr>
          </a:p>
          <a:p>
            <a:pPr>
              <a:lnSpc>
                <a:spcPct val="150000"/>
              </a:lnSpc>
            </a:pPr>
            <a:endParaRPr lang="en-US" altLang="ja-JP" sz="1900" dirty="0">
              <a:solidFill>
                <a:prstClr val="black"/>
              </a:solidFill>
              <a:latin typeface="+mn-ea"/>
              <a:cs typeface="Meiryo UI" panose="020B0604030504040204" pitchFamily="50" charset="-128"/>
            </a:endParaRPr>
          </a:p>
          <a:p>
            <a:pPr>
              <a:lnSpc>
                <a:spcPct val="150000"/>
              </a:lnSpc>
            </a:pPr>
            <a:endParaRPr lang="en-US" altLang="ja-JP" sz="1400" dirty="0">
              <a:solidFill>
                <a:prstClr val="black"/>
              </a:solidFill>
              <a:latin typeface="ＭＳ Ｐゴシック" panose="020B0600070205080204" pitchFamily="50" charset="-128"/>
              <a:cs typeface="Meiryo UI" panose="020B0604030504040204" pitchFamily="50" charset="-128"/>
            </a:endParaRPr>
          </a:p>
          <a:p>
            <a:pPr>
              <a:lnSpc>
                <a:spcPct val="150000"/>
              </a:lnSpc>
            </a:pPr>
            <a:endParaRPr lang="ja-JP" altLang="en-US" sz="1900" dirty="0">
              <a:latin typeface="+mn-ea"/>
              <a:cs typeface="Meiryo UI" panose="020B0604030504040204" pitchFamily="50" charset="-128"/>
            </a:endParaRPr>
          </a:p>
          <a:p>
            <a:pPr>
              <a:lnSpc>
                <a:spcPct val="150000"/>
              </a:lnSpc>
            </a:pPr>
            <a:endParaRPr lang="en-US" altLang="ja-JP" sz="1900" dirty="0">
              <a:latin typeface="+mn-ea"/>
              <a:cs typeface="Meiryo UI" panose="020B0604030504040204" pitchFamily="50" charset="-128"/>
            </a:endParaRPr>
          </a:p>
          <a:p>
            <a:pPr>
              <a:lnSpc>
                <a:spcPct val="150000"/>
              </a:lnSpc>
            </a:pPr>
            <a:endParaRPr lang="en-US" altLang="ja-JP" sz="1900" dirty="0">
              <a:latin typeface="+mn-ea"/>
              <a:cs typeface="Meiryo UI" panose="020B0604030504040204" pitchFamily="50" charset="-128"/>
            </a:endParaRPr>
          </a:p>
        </p:txBody>
      </p:sp>
      <p:sp>
        <p:nvSpPr>
          <p:cNvPr id="10" name="テキスト ボックス 9">
            <a:extLst>
              <a:ext uri="{FF2B5EF4-FFF2-40B4-BE49-F238E27FC236}">
                <a16:creationId xmlns:a16="http://schemas.microsoft.com/office/drawing/2014/main" id="{E2CCF3EE-63B4-4679-AB8E-0FF3FBA471F7}"/>
              </a:ext>
            </a:extLst>
          </p:cNvPr>
          <p:cNvSpPr txBox="1"/>
          <p:nvPr/>
        </p:nvSpPr>
        <p:spPr>
          <a:xfrm>
            <a:off x="274726" y="1452349"/>
            <a:ext cx="2786263"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施設入り口　等</a:t>
            </a:r>
          </a:p>
        </p:txBody>
      </p:sp>
      <p:sp>
        <p:nvSpPr>
          <p:cNvPr id="11" name="テキスト ボックス 10">
            <a:extLst>
              <a:ext uri="{FF2B5EF4-FFF2-40B4-BE49-F238E27FC236}">
                <a16:creationId xmlns:a16="http://schemas.microsoft.com/office/drawing/2014/main" id="{1AF4966E-AE6A-43DE-BA5C-FB4F7870B06E}"/>
              </a:ext>
            </a:extLst>
          </p:cNvPr>
          <p:cNvSpPr txBox="1"/>
          <p:nvPr/>
        </p:nvSpPr>
        <p:spPr>
          <a:xfrm>
            <a:off x="648955" y="2326022"/>
            <a:ext cx="2677639"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施設入り口　等</a:t>
            </a:r>
          </a:p>
        </p:txBody>
      </p:sp>
      <p:sp>
        <p:nvSpPr>
          <p:cNvPr id="12" name="正方形/長方形 11"/>
          <p:cNvSpPr/>
          <p:nvPr/>
        </p:nvSpPr>
        <p:spPr>
          <a:xfrm>
            <a:off x="98698" y="4166821"/>
            <a:ext cx="6642670" cy="1077218"/>
          </a:xfrm>
          <a:prstGeom prst="rect">
            <a:avLst/>
          </a:prstGeom>
          <a:ln>
            <a:prstDash val="dash"/>
          </a:ln>
        </p:spPr>
        <p:style>
          <a:lnRef idx="2">
            <a:schemeClr val="accent2"/>
          </a:lnRef>
          <a:fillRef idx="1">
            <a:schemeClr val="lt1"/>
          </a:fillRef>
          <a:effectRef idx="0">
            <a:schemeClr val="accent2"/>
          </a:effectRef>
          <a:fontRef idx="minor">
            <a:schemeClr val="dk1"/>
          </a:fontRef>
        </p:style>
        <p:txBody>
          <a:bodyPr wrap="square">
            <a:spAutoFit/>
          </a:bodyPr>
          <a:lstStyle/>
          <a:p>
            <a:r>
              <a:rPr lang="ja-JP" altLang="en-US" sz="1600" dirty="0">
                <a:solidFill>
                  <a:srgbClr val="000000"/>
                </a:solidFill>
                <a:latin typeface=""/>
              </a:rPr>
              <a:t> 〇　動物ふれあい体験等の来場者へは、場内放送、パンフレット、ウェブサイト等により、馬野で伝染性疾病の発生予防のための措置を実施している旨を周知する。また、馬とのふれあい体験時には、実施前に馬の伝染性疾病の発生予防について十分説明して、消毒への協力を求める。</a:t>
            </a:r>
            <a:endParaRPr lang="en-US" altLang="ja-JP" sz="1600" dirty="0">
              <a:solidFill>
                <a:srgbClr val="000000"/>
              </a:solidFill>
              <a:latin typeface=""/>
            </a:endParaRPr>
          </a:p>
        </p:txBody>
      </p:sp>
      <p:sp>
        <p:nvSpPr>
          <p:cNvPr id="13" name="テキスト ボックス 12">
            <a:extLst>
              <a:ext uri="{FF2B5EF4-FFF2-40B4-BE49-F238E27FC236}">
                <a16:creationId xmlns:a16="http://schemas.microsoft.com/office/drawing/2014/main" id="{1AF4966E-AE6A-43DE-BA5C-FB4F7870B06E}"/>
              </a:ext>
            </a:extLst>
          </p:cNvPr>
          <p:cNvSpPr txBox="1"/>
          <p:nvPr/>
        </p:nvSpPr>
        <p:spPr>
          <a:xfrm>
            <a:off x="718247" y="3220813"/>
            <a:ext cx="2677639"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施設　等</a:t>
            </a:r>
          </a:p>
        </p:txBody>
      </p:sp>
      <p:pic>
        <p:nvPicPr>
          <p:cNvPr id="14" name="図 1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18083" y="1829009"/>
            <a:ext cx="1514651" cy="1368152"/>
          </a:xfrm>
          <a:prstGeom prst="rect">
            <a:avLst/>
          </a:prstGeom>
        </p:spPr>
      </p:pic>
      <p:sp>
        <p:nvSpPr>
          <p:cNvPr id="15" name="テキスト ボックス 14">
            <a:extLst>
              <a:ext uri="{FF2B5EF4-FFF2-40B4-BE49-F238E27FC236}">
                <a16:creationId xmlns:a16="http://schemas.microsoft.com/office/drawing/2014/main" id="{91162682-1D38-4382-94AB-66CFB20592CC}"/>
              </a:ext>
            </a:extLst>
          </p:cNvPr>
          <p:cNvSpPr txBox="1"/>
          <p:nvPr/>
        </p:nvSpPr>
        <p:spPr>
          <a:xfrm>
            <a:off x="6453336" y="8757000"/>
            <a:ext cx="360040"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ja-JP" altLang="en-US" b="1" dirty="0"/>
              <a:t>７</a:t>
            </a:r>
            <a:endParaRPr kumimoji="1" lang="ja-JP" altLang="en-US" b="1" dirty="0"/>
          </a:p>
        </p:txBody>
      </p:sp>
      <p:sp>
        <p:nvSpPr>
          <p:cNvPr id="16" name="テキスト ボックス 15">
            <a:extLst>
              <a:ext uri="{FF2B5EF4-FFF2-40B4-BE49-F238E27FC236}">
                <a16:creationId xmlns:a16="http://schemas.microsoft.com/office/drawing/2014/main" id="{E2CCF3EE-63B4-4679-AB8E-0FF3FBA471F7}"/>
              </a:ext>
            </a:extLst>
          </p:cNvPr>
          <p:cNvSpPr txBox="1"/>
          <p:nvPr/>
        </p:nvSpPr>
        <p:spPr>
          <a:xfrm>
            <a:off x="3664904" y="1452349"/>
            <a:ext cx="2906488"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消毒液ポンプ　等</a:t>
            </a:r>
          </a:p>
        </p:txBody>
      </p:sp>
      <p:grpSp>
        <p:nvGrpSpPr>
          <p:cNvPr id="17" name="グループ化 16"/>
          <p:cNvGrpSpPr>
            <a:grpSpLocks noChangeAspect="1"/>
          </p:cNvGrpSpPr>
          <p:nvPr/>
        </p:nvGrpSpPr>
        <p:grpSpPr>
          <a:xfrm>
            <a:off x="134566" y="5294519"/>
            <a:ext cx="3507195" cy="3849481"/>
            <a:chOff x="404664" y="1518249"/>
            <a:chExt cx="5310608" cy="5828899"/>
          </a:xfrm>
        </p:grpSpPr>
        <p:pic>
          <p:nvPicPr>
            <p:cNvPr id="18" name="図 1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4664" y="1518249"/>
              <a:ext cx="5310608" cy="5828899"/>
            </a:xfrm>
            <a:prstGeom prst="rect">
              <a:avLst/>
            </a:prstGeom>
          </p:spPr>
        </p:pic>
        <p:sp>
          <p:nvSpPr>
            <p:cNvPr id="19" name="角丸四角形 18"/>
            <p:cNvSpPr/>
            <p:nvPr/>
          </p:nvSpPr>
          <p:spPr>
            <a:xfrm>
              <a:off x="3573016" y="3131840"/>
              <a:ext cx="1862708" cy="721607"/>
            </a:xfrm>
            <a:prstGeom prst="round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20" name="直線コネクタ 19"/>
            <p:cNvCxnSpPr/>
            <p:nvPr/>
          </p:nvCxnSpPr>
          <p:spPr>
            <a:xfrm>
              <a:off x="3743014" y="3743908"/>
              <a:ext cx="6896" cy="36004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21" name="直線コネクタ 20"/>
            <p:cNvCxnSpPr/>
            <p:nvPr/>
          </p:nvCxnSpPr>
          <p:spPr>
            <a:xfrm>
              <a:off x="4149080" y="3743908"/>
              <a:ext cx="0" cy="209292"/>
            </a:xfrm>
            <a:prstGeom prst="line">
              <a:avLst/>
            </a:prstGeom>
            <a:ln w="57150"/>
          </p:spPr>
          <p:style>
            <a:lnRef idx="1">
              <a:schemeClr val="accent2"/>
            </a:lnRef>
            <a:fillRef idx="0">
              <a:schemeClr val="accent2"/>
            </a:fillRef>
            <a:effectRef idx="0">
              <a:schemeClr val="accent2"/>
            </a:effectRef>
            <a:fontRef idx="minor">
              <a:schemeClr val="tx1"/>
            </a:fontRef>
          </p:style>
        </p:cxnSp>
      </p:grpSp>
      <p:sp>
        <p:nvSpPr>
          <p:cNvPr id="23" name="角丸四角形 22"/>
          <p:cNvSpPr/>
          <p:nvPr/>
        </p:nvSpPr>
        <p:spPr>
          <a:xfrm>
            <a:off x="2372862" y="8887809"/>
            <a:ext cx="562530" cy="116250"/>
          </a:xfrm>
          <a:prstGeom prst="round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 name="テキスト ボックス 2"/>
          <p:cNvSpPr txBox="1"/>
          <p:nvPr/>
        </p:nvSpPr>
        <p:spPr>
          <a:xfrm>
            <a:off x="2969672" y="8811218"/>
            <a:ext cx="1520139" cy="276999"/>
          </a:xfrm>
          <a:prstGeom prst="rect">
            <a:avLst/>
          </a:prstGeom>
          <a:noFill/>
        </p:spPr>
        <p:txBody>
          <a:bodyPr wrap="square" rtlCol="0">
            <a:spAutoFit/>
          </a:bodyPr>
          <a:lstStyle/>
          <a:p>
            <a:r>
              <a:rPr kumimoji="1" lang="ja-JP" altLang="en-US" sz="1200" dirty="0"/>
              <a:t>入場可能区域</a:t>
            </a:r>
          </a:p>
        </p:txBody>
      </p:sp>
      <p:sp>
        <p:nvSpPr>
          <p:cNvPr id="4" name="角丸四角形吹き出し 3"/>
          <p:cNvSpPr/>
          <p:nvPr/>
        </p:nvSpPr>
        <p:spPr>
          <a:xfrm>
            <a:off x="3880872" y="5817215"/>
            <a:ext cx="2688621" cy="1235654"/>
          </a:xfrm>
          <a:prstGeom prst="wedgeRoundRectCallout">
            <a:avLst>
              <a:gd name="adj1" fmla="val -59266"/>
              <a:gd name="adj2" fmla="val 1550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solidFill>
                  <a:srgbClr val="000000"/>
                </a:solidFill>
                <a:latin typeface=""/>
              </a:rPr>
              <a:t>入場可能区域以外の衛生管理区域に入場させる場合は、農場</a:t>
            </a:r>
            <a:r>
              <a:rPr lang="zh-TW" altLang="en-US" sz="1600" dirty="0">
                <a:solidFill>
                  <a:srgbClr val="000000"/>
                </a:solidFill>
                <a:latin typeface=""/>
              </a:rPr>
              <a:t>飼養衛生管理者名</a:t>
            </a:r>
            <a:r>
              <a:rPr lang="ja-JP" altLang="en-US" sz="1600" dirty="0">
                <a:solidFill>
                  <a:srgbClr val="000000"/>
                </a:solidFill>
                <a:latin typeface=""/>
              </a:rPr>
              <a:t>と同様の対策を講じる</a:t>
            </a:r>
            <a:endParaRPr kumimoji="1" lang="ja-JP" altLang="en-US" dirty="0"/>
          </a:p>
        </p:txBody>
      </p:sp>
    </p:spTree>
    <p:extLst>
      <p:ext uri="{BB962C8B-B14F-4D97-AF65-F5344CB8AC3E}">
        <p14:creationId xmlns:p14="http://schemas.microsoft.com/office/powerpoint/2010/main" val="1024223327"/>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8261</TotalTime>
  <Words>2888</Words>
  <Application>Microsoft Office PowerPoint</Application>
  <PresentationFormat>画面に合わせる (4:3)</PresentationFormat>
  <Paragraphs>291</Paragraphs>
  <Slides>16</Slides>
  <Notes>7</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16</vt:i4>
      </vt:variant>
    </vt:vector>
  </HeadingPairs>
  <TitlesOfParts>
    <vt:vector size="29" baseType="lpstr">
      <vt:lpstr>HGSｺﾞｼｯｸE</vt:lpstr>
      <vt:lpstr>Meiryo UI</vt:lpstr>
      <vt:lpstr>ＭＳ Ｐゴシック</vt:lpstr>
      <vt:lpstr>ＭＳ ゴシック</vt:lpstr>
      <vt:lpstr>ＭＳ 明朝</vt:lpstr>
      <vt:lpstr>新細明體</vt:lpstr>
      <vt:lpstr></vt:lpstr>
      <vt:lpstr>游ゴシック</vt:lpstr>
      <vt:lpstr>Agency FB</vt:lpstr>
      <vt:lpstr>Arial</vt:lpstr>
      <vt:lpstr>Calibri</vt:lpstr>
      <vt:lpstr>Times New Roman</vt:lpstr>
      <vt:lpstr>Blank</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shogo</dc:creator>
  <cp:lastModifiedBy>Administrator</cp:lastModifiedBy>
  <cp:revision>49</cp:revision>
  <cp:lastPrinted>2021-06-16T09:21:04Z</cp:lastPrinted>
  <dcterms:created xsi:type="dcterms:W3CDTF">2018-07-17T05:28:53Z</dcterms:created>
  <dcterms:modified xsi:type="dcterms:W3CDTF">2021-09-12T20:51:29Z</dcterms:modified>
</cp:coreProperties>
</file>