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1"/>
    <p:sldMasterId id="2147483850" r:id="rId2"/>
  </p:sldMasterIdLst>
  <p:notesMasterIdLst>
    <p:notesMasterId r:id="rId18"/>
  </p:notesMasterIdLst>
  <p:sldIdLst>
    <p:sldId id="609" r:id="rId3"/>
    <p:sldId id="768" r:id="rId4"/>
    <p:sldId id="3523" r:id="rId5"/>
    <p:sldId id="3540" r:id="rId6"/>
    <p:sldId id="3545" r:id="rId7"/>
    <p:sldId id="3536" r:id="rId8"/>
    <p:sldId id="3546" r:id="rId9"/>
    <p:sldId id="3547" r:id="rId10"/>
    <p:sldId id="3543" r:id="rId11"/>
    <p:sldId id="3548" r:id="rId12"/>
    <p:sldId id="3534" r:id="rId13"/>
    <p:sldId id="3541" r:id="rId14"/>
    <p:sldId id="774" r:id="rId15"/>
    <p:sldId id="3551" r:id="rId16"/>
    <p:sldId id="3587" r:id="rId17"/>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6DA2AA08-2EE5-4D90-A5FE-4513C76856B2}">
          <p14:sldIdLst>
            <p14:sldId id="609"/>
            <p14:sldId id="768"/>
            <p14:sldId id="3523"/>
            <p14:sldId id="3540"/>
            <p14:sldId id="3545"/>
            <p14:sldId id="3536"/>
            <p14:sldId id="3546"/>
            <p14:sldId id="3547"/>
            <p14:sldId id="3543"/>
            <p14:sldId id="3548"/>
            <p14:sldId id="3534"/>
            <p14:sldId id="3541"/>
            <p14:sldId id="774"/>
            <p14:sldId id="3551"/>
            <p14:sldId id="3587"/>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淺川　喬也" initials="淺川　喬也" lastIdx="4" clrIdx="0">
    <p:extLst>
      <p:ext uri="{19B8F6BF-5375-455C-9EA6-DF929625EA0E}">
        <p15:presenceInfo xmlns:p15="http://schemas.microsoft.com/office/powerpoint/2012/main" userId="S::00030488@pref.nagano.lg.jp::73f5c213-bcdf-4036-a349-4c86957ea9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FFCC"/>
    <a:srgbClr val="CEFDA3"/>
    <a:srgbClr val="ED8513"/>
    <a:srgbClr val="33E137"/>
    <a:srgbClr val="000099"/>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32" autoAdjust="0"/>
    <p:restoredTop sz="94767" autoAdjust="0"/>
  </p:normalViewPr>
  <p:slideViewPr>
    <p:cSldViewPr snapToGrid="0">
      <p:cViewPr varScale="1">
        <p:scale>
          <a:sx n="115" d="100"/>
          <a:sy n="115" d="100"/>
        </p:scale>
        <p:origin x="1080" y="114"/>
      </p:cViewPr>
      <p:guideLst>
        <p:guide orient="horz" pos="2160"/>
        <p:guide pos="3120"/>
      </p:guideLst>
    </p:cSldViewPr>
  </p:slideViewPr>
  <p:notesTextViewPr>
    <p:cViewPr>
      <p:scale>
        <a:sx n="3" d="2"/>
        <a:sy n="3" d="2"/>
      </p:scale>
      <p:origin x="0" y="0"/>
    </p:cViewPr>
  </p:notesTextViewPr>
  <p:sorterViewPr>
    <p:cViewPr>
      <p:scale>
        <a:sx n="100" d="100"/>
        <a:sy n="100" d="100"/>
      </p:scale>
      <p:origin x="0" y="-22912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Sheet1!$B$4</c:f>
              <c:strCache>
                <c:ptCount val="1"/>
                <c:pt idx="0">
                  <c:v>休棟等</c:v>
                </c:pt>
              </c:strCache>
            </c:strRef>
          </c:tx>
          <c:spPr>
            <a:solidFill>
              <a:schemeClr val="bg1">
                <a:lumMod val="50000"/>
              </a:schemeClr>
            </a:solidFill>
            <a:ln>
              <a:solidFill>
                <a:schemeClr val="tx1"/>
              </a:solid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D-3FA8-4F21-AD28-BE8ABCD669FA}"/>
                </c:ext>
              </c:extLst>
            </c:dLbl>
            <c:dLbl>
              <c:idx val="1"/>
              <c:layout>
                <c:manualLayout>
                  <c:x val="-6.4508165108300153E-2"/>
                  <c:y val="-5.1110979644549297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5DA4-4292-98A4-FE9466012993}"/>
                </c:ext>
              </c:extLst>
            </c:dLbl>
            <c:dLbl>
              <c:idx val="2"/>
              <c:layout>
                <c:manualLayout>
                  <c:x val="-6.7508544880779148E-2"/>
                  <c:y val="-4.0888783715639435E-2"/>
                </c:manualLayout>
              </c:layout>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5DA4-4292-98A4-FE9466012993}"/>
                </c:ext>
              </c:extLst>
            </c:dLbl>
            <c:dLbl>
              <c:idx val="3"/>
              <c:delete val="1"/>
              <c:extLst>
                <c:ext xmlns:c15="http://schemas.microsoft.com/office/drawing/2012/chart" uri="{CE6537A1-D6FC-4f65-9D91-7224C49458BB}"/>
                <c:ext xmlns:c16="http://schemas.microsoft.com/office/drawing/2014/chart" uri="{C3380CC4-5D6E-409C-BE32-E72D297353CC}">
                  <c16:uniqueId val="{00000010-5DA4-4292-98A4-FE9466012993}"/>
                </c:ext>
              </c:extLst>
            </c:dLbl>
            <c:dLbl>
              <c:idx val="4"/>
              <c:delete val="1"/>
              <c:extLst>
                <c:ext xmlns:c15="http://schemas.microsoft.com/office/drawing/2012/chart" uri="{CE6537A1-D6FC-4f65-9D91-7224C49458BB}"/>
                <c:ext xmlns:c16="http://schemas.microsoft.com/office/drawing/2014/chart" uri="{C3380CC4-5D6E-409C-BE32-E72D297353CC}">
                  <c16:uniqueId val="{0000000F-5DA4-4292-98A4-FE9466012993}"/>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Sheet1!$C$3:$G$3</c:f>
              <c:strCache>
                <c:ptCount val="5"/>
                <c:pt idx="0">
                  <c:v>2015年</c:v>
                </c:pt>
                <c:pt idx="1">
                  <c:v>2022年</c:v>
                </c:pt>
                <c:pt idx="2">
                  <c:v>2025意向</c:v>
                </c:pt>
                <c:pt idx="3">
                  <c:v>2030年</c:v>
                </c:pt>
                <c:pt idx="4">
                  <c:v>2025年推計</c:v>
                </c:pt>
              </c:strCache>
            </c:strRef>
          </c:cat>
          <c:val>
            <c:numRef>
              <c:f>Sheet1!$C$4:$G$4</c:f>
              <c:numCache>
                <c:formatCode>General</c:formatCode>
                <c:ptCount val="5"/>
                <c:pt idx="0">
                  <c:v>63</c:v>
                </c:pt>
                <c:pt idx="1">
                  <c:v>16</c:v>
                </c:pt>
                <c:pt idx="2">
                  <c:v>8</c:v>
                </c:pt>
                <c:pt idx="3">
                  <c:v>0</c:v>
                </c:pt>
                <c:pt idx="4">
                  <c:v>0</c:v>
                </c:pt>
              </c:numCache>
            </c:numRef>
          </c:val>
          <c:extLst>
            <c:ext xmlns:c16="http://schemas.microsoft.com/office/drawing/2014/chart" uri="{C3380CC4-5D6E-409C-BE32-E72D297353CC}">
              <c16:uniqueId val="{00000000-D515-4659-B826-62270B2F361B}"/>
            </c:ext>
          </c:extLst>
        </c:ser>
        <c:ser>
          <c:idx val="1"/>
          <c:order val="1"/>
          <c:tx>
            <c:strRef>
              <c:f>Sheet1!$B$5</c:f>
              <c:strCache>
                <c:ptCount val="1"/>
                <c:pt idx="0">
                  <c:v>慢性期</c:v>
                </c:pt>
              </c:strCache>
            </c:strRef>
          </c:tx>
          <c:spPr>
            <a:solidFill>
              <a:srgbClr val="ED8513"/>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Sheet1!$C$3:$G$3</c:f>
              <c:strCache>
                <c:ptCount val="5"/>
                <c:pt idx="0">
                  <c:v>2015年</c:v>
                </c:pt>
                <c:pt idx="1">
                  <c:v>2022年</c:v>
                </c:pt>
                <c:pt idx="2">
                  <c:v>2025意向</c:v>
                </c:pt>
                <c:pt idx="3">
                  <c:v>2030年</c:v>
                </c:pt>
                <c:pt idx="4">
                  <c:v>2025年推計</c:v>
                </c:pt>
              </c:strCache>
            </c:strRef>
          </c:cat>
          <c:val>
            <c:numRef>
              <c:f>Sheet1!$C$5:$G$5</c:f>
              <c:numCache>
                <c:formatCode>General</c:formatCode>
                <c:ptCount val="5"/>
                <c:pt idx="0">
                  <c:v>509</c:v>
                </c:pt>
                <c:pt idx="1">
                  <c:v>325</c:v>
                </c:pt>
                <c:pt idx="2">
                  <c:v>230</c:v>
                </c:pt>
                <c:pt idx="3">
                  <c:v>230</c:v>
                </c:pt>
                <c:pt idx="4">
                  <c:v>334</c:v>
                </c:pt>
              </c:numCache>
            </c:numRef>
          </c:val>
          <c:extLst>
            <c:ext xmlns:c16="http://schemas.microsoft.com/office/drawing/2014/chart" uri="{C3380CC4-5D6E-409C-BE32-E72D297353CC}">
              <c16:uniqueId val="{00000001-D515-4659-B826-62270B2F361B}"/>
            </c:ext>
          </c:extLst>
        </c:ser>
        <c:ser>
          <c:idx val="2"/>
          <c:order val="2"/>
          <c:tx>
            <c:strRef>
              <c:f>Sheet1!$B$6</c:f>
              <c:strCache>
                <c:ptCount val="1"/>
                <c:pt idx="0">
                  <c:v>回復期</c:v>
                </c:pt>
              </c:strCache>
            </c:strRef>
          </c:tx>
          <c:spPr>
            <a:solidFill>
              <a:srgbClr val="33E137"/>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Sheet1!$C$3:$G$3</c:f>
              <c:strCache>
                <c:ptCount val="5"/>
                <c:pt idx="0">
                  <c:v>2015年</c:v>
                </c:pt>
                <c:pt idx="1">
                  <c:v>2022年</c:v>
                </c:pt>
                <c:pt idx="2">
                  <c:v>2025意向</c:v>
                </c:pt>
                <c:pt idx="3">
                  <c:v>2030年</c:v>
                </c:pt>
                <c:pt idx="4">
                  <c:v>2025年推計</c:v>
                </c:pt>
              </c:strCache>
            </c:strRef>
          </c:cat>
          <c:val>
            <c:numRef>
              <c:f>Sheet1!$C$6:$G$6</c:f>
              <c:numCache>
                <c:formatCode>General</c:formatCode>
                <c:ptCount val="5"/>
                <c:pt idx="0">
                  <c:v>191</c:v>
                </c:pt>
                <c:pt idx="1">
                  <c:v>456</c:v>
                </c:pt>
                <c:pt idx="2">
                  <c:v>450</c:v>
                </c:pt>
                <c:pt idx="3">
                  <c:v>450</c:v>
                </c:pt>
                <c:pt idx="4">
                  <c:v>494</c:v>
                </c:pt>
              </c:numCache>
            </c:numRef>
          </c:val>
          <c:extLst>
            <c:ext xmlns:c16="http://schemas.microsoft.com/office/drawing/2014/chart" uri="{C3380CC4-5D6E-409C-BE32-E72D297353CC}">
              <c16:uniqueId val="{00000002-D515-4659-B826-62270B2F361B}"/>
            </c:ext>
          </c:extLst>
        </c:ser>
        <c:ser>
          <c:idx val="3"/>
          <c:order val="3"/>
          <c:tx>
            <c:strRef>
              <c:f>Sheet1!$B$7</c:f>
              <c:strCache>
                <c:ptCount val="1"/>
                <c:pt idx="0">
                  <c:v>急性期</c:v>
                </c:pt>
              </c:strCache>
            </c:strRef>
          </c:tx>
          <c:spPr>
            <a:solidFill>
              <a:srgbClr val="FFFF00"/>
            </a:solidFill>
            <a:ln>
              <a:solidFill>
                <a:schemeClr val="tx1"/>
              </a:solidFill>
            </a:ln>
            <a:effectLst/>
          </c:spPr>
          <c:invertIfNegative val="0"/>
          <c:dPt>
            <c:idx val="0"/>
            <c:invertIfNegative val="0"/>
            <c:bubble3D val="0"/>
            <c:spPr>
              <a:solidFill>
                <a:schemeClr val="tx2">
                  <a:lumMod val="60000"/>
                  <a:lumOff val="40000"/>
                </a:schemeClr>
              </a:solidFill>
              <a:ln>
                <a:solidFill>
                  <a:schemeClr val="tx1"/>
                </a:solidFill>
              </a:ln>
              <a:effectLst/>
            </c:spPr>
            <c:extLst>
              <c:ext xmlns:c16="http://schemas.microsoft.com/office/drawing/2014/chart" uri="{C3380CC4-5D6E-409C-BE32-E72D297353CC}">
                <c16:uniqueId val="{00000000-557C-4638-BEBB-D76E391752C5}"/>
              </c:ext>
            </c:extLst>
          </c:dPt>
          <c:dPt>
            <c:idx val="1"/>
            <c:invertIfNegative val="0"/>
            <c:bubble3D val="0"/>
            <c:spPr>
              <a:solidFill>
                <a:schemeClr val="tx2">
                  <a:lumMod val="60000"/>
                  <a:lumOff val="40000"/>
                </a:schemeClr>
              </a:solidFill>
              <a:ln>
                <a:solidFill>
                  <a:schemeClr val="tx1"/>
                </a:solidFill>
              </a:ln>
              <a:effectLst/>
            </c:spPr>
            <c:extLst>
              <c:ext xmlns:c16="http://schemas.microsoft.com/office/drawing/2014/chart" uri="{C3380CC4-5D6E-409C-BE32-E72D297353CC}">
                <c16:uniqueId val="{00000001-557C-4638-BEBB-D76E391752C5}"/>
              </c:ext>
            </c:extLst>
          </c:dPt>
          <c:dPt>
            <c:idx val="2"/>
            <c:invertIfNegative val="0"/>
            <c:bubble3D val="0"/>
            <c:spPr>
              <a:solidFill>
                <a:schemeClr val="tx2">
                  <a:lumMod val="60000"/>
                  <a:lumOff val="40000"/>
                </a:schemeClr>
              </a:solidFill>
              <a:ln>
                <a:solidFill>
                  <a:schemeClr val="tx1"/>
                </a:solidFill>
              </a:ln>
              <a:effectLst/>
            </c:spPr>
            <c:extLst>
              <c:ext xmlns:c16="http://schemas.microsoft.com/office/drawing/2014/chart" uri="{C3380CC4-5D6E-409C-BE32-E72D297353CC}">
                <c16:uniqueId val="{00000002-557C-4638-BEBB-D76E391752C5}"/>
              </c:ext>
            </c:extLst>
          </c:dPt>
          <c:dPt>
            <c:idx val="3"/>
            <c:invertIfNegative val="0"/>
            <c:bubble3D val="0"/>
            <c:spPr>
              <a:solidFill>
                <a:schemeClr val="tx2">
                  <a:lumMod val="60000"/>
                  <a:lumOff val="40000"/>
                </a:schemeClr>
              </a:solidFill>
              <a:ln>
                <a:solidFill>
                  <a:schemeClr val="tx1"/>
                </a:solidFill>
              </a:ln>
              <a:effectLst/>
            </c:spPr>
            <c:extLst>
              <c:ext xmlns:c16="http://schemas.microsoft.com/office/drawing/2014/chart" uri="{C3380CC4-5D6E-409C-BE32-E72D297353CC}">
                <c16:uniqueId val="{00000007-E670-46D8-8D26-8A77A905287F}"/>
              </c:ext>
            </c:extLst>
          </c:dPt>
          <c:dPt>
            <c:idx val="4"/>
            <c:invertIfNegative val="0"/>
            <c:bubble3D val="0"/>
            <c:spPr>
              <a:solidFill>
                <a:schemeClr val="tx2">
                  <a:lumMod val="60000"/>
                  <a:lumOff val="40000"/>
                </a:schemeClr>
              </a:solidFill>
              <a:ln>
                <a:solidFill>
                  <a:schemeClr val="tx1"/>
                </a:solidFill>
              </a:ln>
              <a:effectLst/>
            </c:spPr>
            <c:extLst>
              <c:ext xmlns:c16="http://schemas.microsoft.com/office/drawing/2014/chart" uri="{C3380CC4-5D6E-409C-BE32-E72D297353CC}">
                <c16:uniqueId val="{00000008-E670-46D8-8D26-8A77A905287F}"/>
              </c:ext>
            </c:extLst>
          </c:dPt>
          <c:dPt>
            <c:idx val="5"/>
            <c:invertIfNegative val="0"/>
            <c:bubble3D val="0"/>
            <c:spPr>
              <a:solidFill>
                <a:schemeClr val="accent1"/>
              </a:solidFill>
              <a:ln>
                <a:solidFill>
                  <a:schemeClr val="tx1"/>
                </a:solidFill>
              </a:ln>
              <a:effectLst/>
            </c:spPr>
            <c:extLst>
              <c:ext xmlns:c16="http://schemas.microsoft.com/office/drawing/2014/chart" uri="{C3380CC4-5D6E-409C-BE32-E72D297353CC}">
                <c16:uniqueId val="{0000000D-1C03-497B-9AC2-70592C5C30C5}"/>
              </c:ext>
            </c:extLst>
          </c:dPt>
          <c:dLbls>
            <c:dLbl>
              <c:idx val="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extLst>
                <c:ext xmlns:c16="http://schemas.microsoft.com/office/drawing/2014/chart" uri="{C3380CC4-5D6E-409C-BE32-E72D297353CC}">
                  <c16:uniqueId val="{00000000-557C-4638-BEBB-D76E391752C5}"/>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Sheet1!$C$3:$G$3</c:f>
              <c:strCache>
                <c:ptCount val="5"/>
                <c:pt idx="0">
                  <c:v>2015年</c:v>
                </c:pt>
                <c:pt idx="1">
                  <c:v>2022年</c:v>
                </c:pt>
                <c:pt idx="2">
                  <c:v>2025意向</c:v>
                </c:pt>
                <c:pt idx="3">
                  <c:v>2030年</c:v>
                </c:pt>
                <c:pt idx="4">
                  <c:v>2025年推計</c:v>
                </c:pt>
              </c:strCache>
            </c:strRef>
          </c:cat>
          <c:val>
            <c:numRef>
              <c:f>Sheet1!$C$7:$G$7</c:f>
              <c:numCache>
                <c:formatCode>General</c:formatCode>
                <c:ptCount val="5"/>
                <c:pt idx="0">
                  <c:v>1370</c:v>
                </c:pt>
                <c:pt idx="1">
                  <c:v>1162</c:v>
                </c:pt>
                <c:pt idx="2">
                  <c:v>1183</c:v>
                </c:pt>
                <c:pt idx="3">
                  <c:v>1183</c:v>
                </c:pt>
                <c:pt idx="4">
                  <c:v>733</c:v>
                </c:pt>
              </c:numCache>
            </c:numRef>
          </c:val>
          <c:extLst>
            <c:ext xmlns:c16="http://schemas.microsoft.com/office/drawing/2014/chart" uri="{C3380CC4-5D6E-409C-BE32-E72D297353CC}">
              <c16:uniqueId val="{00000003-D515-4659-B826-62270B2F361B}"/>
            </c:ext>
          </c:extLst>
        </c:ser>
        <c:ser>
          <c:idx val="4"/>
          <c:order val="4"/>
          <c:tx>
            <c:strRef>
              <c:f>Sheet1!$B$8</c:f>
              <c:strCache>
                <c:ptCount val="1"/>
                <c:pt idx="0">
                  <c:v>高度急性期</c:v>
                </c:pt>
              </c:strCache>
            </c:strRef>
          </c:tx>
          <c:spPr>
            <a:solidFill>
              <a:srgbClr val="FF0000"/>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Sheet1!$C$3:$G$3</c:f>
              <c:strCache>
                <c:ptCount val="5"/>
                <c:pt idx="0">
                  <c:v>2015年</c:v>
                </c:pt>
                <c:pt idx="1">
                  <c:v>2022年</c:v>
                </c:pt>
                <c:pt idx="2">
                  <c:v>2025意向</c:v>
                </c:pt>
                <c:pt idx="3">
                  <c:v>2030年</c:v>
                </c:pt>
                <c:pt idx="4">
                  <c:v>2025年推計</c:v>
                </c:pt>
              </c:strCache>
            </c:strRef>
          </c:cat>
          <c:val>
            <c:numRef>
              <c:f>Sheet1!$C$8:$G$8</c:f>
              <c:numCache>
                <c:formatCode>General</c:formatCode>
                <c:ptCount val="5"/>
                <c:pt idx="0">
                  <c:v>81</c:v>
                </c:pt>
                <c:pt idx="1">
                  <c:v>86</c:v>
                </c:pt>
                <c:pt idx="2">
                  <c:v>86</c:v>
                </c:pt>
                <c:pt idx="3">
                  <c:v>86</c:v>
                </c:pt>
                <c:pt idx="4">
                  <c:v>193</c:v>
                </c:pt>
              </c:numCache>
            </c:numRef>
          </c:val>
          <c:extLst>
            <c:ext xmlns:c16="http://schemas.microsoft.com/office/drawing/2014/chart" uri="{C3380CC4-5D6E-409C-BE32-E72D297353CC}">
              <c16:uniqueId val="{00000004-D515-4659-B826-62270B2F361B}"/>
            </c:ext>
          </c:extLst>
        </c:ser>
        <c:dLbls>
          <c:dLblPos val="ctr"/>
          <c:showLegendKey val="0"/>
          <c:showVal val="1"/>
          <c:showCatName val="0"/>
          <c:showSerName val="0"/>
          <c:showPercent val="0"/>
          <c:showBubbleSize val="0"/>
        </c:dLbls>
        <c:gapWidth val="150"/>
        <c:overlap val="100"/>
        <c:serLines>
          <c:spPr>
            <a:ln w="9525" cap="flat" cmpd="sng" algn="ctr">
              <a:solidFill>
                <a:schemeClr val="tx1">
                  <a:lumMod val="35000"/>
                  <a:lumOff val="65000"/>
                </a:schemeClr>
              </a:solidFill>
              <a:prstDash val="dash"/>
              <a:round/>
            </a:ln>
            <a:effectLst/>
          </c:spPr>
        </c:serLines>
        <c:axId val="452844168"/>
        <c:axId val="452845152"/>
        <c:extLst>
          <c:ext xmlns:c15="http://schemas.microsoft.com/office/drawing/2012/chart" uri="{02D57815-91ED-43cb-92C2-25804820EDAC}">
            <c15:filteredBarSeries>
              <c15:ser>
                <c:idx val="5"/>
                <c:order val="5"/>
                <c:tx>
                  <c:strRef>
                    <c:extLst>
                      <c:ext uri="{02D57815-91ED-43cb-92C2-25804820EDAC}">
                        <c15:formulaRef>
                          <c15:sqref>Sheet1!$B$9</c15:sqref>
                        </c15:formulaRef>
                      </c:ext>
                    </c:extLst>
                    <c:strCache>
                      <c:ptCount val="1"/>
                      <c:pt idx="0">
                        <c:v>総数</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ct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Sheet1!$C$3:$G$3</c15:sqref>
                        </c15:formulaRef>
                      </c:ext>
                    </c:extLst>
                    <c:strCache>
                      <c:ptCount val="5"/>
                      <c:pt idx="0">
                        <c:v>2015年</c:v>
                      </c:pt>
                      <c:pt idx="1">
                        <c:v>2022年</c:v>
                      </c:pt>
                      <c:pt idx="2">
                        <c:v>2025意向</c:v>
                      </c:pt>
                      <c:pt idx="3">
                        <c:v>2030年</c:v>
                      </c:pt>
                      <c:pt idx="4">
                        <c:v>2025年推計</c:v>
                      </c:pt>
                    </c:strCache>
                  </c:strRef>
                </c:cat>
                <c:val>
                  <c:numRef>
                    <c:extLst>
                      <c:ext uri="{02D57815-91ED-43cb-92C2-25804820EDAC}">
                        <c15:formulaRef>
                          <c15:sqref>Sheet1!$C$9:$G$9</c15:sqref>
                        </c15:formulaRef>
                      </c:ext>
                    </c:extLst>
                    <c:numCache>
                      <c:formatCode>General</c:formatCode>
                      <c:ptCount val="5"/>
                      <c:pt idx="0">
                        <c:v>2214</c:v>
                      </c:pt>
                      <c:pt idx="1">
                        <c:v>2045</c:v>
                      </c:pt>
                      <c:pt idx="2">
                        <c:v>1957</c:v>
                      </c:pt>
                      <c:pt idx="3">
                        <c:v>1949</c:v>
                      </c:pt>
                      <c:pt idx="4">
                        <c:v>1754</c:v>
                      </c:pt>
                    </c:numCache>
                  </c:numRef>
                </c:val>
                <c:extLst>
                  <c:ext xmlns:c16="http://schemas.microsoft.com/office/drawing/2014/chart" uri="{C3380CC4-5D6E-409C-BE32-E72D297353CC}">
                    <c16:uniqueId val="{00000005-D515-4659-B826-62270B2F361B}"/>
                  </c:ext>
                </c:extLst>
              </c15:ser>
            </c15:filteredBarSeries>
          </c:ext>
        </c:extLst>
      </c:barChart>
      <c:catAx>
        <c:axId val="452844168"/>
        <c:scaling>
          <c:orientation val="minMax"/>
        </c:scaling>
        <c:delete val="1"/>
        <c:axPos val="b"/>
        <c:numFmt formatCode="General" sourceLinked="1"/>
        <c:majorTickMark val="out"/>
        <c:minorTickMark val="none"/>
        <c:tickLblPos val="nextTo"/>
        <c:crossAx val="452845152"/>
        <c:crosses val="autoZero"/>
        <c:auto val="1"/>
        <c:lblAlgn val="ctr"/>
        <c:lblOffset val="100"/>
        <c:noMultiLvlLbl val="0"/>
      </c:catAx>
      <c:valAx>
        <c:axId val="452845152"/>
        <c:scaling>
          <c:orientation val="minMax"/>
          <c:max val="2400"/>
          <c:min val="0"/>
        </c:scaling>
        <c:delete val="1"/>
        <c:axPos val="l"/>
        <c:numFmt formatCode="General" sourceLinked="1"/>
        <c:majorTickMark val="out"/>
        <c:minorTickMark val="none"/>
        <c:tickLblPos val="nextTo"/>
        <c:crossAx val="452844168"/>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0.17688</cdr:x>
      <cdr:y>0.11994</cdr:y>
    </cdr:from>
    <cdr:to>
      <cdr:x>0.24414</cdr:x>
      <cdr:y>0.17568</cdr:y>
    </cdr:to>
    <cdr:sp macro="" textlink="">
      <cdr:nvSpPr>
        <cdr:cNvPr id="2" name="テキスト ボックス 40">
          <a:extLst xmlns:a="http://schemas.openxmlformats.org/drawingml/2006/main">
            <a:ext uri="{FF2B5EF4-FFF2-40B4-BE49-F238E27FC236}">
              <a16:creationId xmlns:a16="http://schemas.microsoft.com/office/drawing/2014/main" id="{D4FF44B3-88F9-45E2-BFFA-664F8E73F72C}"/>
            </a:ext>
          </a:extLst>
        </cdr:cNvPr>
        <cdr:cNvSpPr txBox="1"/>
      </cdr:nvSpPr>
      <cdr:spPr>
        <a:xfrm xmlns:a="http://schemas.openxmlformats.org/drawingml/2006/main">
          <a:off x="1497394" y="596055"/>
          <a:ext cx="569396" cy="277005"/>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kumimoji="1" lang="ja-JP" altLang="en-US" sz="1200" dirty="0">
              <a:latin typeface="ＭＳ Ｐゴシック" panose="020B0600070205080204" pitchFamily="50" charset="-128"/>
              <a:ea typeface="ＭＳ Ｐゴシック" panose="020B0600070205080204" pitchFamily="50" charset="-128"/>
            </a:rPr>
            <a:t>（</a:t>
          </a:r>
          <a:r>
            <a:rPr lang="ja-JP" altLang="en-US" sz="1200" dirty="0">
              <a:latin typeface="ＭＳ Ｐゴシック" panose="020B0600070205080204" pitchFamily="50" charset="-128"/>
              <a:ea typeface="ＭＳ Ｐゴシック" panose="020B0600070205080204" pitchFamily="50" charset="-128"/>
            </a:rPr>
            <a:t>＋</a:t>
          </a:r>
          <a:r>
            <a:rPr lang="en-US" altLang="ja-JP" sz="1200" dirty="0">
              <a:latin typeface="ＭＳ Ｐゴシック" panose="020B0600070205080204" pitchFamily="50" charset="-128"/>
              <a:ea typeface="ＭＳ Ｐゴシック" panose="020B0600070205080204" pitchFamily="50" charset="-128"/>
            </a:rPr>
            <a:t>5</a:t>
          </a:r>
          <a:r>
            <a:rPr kumimoji="1" lang="ja-JP" altLang="en-US" sz="1200" dirty="0">
              <a:latin typeface="ＭＳ Ｐゴシック" panose="020B0600070205080204" pitchFamily="50" charset="-128"/>
              <a:ea typeface="ＭＳ Ｐゴシック" panose="020B0600070205080204" pitchFamily="50" charset="-128"/>
            </a:rPr>
            <a:t>）</a:t>
          </a:r>
        </a:p>
      </cdr:txBody>
    </cdr:sp>
  </cdr:relSizeAnchor>
  <cdr:relSizeAnchor xmlns:cdr="http://schemas.openxmlformats.org/drawingml/2006/chartDrawing">
    <cdr:from>
      <cdr:x>0.16742</cdr:x>
      <cdr:y>0.39151</cdr:y>
    </cdr:from>
    <cdr:to>
      <cdr:x>0.25286</cdr:x>
      <cdr:y>0.44725</cdr:y>
    </cdr:to>
    <cdr:sp macro="" textlink="">
      <cdr:nvSpPr>
        <cdr:cNvPr id="3" name="テキスト ボックス 40">
          <a:extLst xmlns:a="http://schemas.openxmlformats.org/drawingml/2006/main">
            <a:ext uri="{FF2B5EF4-FFF2-40B4-BE49-F238E27FC236}">
              <a16:creationId xmlns:a16="http://schemas.microsoft.com/office/drawing/2014/main" id="{2EAEFCBB-D64E-42A2-A3C8-A7E65360C652}"/>
            </a:ext>
          </a:extLst>
        </cdr:cNvPr>
        <cdr:cNvSpPr txBox="1"/>
      </cdr:nvSpPr>
      <cdr:spPr>
        <a:xfrm xmlns:a="http://schemas.openxmlformats.org/drawingml/2006/main">
          <a:off x="1417294" y="1945656"/>
          <a:ext cx="723275" cy="276999"/>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kumimoji="1" lang="ja-JP" altLang="en-US" sz="1200" dirty="0">
              <a:latin typeface="ＭＳ Ｐゴシック" panose="020B0600070205080204" pitchFamily="50" charset="-128"/>
              <a:ea typeface="ＭＳ Ｐゴシック" panose="020B0600070205080204" pitchFamily="50" charset="-128"/>
            </a:rPr>
            <a:t>（▲</a:t>
          </a:r>
          <a:r>
            <a:rPr kumimoji="1" lang="en-US" altLang="ja-JP" sz="1200" dirty="0">
              <a:latin typeface="ＭＳ Ｐゴシック" panose="020B0600070205080204" pitchFamily="50" charset="-128"/>
              <a:ea typeface="ＭＳ Ｐゴシック" panose="020B0600070205080204" pitchFamily="50" charset="-128"/>
            </a:rPr>
            <a:t>208</a:t>
          </a:r>
          <a:r>
            <a:rPr kumimoji="1" lang="ja-JP" altLang="en-US" sz="1200" dirty="0">
              <a:latin typeface="ＭＳ Ｐゴシック" panose="020B0600070205080204" pitchFamily="50" charset="-128"/>
              <a:ea typeface="ＭＳ Ｐゴシック" panose="020B0600070205080204" pitchFamily="50" charset="-128"/>
            </a:rPr>
            <a:t>）</a:t>
          </a:r>
        </a:p>
      </cdr:txBody>
    </cdr:sp>
  </cdr:relSizeAnchor>
  <cdr:relSizeAnchor xmlns:cdr="http://schemas.openxmlformats.org/drawingml/2006/chartDrawing">
    <cdr:from>
      <cdr:x>0.16645</cdr:x>
      <cdr:y>0.69008</cdr:y>
    </cdr:from>
    <cdr:to>
      <cdr:x>0.25189</cdr:x>
      <cdr:y>0.74582</cdr:y>
    </cdr:to>
    <cdr:sp macro="" textlink="">
      <cdr:nvSpPr>
        <cdr:cNvPr id="4" name="テキスト ボックス 40">
          <a:extLst xmlns:a="http://schemas.openxmlformats.org/drawingml/2006/main">
            <a:ext uri="{FF2B5EF4-FFF2-40B4-BE49-F238E27FC236}">
              <a16:creationId xmlns:a16="http://schemas.microsoft.com/office/drawing/2014/main" id="{2EAEFCBB-D64E-42A2-A3C8-A7E65360C652}"/>
            </a:ext>
          </a:extLst>
        </cdr:cNvPr>
        <cdr:cNvSpPr txBox="1"/>
      </cdr:nvSpPr>
      <cdr:spPr>
        <a:xfrm xmlns:a="http://schemas.openxmlformats.org/drawingml/2006/main">
          <a:off x="1409114" y="3429423"/>
          <a:ext cx="723275" cy="276999"/>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kumimoji="1" lang="ja-JP" altLang="en-US" sz="1200" dirty="0">
              <a:latin typeface="ＭＳ Ｐゴシック" panose="020B0600070205080204" pitchFamily="50" charset="-128"/>
              <a:ea typeface="ＭＳ Ｐゴシック" panose="020B0600070205080204" pitchFamily="50" charset="-128"/>
            </a:rPr>
            <a:t>（＋</a:t>
          </a:r>
          <a:r>
            <a:rPr kumimoji="1" lang="en-US" altLang="ja-JP" sz="1200" dirty="0">
              <a:latin typeface="ＭＳ Ｐゴシック" panose="020B0600070205080204" pitchFamily="50" charset="-128"/>
              <a:ea typeface="ＭＳ Ｐゴシック" panose="020B0600070205080204" pitchFamily="50" charset="-128"/>
            </a:rPr>
            <a:t>256</a:t>
          </a:r>
          <a:r>
            <a:rPr kumimoji="1" lang="ja-JP" altLang="en-US" sz="1200" dirty="0">
              <a:latin typeface="ＭＳ Ｐゴシック" panose="020B0600070205080204" pitchFamily="50" charset="-128"/>
              <a:ea typeface="ＭＳ Ｐゴシック" panose="020B0600070205080204" pitchFamily="50" charset="-128"/>
            </a:rPr>
            <a:t>）</a:t>
          </a:r>
        </a:p>
      </cdr:txBody>
    </cdr:sp>
  </cdr:relSizeAnchor>
  <cdr:relSizeAnchor xmlns:cdr="http://schemas.openxmlformats.org/drawingml/2006/chartDrawing">
    <cdr:from>
      <cdr:x>0.17244</cdr:x>
      <cdr:y>0.83697</cdr:y>
    </cdr:from>
    <cdr:to>
      <cdr:x>0.25788</cdr:x>
      <cdr:y>0.89271</cdr:y>
    </cdr:to>
    <cdr:sp macro="" textlink="">
      <cdr:nvSpPr>
        <cdr:cNvPr id="5" name="テキスト ボックス 40">
          <a:extLst xmlns:a="http://schemas.openxmlformats.org/drawingml/2006/main">
            <a:ext uri="{FF2B5EF4-FFF2-40B4-BE49-F238E27FC236}">
              <a16:creationId xmlns:a16="http://schemas.microsoft.com/office/drawing/2014/main" id="{2EAEFCBB-D64E-42A2-A3C8-A7E65360C652}"/>
            </a:ext>
          </a:extLst>
        </cdr:cNvPr>
        <cdr:cNvSpPr txBox="1"/>
      </cdr:nvSpPr>
      <cdr:spPr>
        <a:xfrm xmlns:a="http://schemas.openxmlformats.org/drawingml/2006/main">
          <a:off x="1459836" y="4159411"/>
          <a:ext cx="723275" cy="276999"/>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kumimoji="1" lang="ja-JP" altLang="en-US" sz="1200" dirty="0">
              <a:latin typeface="ＭＳ Ｐゴシック" panose="020B0600070205080204" pitchFamily="50" charset="-128"/>
              <a:ea typeface="ＭＳ Ｐゴシック" panose="020B0600070205080204" pitchFamily="50" charset="-128"/>
            </a:rPr>
            <a:t>（▲</a:t>
          </a:r>
          <a:r>
            <a:rPr kumimoji="1" lang="en-US" altLang="ja-JP" sz="1200" dirty="0">
              <a:latin typeface="ＭＳ Ｐゴシック" panose="020B0600070205080204" pitchFamily="50" charset="-128"/>
              <a:ea typeface="ＭＳ Ｐゴシック" panose="020B0600070205080204" pitchFamily="50" charset="-128"/>
            </a:rPr>
            <a:t>184</a:t>
          </a:r>
          <a:r>
            <a:rPr kumimoji="1" lang="ja-JP" altLang="en-US" sz="1200" dirty="0">
              <a:latin typeface="ＭＳ Ｐゴシック" panose="020B0600070205080204" pitchFamily="50" charset="-128"/>
              <a:ea typeface="ＭＳ Ｐゴシック" panose="020B0600070205080204" pitchFamily="50" charset="-128"/>
            </a:rPr>
            <a:t>）</a:t>
          </a:r>
        </a:p>
      </cdr:txBody>
    </cdr:sp>
  </cdr:relSizeAnchor>
  <cdr:relSizeAnchor xmlns:cdr="http://schemas.openxmlformats.org/drawingml/2006/chartDrawing">
    <cdr:from>
      <cdr:x>0.37246</cdr:x>
      <cdr:y>0.17235</cdr:y>
    </cdr:from>
    <cdr:to>
      <cdr:x>0.43972</cdr:x>
      <cdr:y>0.22809</cdr:y>
    </cdr:to>
    <cdr:sp macro="" textlink="">
      <cdr:nvSpPr>
        <cdr:cNvPr id="6" name="テキスト ボックス 40">
          <a:extLst xmlns:a="http://schemas.openxmlformats.org/drawingml/2006/main">
            <a:ext uri="{FF2B5EF4-FFF2-40B4-BE49-F238E27FC236}">
              <a16:creationId xmlns:a16="http://schemas.microsoft.com/office/drawing/2014/main" id="{7920A9D2-6302-491C-9309-A0D631748946}"/>
            </a:ext>
          </a:extLst>
        </cdr:cNvPr>
        <cdr:cNvSpPr txBox="1"/>
      </cdr:nvSpPr>
      <cdr:spPr>
        <a:xfrm xmlns:a="http://schemas.openxmlformats.org/drawingml/2006/main">
          <a:off x="3153096" y="856511"/>
          <a:ext cx="569387" cy="276999"/>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kumimoji="1" lang="ja-JP" altLang="en-US" sz="1200" dirty="0">
              <a:latin typeface="ＭＳ Ｐゴシック" panose="020B0600070205080204" pitchFamily="50" charset="-128"/>
              <a:ea typeface="ＭＳ Ｐゴシック" panose="020B0600070205080204" pitchFamily="50" charset="-128"/>
            </a:rPr>
            <a:t>（</a:t>
          </a:r>
          <a:r>
            <a:rPr kumimoji="1" lang="en-US" altLang="ja-JP" sz="1200" dirty="0">
              <a:latin typeface="ＭＳ Ｐゴシック" panose="020B0600070205080204" pitchFamily="50" charset="-128"/>
              <a:ea typeface="ＭＳ Ｐゴシック" panose="020B0600070205080204" pitchFamily="50" charset="-128"/>
            </a:rPr>
            <a:t>±0</a:t>
          </a:r>
          <a:r>
            <a:rPr kumimoji="1" lang="ja-JP" altLang="en-US" sz="1200" dirty="0">
              <a:latin typeface="ＭＳ Ｐゴシック" panose="020B0600070205080204" pitchFamily="50" charset="-128"/>
              <a:ea typeface="ＭＳ Ｐゴシック" panose="020B0600070205080204" pitchFamily="50" charset="-128"/>
            </a:rPr>
            <a:t>）</a:t>
          </a:r>
        </a:p>
      </cdr:txBody>
    </cdr:sp>
  </cdr:relSizeAnchor>
  <cdr:relSizeAnchor xmlns:cdr="http://schemas.openxmlformats.org/drawingml/2006/chartDrawing">
    <cdr:from>
      <cdr:x>0.36804</cdr:x>
      <cdr:y>0.41708</cdr:y>
    </cdr:from>
    <cdr:to>
      <cdr:x>0.44439</cdr:x>
      <cdr:y>0.47282</cdr:y>
    </cdr:to>
    <cdr:sp macro="" textlink="">
      <cdr:nvSpPr>
        <cdr:cNvPr id="7" name="テキスト ボックス 40">
          <a:extLst xmlns:a="http://schemas.openxmlformats.org/drawingml/2006/main">
            <a:ext uri="{FF2B5EF4-FFF2-40B4-BE49-F238E27FC236}">
              <a16:creationId xmlns:a16="http://schemas.microsoft.com/office/drawing/2014/main" id="{F544A432-4A1E-4F87-B0AA-F2D7F7A44A3F}"/>
            </a:ext>
          </a:extLst>
        </cdr:cNvPr>
        <cdr:cNvSpPr txBox="1"/>
      </cdr:nvSpPr>
      <cdr:spPr>
        <a:xfrm xmlns:a="http://schemas.openxmlformats.org/drawingml/2006/main">
          <a:off x="3115678" y="2072712"/>
          <a:ext cx="646331" cy="276999"/>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kumimoji="1" lang="ja-JP" altLang="en-US" sz="1200" dirty="0">
              <a:latin typeface="ＭＳ Ｐゴシック" panose="020B0600070205080204" pitchFamily="50" charset="-128"/>
              <a:ea typeface="ＭＳ Ｐゴシック" panose="020B0600070205080204" pitchFamily="50" charset="-128"/>
            </a:rPr>
            <a:t>（＋</a:t>
          </a:r>
          <a:r>
            <a:rPr kumimoji="1" lang="en-US" altLang="ja-JP" sz="1200" dirty="0">
              <a:latin typeface="ＭＳ Ｐゴシック" panose="020B0600070205080204" pitchFamily="50" charset="-128"/>
              <a:ea typeface="ＭＳ Ｐゴシック" panose="020B0600070205080204" pitchFamily="50" charset="-128"/>
            </a:rPr>
            <a:t>21</a:t>
          </a:r>
          <a:r>
            <a:rPr kumimoji="1" lang="ja-JP" altLang="en-US" sz="1200" dirty="0">
              <a:latin typeface="ＭＳ Ｐゴシック" panose="020B0600070205080204" pitchFamily="50" charset="-128"/>
              <a:ea typeface="ＭＳ Ｐゴシック" panose="020B0600070205080204" pitchFamily="50" charset="-128"/>
            </a:rPr>
            <a:t>）</a:t>
          </a:r>
        </a:p>
      </cdr:txBody>
    </cdr:sp>
  </cdr:relSizeAnchor>
  <cdr:relSizeAnchor xmlns:cdr="http://schemas.openxmlformats.org/drawingml/2006/chartDrawing">
    <cdr:from>
      <cdr:x>0.36983</cdr:x>
      <cdr:y>0.71325</cdr:y>
    </cdr:from>
    <cdr:to>
      <cdr:x>0.43709</cdr:x>
      <cdr:y>0.76899</cdr:y>
    </cdr:to>
    <cdr:sp macro="" textlink="">
      <cdr:nvSpPr>
        <cdr:cNvPr id="10" name="テキスト ボックス 40">
          <a:extLst xmlns:a="http://schemas.openxmlformats.org/drawingml/2006/main">
            <a:ext uri="{FF2B5EF4-FFF2-40B4-BE49-F238E27FC236}">
              <a16:creationId xmlns:a16="http://schemas.microsoft.com/office/drawing/2014/main" id="{7D03A101-5698-4DA0-BB11-BAC37A5BE1B5}"/>
            </a:ext>
          </a:extLst>
        </cdr:cNvPr>
        <cdr:cNvSpPr txBox="1"/>
      </cdr:nvSpPr>
      <cdr:spPr>
        <a:xfrm xmlns:a="http://schemas.openxmlformats.org/drawingml/2006/main">
          <a:off x="3130831" y="3544552"/>
          <a:ext cx="569387" cy="276999"/>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kumimoji="1" lang="ja-JP" altLang="en-US" sz="1200" dirty="0">
              <a:latin typeface="ＭＳ Ｐゴシック" panose="020B0600070205080204" pitchFamily="50" charset="-128"/>
              <a:ea typeface="ＭＳ Ｐゴシック" panose="020B0600070205080204" pitchFamily="50" charset="-128"/>
            </a:rPr>
            <a:t>（▲</a:t>
          </a:r>
          <a:r>
            <a:rPr kumimoji="1" lang="en-US" altLang="ja-JP" sz="1200" dirty="0">
              <a:latin typeface="ＭＳ Ｐゴシック" panose="020B0600070205080204" pitchFamily="50" charset="-128"/>
              <a:ea typeface="ＭＳ Ｐゴシック" panose="020B0600070205080204" pitchFamily="50" charset="-128"/>
            </a:rPr>
            <a:t>6</a:t>
          </a:r>
          <a:r>
            <a:rPr kumimoji="1" lang="ja-JP" altLang="en-US" sz="1200" dirty="0">
              <a:latin typeface="ＭＳ Ｐゴシック" panose="020B0600070205080204" pitchFamily="50" charset="-128"/>
              <a:ea typeface="ＭＳ Ｐゴシック" panose="020B0600070205080204" pitchFamily="50" charset="-128"/>
            </a:rPr>
            <a:t>）</a:t>
          </a:r>
        </a:p>
      </cdr:txBody>
    </cdr:sp>
  </cdr:relSizeAnchor>
  <cdr:relSizeAnchor xmlns:cdr="http://schemas.openxmlformats.org/drawingml/2006/chartDrawing">
    <cdr:from>
      <cdr:x>0.36297</cdr:x>
      <cdr:y>0.8744</cdr:y>
    </cdr:from>
    <cdr:to>
      <cdr:x>0.43932</cdr:x>
      <cdr:y>0.93014</cdr:y>
    </cdr:to>
    <cdr:sp macro="" textlink="">
      <cdr:nvSpPr>
        <cdr:cNvPr id="11" name="テキスト ボックス 40">
          <a:extLst xmlns:a="http://schemas.openxmlformats.org/drawingml/2006/main">
            <a:ext uri="{FF2B5EF4-FFF2-40B4-BE49-F238E27FC236}">
              <a16:creationId xmlns:a16="http://schemas.microsoft.com/office/drawing/2014/main" id="{7D03A101-5698-4DA0-BB11-BAC37A5BE1B5}"/>
            </a:ext>
          </a:extLst>
        </cdr:cNvPr>
        <cdr:cNvSpPr txBox="1"/>
      </cdr:nvSpPr>
      <cdr:spPr>
        <a:xfrm xmlns:a="http://schemas.openxmlformats.org/drawingml/2006/main">
          <a:off x="3072770" y="4345391"/>
          <a:ext cx="646331" cy="276999"/>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kumimoji="1" lang="ja-JP" altLang="en-US" sz="1200" dirty="0">
              <a:latin typeface="ＭＳ Ｐゴシック" panose="020B0600070205080204" pitchFamily="50" charset="-128"/>
              <a:ea typeface="ＭＳ Ｐゴシック" panose="020B0600070205080204" pitchFamily="50" charset="-128"/>
            </a:rPr>
            <a:t>（▲</a:t>
          </a:r>
          <a:r>
            <a:rPr kumimoji="1" lang="en-US" altLang="ja-JP" sz="1200" dirty="0">
              <a:latin typeface="ＭＳ Ｐゴシック" panose="020B0600070205080204" pitchFamily="50" charset="-128"/>
              <a:ea typeface="ＭＳ Ｐゴシック" panose="020B0600070205080204" pitchFamily="50" charset="-128"/>
            </a:rPr>
            <a:t>95</a:t>
          </a:r>
          <a:r>
            <a:rPr kumimoji="1" lang="ja-JP" altLang="en-US" sz="1200" dirty="0">
              <a:latin typeface="ＭＳ Ｐゴシック" panose="020B0600070205080204" pitchFamily="50" charset="-128"/>
              <a:ea typeface="ＭＳ Ｐゴシック" panose="020B0600070205080204" pitchFamily="50" charset="-128"/>
            </a:rPr>
            <a:t>）</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9787" cy="496967"/>
          </a:xfrm>
          <a:prstGeom prst="rect">
            <a:avLst/>
          </a:prstGeom>
        </p:spPr>
        <p:txBody>
          <a:bodyPr vert="horz" lIns="91418" tIns="45709" rIns="91418" bIns="4570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2"/>
            <a:ext cx="2949787" cy="496967"/>
          </a:xfrm>
          <a:prstGeom prst="rect">
            <a:avLst/>
          </a:prstGeom>
        </p:spPr>
        <p:txBody>
          <a:bodyPr vert="horz" lIns="91418" tIns="45709" rIns="91418" bIns="45709" rtlCol="0"/>
          <a:lstStyle>
            <a:lvl1pPr algn="r">
              <a:defRPr sz="1200"/>
            </a:lvl1pPr>
          </a:lstStyle>
          <a:p>
            <a:fld id="{23FBF7D0-001E-49FA-A46F-6BE6851B2DAC}" type="datetimeFigureOut">
              <a:rPr kumimoji="1" lang="ja-JP" altLang="en-US" smtClean="0"/>
              <a:t>2023/2/9</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18" tIns="45709" rIns="91418" bIns="45709"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18" tIns="45709" rIns="91418" bIns="4570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8"/>
            <a:ext cx="2949787" cy="496967"/>
          </a:xfrm>
          <a:prstGeom prst="rect">
            <a:avLst/>
          </a:prstGeom>
        </p:spPr>
        <p:txBody>
          <a:bodyPr vert="horz" lIns="91418" tIns="45709" rIns="91418" bIns="4570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8"/>
            <a:ext cx="2949787" cy="496967"/>
          </a:xfrm>
          <a:prstGeom prst="rect">
            <a:avLst/>
          </a:prstGeom>
        </p:spPr>
        <p:txBody>
          <a:bodyPr vert="horz" lIns="91418" tIns="45709" rIns="91418" bIns="45709" rtlCol="0" anchor="b"/>
          <a:lstStyle>
            <a:lvl1pPr algn="r">
              <a:defRPr sz="1200"/>
            </a:lvl1pPr>
          </a:lstStyle>
          <a:p>
            <a:fld id="{3B252941-3521-441E-B5B2-4A23F8D8F8E7}" type="slidenum">
              <a:rPr kumimoji="1" lang="ja-JP" altLang="en-US" smtClean="0"/>
              <a:t>‹#›</a:t>
            </a:fld>
            <a:endParaRPr kumimoji="1" lang="ja-JP" altLang="en-US"/>
          </a:p>
        </p:txBody>
      </p:sp>
    </p:spTree>
    <p:extLst>
      <p:ext uri="{BB962C8B-B14F-4D97-AF65-F5344CB8AC3E}">
        <p14:creationId xmlns:p14="http://schemas.microsoft.com/office/powerpoint/2010/main" val="13243618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B252941-3521-441E-B5B2-4A23F8D8F8E7}" type="slidenum">
              <a:rPr kumimoji="1" lang="ja-JP" altLang="en-US" smtClean="0"/>
              <a:t>1</a:t>
            </a:fld>
            <a:endParaRPr kumimoji="1" lang="ja-JP" altLang="en-US"/>
          </a:p>
        </p:txBody>
      </p:sp>
    </p:spTree>
    <p:extLst>
      <p:ext uri="{BB962C8B-B14F-4D97-AF65-F5344CB8AC3E}">
        <p14:creationId xmlns:p14="http://schemas.microsoft.com/office/powerpoint/2010/main" val="968418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4905D30-6EC5-4F13-9C3D-E319005C0FB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725836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4905D30-6EC5-4F13-9C3D-E319005C0FB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7208683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4905D30-6EC5-4F13-9C3D-E319005C0FBD}"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072135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4905D30-6EC5-4F13-9C3D-E319005C0FBD}" type="slidenum">
              <a:rPr kumimoji="1" lang="ja-JP" altLang="en-US" smtClean="0"/>
              <a:t>3</a:t>
            </a:fld>
            <a:endParaRPr kumimoji="1" lang="ja-JP" altLang="en-US" dirty="0"/>
          </a:p>
        </p:txBody>
      </p:sp>
    </p:spTree>
    <p:extLst>
      <p:ext uri="{BB962C8B-B14F-4D97-AF65-F5344CB8AC3E}">
        <p14:creationId xmlns:p14="http://schemas.microsoft.com/office/powerpoint/2010/main" val="2791446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4905D30-6EC5-4F13-9C3D-E319005C0FBD}" type="slidenum">
              <a:rPr kumimoji="1" lang="ja-JP" altLang="en-US" smtClean="0"/>
              <a:t>4</a:t>
            </a:fld>
            <a:endParaRPr kumimoji="1" lang="ja-JP" altLang="en-US" dirty="0"/>
          </a:p>
        </p:txBody>
      </p:sp>
    </p:spTree>
    <p:extLst>
      <p:ext uri="{BB962C8B-B14F-4D97-AF65-F5344CB8AC3E}">
        <p14:creationId xmlns:p14="http://schemas.microsoft.com/office/powerpoint/2010/main" val="764774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4905D30-6EC5-4F13-9C3D-E319005C0FBD}" type="slidenum">
              <a:rPr kumimoji="1" lang="ja-JP" altLang="en-US" smtClean="0"/>
              <a:t>5</a:t>
            </a:fld>
            <a:endParaRPr kumimoji="1" lang="ja-JP" altLang="en-US" dirty="0"/>
          </a:p>
        </p:txBody>
      </p:sp>
    </p:spTree>
    <p:extLst>
      <p:ext uri="{BB962C8B-B14F-4D97-AF65-F5344CB8AC3E}">
        <p14:creationId xmlns:p14="http://schemas.microsoft.com/office/powerpoint/2010/main" val="166224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4905D30-6EC5-4F13-9C3D-E319005C0FBD}" type="slidenum">
              <a:rPr kumimoji="1" lang="ja-JP" altLang="en-US" smtClean="0"/>
              <a:t>6</a:t>
            </a:fld>
            <a:endParaRPr kumimoji="1" lang="ja-JP" altLang="en-US" dirty="0"/>
          </a:p>
        </p:txBody>
      </p:sp>
    </p:spTree>
    <p:extLst>
      <p:ext uri="{BB962C8B-B14F-4D97-AF65-F5344CB8AC3E}">
        <p14:creationId xmlns:p14="http://schemas.microsoft.com/office/powerpoint/2010/main" val="1786283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4905D30-6EC5-4F13-9C3D-E319005C0FBD}" type="slidenum">
              <a:rPr kumimoji="1" lang="ja-JP" altLang="en-US" smtClean="0"/>
              <a:t>7</a:t>
            </a:fld>
            <a:endParaRPr kumimoji="1" lang="ja-JP" altLang="en-US" dirty="0"/>
          </a:p>
        </p:txBody>
      </p:sp>
    </p:spTree>
    <p:extLst>
      <p:ext uri="{BB962C8B-B14F-4D97-AF65-F5344CB8AC3E}">
        <p14:creationId xmlns:p14="http://schemas.microsoft.com/office/powerpoint/2010/main" val="4009654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4905D30-6EC5-4F13-9C3D-E319005C0FBD}" type="slidenum">
              <a:rPr kumimoji="1" lang="ja-JP" altLang="en-US" smtClean="0"/>
              <a:t>8</a:t>
            </a:fld>
            <a:endParaRPr kumimoji="1" lang="ja-JP" altLang="en-US" dirty="0"/>
          </a:p>
        </p:txBody>
      </p:sp>
    </p:spTree>
    <p:extLst>
      <p:ext uri="{BB962C8B-B14F-4D97-AF65-F5344CB8AC3E}">
        <p14:creationId xmlns:p14="http://schemas.microsoft.com/office/powerpoint/2010/main" val="1091269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4905D30-6EC5-4F13-9C3D-E319005C0FBD}" type="slidenum">
              <a:rPr kumimoji="1" lang="ja-JP" altLang="en-US" smtClean="0"/>
              <a:t>9</a:t>
            </a:fld>
            <a:endParaRPr kumimoji="1" lang="ja-JP" altLang="en-US" dirty="0"/>
          </a:p>
        </p:txBody>
      </p:sp>
    </p:spTree>
    <p:extLst>
      <p:ext uri="{BB962C8B-B14F-4D97-AF65-F5344CB8AC3E}">
        <p14:creationId xmlns:p14="http://schemas.microsoft.com/office/powerpoint/2010/main" val="20867308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4905D30-6EC5-4F13-9C3D-E319005C0FBD}" type="slidenum">
              <a:rPr kumimoji="1" lang="ja-JP" altLang="en-US" smtClean="0"/>
              <a:t>10</a:t>
            </a:fld>
            <a:endParaRPr kumimoji="1" lang="ja-JP" altLang="en-US" dirty="0"/>
          </a:p>
        </p:txBody>
      </p:sp>
    </p:spTree>
    <p:extLst>
      <p:ext uri="{BB962C8B-B14F-4D97-AF65-F5344CB8AC3E}">
        <p14:creationId xmlns:p14="http://schemas.microsoft.com/office/powerpoint/2010/main" val="970054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Content Placeholder 2"/>
          <p:cNvSpPr>
            <a:spLocks noGrp="1"/>
          </p:cNvSpPr>
          <p:nvPr>
            <p:ph idx="1"/>
          </p:nvPr>
        </p:nvSpPr>
        <p:spPr/>
        <p:txBody>
          <a:bodyPr/>
          <a:lstStyle>
            <a:lvl1pPr marL="269875" indent="-269875">
              <a:buClr>
                <a:schemeClr val="tx1">
                  <a:lumMod val="65000"/>
                  <a:lumOff val="35000"/>
                </a:schemeClr>
              </a:buClr>
              <a:buSzPct val="80000"/>
              <a:buFont typeface="Wingdings" panose="05000000000000000000" pitchFamily="2" charset="2"/>
              <a:buChar char="l"/>
              <a:defRPr sz="2400"/>
            </a:lvl1pPr>
            <a:lvl2pPr>
              <a:buClr>
                <a:schemeClr val="tx1">
                  <a:lumMod val="65000"/>
                  <a:lumOff val="35000"/>
                </a:schemeClr>
              </a:buClr>
              <a:defRPr/>
            </a:lvl2pPr>
            <a:lvl3pPr>
              <a:buClr>
                <a:schemeClr val="tx1">
                  <a:lumMod val="65000"/>
                  <a:lumOff val="35000"/>
                </a:schemeClr>
              </a:buClr>
              <a:defRPr/>
            </a:lvl3pPr>
            <a:lvl4pPr>
              <a:buClr>
                <a:schemeClr val="tx1">
                  <a:lumMod val="65000"/>
                  <a:lumOff val="35000"/>
                </a:schemeClr>
              </a:buClr>
              <a:defRPr/>
            </a:lvl4pPr>
            <a:lvl5pPr>
              <a:buClr>
                <a:schemeClr val="tx1">
                  <a:lumMod val="65000"/>
                  <a:lumOff val="35000"/>
                </a:schemeClr>
              </a:buClr>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endParaRPr lang="ja-JP" altLang="en-US">
              <a:solidFill>
                <a:srgbClr val="FF9900">
                  <a:lumMod val="50000"/>
                </a:srgbClr>
              </a:solidFill>
            </a:endParaRPr>
          </a:p>
        </p:txBody>
      </p:sp>
      <p:sp>
        <p:nvSpPr>
          <p:cNvPr id="5" name="Footer Placeholder 4"/>
          <p:cNvSpPr>
            <a:spLocks noGrp="1"/>
          </p:cNvSpPr>
          <p:nvPr>
            <p:ph type="ftr" sz="quarter" idx="11"/>
          </p:nvPr>
        </p:nvSpPr>
        <p:spPr/>
        <p:txBody>
          <a:bodyPr/>
          <a:lstStyle>
            <a:lvl1pPr>
              <a:defRPr cap="none" baseline="0"/>
            </a:lvl1pPr>
          </a:lstStyle>
          <a:p>
            <a:endParaRPr lang="ja-JP" altLang="en-US" dirty="0">
              <a:solidFill>
                <a:srgbClr val="FF9900">
                  <a:lumMod val="50000"/>
                </a:srgbClr>
              </a:solidFill>
            </a:endParaRPr>
          </a:p>
        </p:txBody>
      </p:sp>
      <p:sp>
        <p:nvSpPr>
          <p:cNvPr id="6" name="Slide Number Placeholder 5"/>
          <p:cNvSpPr>
            <a:spLocks noGrp="1"/>
          </p:cNvSpPr>
          <p:nvPr>
            <p:ph type="sldNum" sz="quarter" idx="12"/>
          </p:nvPr>
        </p:nvSpPr>
        <p:spPr/>
        <p:txBody>
          <a:bodyPr/>
          <a:lstStyle/>
          <a:p>
            <a:fld id="{E47C9AAC-408E-4B64-82E2-F1AA2ABED595}" type="slidenum">
              <a:rPr lang="ja-JP" altLang="en-US" smtClean="0">
                <a:solidFill>
                  <a:srgbClr val="FF9900">
                    <a:lumMod val="50000"/>
                  </a:srgbClr>
                </a:solidFill>
              </a:rPr>
              <a:pPr/>
              <a:t>‹#›</a:t>
            </a:fld>
            <a:endParaRPr lang="ja-JP" altLang="en-US" dirty="0">
              <a:solidFill>
                <a:srgbClr val="FF9900">
                  <a:lumMod val="50000"/>
                </a:srgbClr>
              </a:solidFill>
            </a:endParaRPr>
          </a:p>
        </p:txBody>
      </p:sp>
    </p:spTree>
    <p:extLst>
      <p:ext uri="{BB962C8B-B14F-4D97-AF65-F5344CB8AC3E}">
        <p14:creationId xmlns:p14="http://schemas.microsoft.com/office/powerpoint/2010/main" val="3421709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50" y="4800603"/>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650" y="612778"/>
            <a:ext cx="5943600" cy="4114800"/>
          </a:xfrm>
        </p:spPr>
        <p:txBody>
          <a:bodyPr/>
          <a:lstStyle>
            <a:lvl1pPr marL="0" indent="0">
              <a:buNone/>
              <a:defRPr sz="3200"/>
            </a:lvl1pPr>
            <a:lvl2pPr marL="457063" indent="0">
              <a:buNone/>
              <a:defRPr sz="2800"/>
            </a:lvl2pPr>
            <a:lvl3pPr marL="914125" indent="0">
              <a:buNone/>
              <a:defRPr sz="2400"/>
            </a:lvl3pPr>
            <a:lvl4pPr marL="1371188" indent="0">
              <a:buNone/>
              <a:defRPr sz="2000"/>
            </a:lvl4pPr>
            <a:lvl5pPr marL="1828251" indent="0">
              <a:buNone/>
              <a:defRPr sz="2000"/>
            </a:lvl5pPr>
            <a:lvl6pPr marL="2285314" indent="0">
              <a:buNone/>
              <a:defRPr sz="2000"/>
            </a:lvl6pPr>
            <a:lvl7pPr marL="2742377" indent="0">
              <a:buNone/>
              <a:defRPr sz="2000"/>
            </a:lvl7pPr>
            <a:lvl8pPr marL="3199439" indent="0">
              <a:buNone/>
              <a:defRPr sz="2000"/>
            </a:lvl8pPr>
            <a:lvl9pPr marL="3656501"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941650" y="5367338"/>
            <a:ext cx="5943600" cy="804862"/>
          </a:xfrm>
        </p:spPr>
        <p:txBody>
          <a:bodyPr/>
          <a:lstStyle>
            <a:lvl1pPr marL="0" indent="0">
              <a:buNone/>
              <a:defRPr sz="1400"/>
            </a:lvl1pPr>
            <a:lvl2pPr marL="457063" indent="0">
              <a:buNone/>
              <a:defRPr sz="1200"/>
            </a:lvl2pPr>
            <a:lvl3pPr marL="914125" indent="0">
              <a:buNone/>
              <a:defRPr sz="1000"/>
            </a:lvl3pPr>
            <a:lvl4pPr marL="1371188" indent="0">
              <a:buNone/>
              <a:defRPr sz="900"/>
            </a:lvl4pPr>
            <a:lvl5pPr marL="1828251" indent="0">
              <a:buNone/>
              <a:defRPr sz="900"/>
            </a:lvl5pPr>
            <a:lvl6pPr marL="2285314" indent="0">
              <a:buNone/>
              <a:defRPr sz="900"/>
            </a:lvl6pPr>
            <a:lvl7pPr marL="2742377" indent="0">
              <a:buNone/>
              <a:defRPr sz="900"/>
            </a:lvl7pPr>
            <a:lvl8pPr marL="3199439" indent="0">
              <a:buNone/>
              <a:defRPr sz="900"/>
            </a:lvl8pPr>
            <a:lvl9pPr marL="3656501"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322366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6834824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73"/>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73"/>
            <a:ext cx="65214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05979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033" y="2132360"/>
            <a:ext cx="8420101"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58" y="3886200"/>
            <a:ext cx="6934200" cy="1752600"/>
          </a:xfrm>
        </p:spPr>
        <p:txBody>
          <a:bodyPr/>
          <a:lstStyle>
            <a:lvl1pPr marL="0" indent="0" algn="ctr">
              <a:buNone/>
              <a:defRPr>
                <a:solidFill>
                  <a:schemeClr val="tx1">
                    <a:tint val="75000"/>
                  </a:schemeClr>
                </a:solidFill>
              </a:defRPr>
            </a:lvl1pPr>
            <a:lvl2pPr marL="457063" indent="0" algn="ctr">
              <a:buNone/>
              <a:defRPr>
                <a:solidFill>
                  <a:schemeClr val="tx1">
                    <a:tint val="75000"/>
                  </a:schemeClr>
                </a:solidFill>
              </a:defRPr>
            </a:lvl2pPr>
            <a:lvl3pPr marL="914125" indent="0" algn="ctr">
              <a:buNone/>
              <a:defRPr>
                <a:solidFill>
                  <a:schemeClr val="tx1">
                    <a:tint val="75000"/>
                  </a:schemeClr>
                </a:solidFill>
              </a:defRPr>
            </a:lvl3pPr>
            <a:lvl4pPr marL="1371188"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39" indent="0" algn="ctr">
              <a:buNone/>
              <a:defRPr>
                <a:solidFill>
                  <a:schemeClr val="tx1">
                    <a:tint val="75000"/>
                  </a:schemeClr>
                </a:solidFill>
              </a:defRPr>
            </a:lvl8pPr>
            <a:lvl9pPr marL="3656501"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solidFill>
                  <a:schemeClr val="tx1"/>
                </a:solidFill>
              </a:defRPr>
            </a:lvl1pPr>
          </a:lstStyle>
          <a:p>
            <a:fld id="{5A02BD7A-635E-43A0-8464-FD5073BFE4FA}"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744627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135661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21" y="4408835"/>
            <a:ext cx="8420101"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521" y="2906722"/>
            <a:ext cx="8420101" cy="1500187"/>
          </a:xfrm>
        </p:spPr>
        <p:txBody>
          <a:bodyPr anchor="b"/>
          <a:lstStyle>
            <a:lvl1pPr marL="0" indent="0">
              <a:buNone/>
              <a:defRPr sz="2000">
                <a:solidFill>
                  <a:schemeClr val="tx1">
                    <a:tint val="75000"/>
                  </a:schemeClr>
                </a:solidFill>
              </a:defRPr>
            </a:lvl1pPr>
            <a:lvl2pPr marL="457063" indent="0">
              <a:buNone/>
              <a:defRPr sz="1800">
                <a:solidFill>
                  <a:schemeClr val="tx1">
                    <a:tint val="75000"/>
                  </a:schemeClr>
                </a:solidFill>
              </a:defRPr>
            </a:lvl2pPr>
            <a:lvl3pPr marL="914125" indent="0">
              <a:buNone/>
              <a:defRPr sz="1600">
                <a:solidFill>
                  <a:schemeClr val="tx1">
                    <a:tint val="75000"/>
                  </a:schemeClr>
                </a:solidFill>
              </a:defRPr>
            </a:lvl3pPr>
            <a:lvl4pPr marL="1371188"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39" indent="0">
              <a:buNone/>
              <a:defRPr sz="1400">
                <a:solidFill>
                  <a:schemeClr val="tx1">
                    <a:tint val="75000"/>
                  </a:schemeClr>
                </a:solidFill>
              </a:defRPr>
            </a:lvl8pPr>
            <a:lvl9pPr marL="3656501"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53095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13"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665"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181227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17" y="1535113"/>
            <a:ext cx="4376871" cy="639762"/>
          </a:xfrm>
        </p:spPr>
        <p:txBody>
          <a:bodyPr anchor="b"/>
          <a:lstStyle>
            <a:lvl1pPr marL="0" indent="0">
              <a:buNone/>
              <a:defRPr sz="2400" b="1"/>
            </a:lvl1pPr>
            <a:lvl2pPr marL="457063" indent="0">
              <a:buNone/>
              <a:defRPr sz="2000" b="1"/>
            </a:lvl2pPr>
            <a:lvl3pPr marL="914125" indent="0">
              <a:buNone/>
              <a:defRPr sz="1800" b="1"/>
            </a:lvl3pPr>
            <a:lvl4pPr marL="1371188" indent="0">
              <a:buNone/>
              <a:defRPr sz="1600" b="1"/>
            </a:lvl4pPr>
            <a:lvl5pPr marL="1828251" indent="0">
              <a:buNone/>
              <a:defRPr sz="1600" b="1"/>
            </a:lvl5pPr>
            <a:lvl6pPr marL="2285314" indent="0">
              <a:buNone/>
              <a:defRPr sz="1600" b="1"/>
            </a:lvl6pPr>
            <a:lvl7pPr marL="2742377" indent="0">
              <a:buNone/>
              <a:defRPr sz="1600" b="1"/>
            </a:lvl7pPr>
            <a:lvl8pPr marL="3199439" indent="0">
              <a:buNone/>
              <a:defRPr sz="1600" b="1"/>
            </a:lvl8pPr>
            <a:lvl9pPr marL="3656501"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17" y="2174875"/>
            <a:ext cx="437687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72" y="1535113"/>
            <a:ext cx="4378590" cy="639762"/>
          </a:xfrm>
        </p:spPr>
        <p:txBody>
          <a:bodyPr anchor="b"/>
          <a:lstStyle>
            <a:lvl1pPr marL="0" indent="0">
              <a:buNone/>
              <a:defRPr sz="2400" b="1"/>
            </a:lvl1pPr>
            <a:lvl2pPr marL="457063" indent="0">
              <a:buNone/>
              <a:defRPr sz="2000" b="1"/>
            </a:lvl2pPr>
            <a:lvl3pPr marL="914125" indent="0">
              <a:buNone/>
              <a:defRPr sz="1800" b="1"/>
            </a:lvl3pPr>
            <a:lvl4pPr marL="1371188" indent="0">
              <a:buNone/>
              <a:defRPr sz="1600" b="1"/>
            </a:lvl4pPr>
            <a:lvl5pPr marL="1828251" indent="0">
              <a:buNone/>
              <a:defRPr sz="1600" b="1"/>
            </a:lvl5pPr>
            <a:lvl6pPr marL="2285314" indent="0">
              <a:buNone/>
              <a:defRPr sz="1600" b="1"/>
            </a:lvl6pPr>
            <a:lvl7pPr marL="2742377" indent="0">
              <a:buNone/>
              <a:defRPr sz="1600" b="1"/>
            </a:lvl7pPr>
            <a:lvl8pPr marL="3199439" indent="0">
              <a:buNone/>
              <a:defRPr sz="1600" b="1"/>
            </a:lvl8pPr>
            <a:lvl9pPr marL="3656501"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17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lang="ja-JP" altLang="en-US" dirty="0">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187683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lang="ja-JP" altLang="en-US" dirty="0">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431923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lang="ja-JP" altLang="en-US" dirty="0">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556595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26" y="273053"/>
            <a:ext cx="3259007"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3011" y="273087"/>
            <a:ext cx="553772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26" y="1435103"/>
            <a:ext cx="3259007" cy="4691063"/>
          </a:xfrm>
        </p:spPr>
        <p:txBody>
          <a:bodyPr/>
          <a:lstStyle>
            <a:lvl1pPr marL="0" indent="0">
              <a:buNone/>
              <a:defRPr sz="1400"/>
            </a:lvl1pPr>
            <a:lvl2pPr marL="457063" indent="0">
              <a:buNone/>
              <a:defRPr sz="1200"/>
            </a:lvl2pPr>
            <a:lvl3pPr marL="914125" indent="0">
              <a:buNone/>
              <a:defRPr sz="1000"/>
            </a:lvl3pPr>
            <a:lvl4pPr marL="1371188" indent="0">
              <a:buNone/>
              <a:defRPr sz="900"/>
            </a:lvl4pPr>
            <a:lvl5pPr marL="1828251" indent="0">
              <a:buNone/>
              <a:defRPr sz="900"/>
            </a:lvl5pPr>
            <a:lvl6pPr marL="2285314" indent="0">
              <a:buNone/>
              <a:defRPr sz="900"/>
            </a:lvl6pPr>
            <a:lvl7pPr marL="2742377" indent="0">
              <a:buNone/>
              <a:defRPr sz="900"/>
            </a:lvl7pPr>
            <a:lvl8pPr marL="3199439" indent="0">
              <a:buNone/>
              <a:defRPr sz="900"/>
            </a:lvl8pPr>
            <a:lvl9pPr marL="3656501"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5A02BD7A-635E-43A0-8464-FD5073BFE4F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47091675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22" y="6426000"/>
            <a:ext cx="9906001" cy="432000"/>
          </a:xfrm>
          <a:prstGeom prst="rect">
            <a:avLst/>
          </a:prstGeom>
          <a:solidFill>
            <a:schemeClr val="accent6">
              <a:lumMod val="20000"/>
              <a:lumOff val="80000"/>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2" y="6354000"/>
            <a:ext cx="9906001" cy="72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71746" y="117475"/>
            <a:ext cx="9361793" cy="791525"/>
          </a:xfrm>
          <a:prstGeom prst="rect">
            <a:avLst/>
          </a:prstGeom>
        </p:spPr>
        <p:txBody>
          <a:bodyPr vert="horz" lIns="36000" tIns="36000" rIns="36000" bIns="0" rtlCol="0" anchor="b">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271746" y="1052513"/>
            <a:ext cx="9361793" cy="5264923"/>
          </a:xfrm>
          <a:prstGeom prst="rect">
            <a:avLst/>
          </a:prstGeom>
        </p:spPr>
        <p:txBody>
          <a:bodyPr vert="horz" lIns="36000" tIns="36000" rIns="36000" bIns="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7878611" y="6426000"/>
            <a:ext cx="1052390" cy="387550"/>
          </a:xfrm>
          <a:prstGeom prst="rect">
            <a:avLst/>
          </a:prstGeom>
        </p:spPr>
        <p:txBody>
          <a:bodyPr vert="horz" lIns="36000" tIns="36000" rIns="36000" bIns="0" rtlCol="0" anchor="b"/>
          <a:lstStyle>
            <a:lvl1pPr algn="r">
              <a:defRPr sz="1200">
                <a:solidFill>
                  <a:schemeClr val="accent6">
                    <a:lumMod val="50000"/>
                  </a:schemeClr>
                </a:solidFill>
              </a:defRPr>
            </a:lvl1pPr>
          </a:lstStyle>
          <a:p>
            <a:endParaRPr lang="ja-JP" altLang="en-US" dirty="0">
              <a:solidFill>
                <a:srgbClr val="FF9900">
                  <a:lumMod val="50000"/>
                </a:srgbClr>
              </a:solidFill>
            </a:endParaRPr>
          </a:p>
        </p:txBody>
      </p:sp>
      <p:sp>
        <p:nvSpPr>
          <p:cNvPr id="5" name="Footer Placeholder 4"/>
          <p:cNvSpPr>
            <a:spLocks noGrp="1"/>
          </p:cNvSpPr>
          <p:nvPr>
            <p:ph type="ftr" sz="quarter" idx="3"/>
          </p:nvPr>
        </p:nvSpPr>
        <p:spPr>
          <a:xfrm>
            <a:off x="271726" y="6426042"/>
            <a:ext cx="7801274" cy="387551"/>
          </a:xfrm>
          <a:prstGeom prst="rect">
            <a:avLst/>
          </a:prstGeom>
        </p:spPr>
        <p:txBody>
          <a:bodyPr vert="horz" lIns="36000" tIns="36000" rIns="36000" bIns="0" rtlCol="0" anchor="b"/>
          <a:lstStyle>
            <a:lvl1pPr algn="l">
              <a:defRPr sz="1200" cap="none" baseline="0">
                <a:solidFill>
                  <a:schemeClr val="accent6">
                    <a:lumMod val="50000"/>
                  </a:schemeClr>
                </a:solidFill>
                <a:latin typeface="+mn-ea"/>
                <a:ea typeface="+mn-ea"/>
              </a:defRPr>
            </a:lvl1pPr>
          </a:lstStyle>
          <a:p>
            <a:endParaRPr lang="ja-JP" altLang="en-US" dirty="0">
              <a:solidFill>
                <a:srgbClr val="FF9900">
                  <a:lumMod val="50000"/>
                </a:srgbClr>
              </a:solidFill>
            </a:endParaRPr>
          </a:p>
        </p:txBody>
      </p:sp>
      <p:sp>
        <p:nvSpPr>
          <p:cNvPr id="6" name="Slide Number Placeholder 5"/>
          <p:cNvSpPr>
            <a:spLocks noGrp="1"/>
          </p:cNvSpPr>
          <p:nvPr>
            <p:ph type="sldNum" sz="quarter" idx="4"/>
          </p:nvPr>
        </p:nvSpPr>
        <p:spPr>
          <a:xfrm>
            <a:off x="9203504" y="6426000"/>
            <a:ext cx="702519" cy="432000"/>
          </a:xfrm>
          <a:prstGeom prst="rect">
            <a:avLst/>
          </a:prstGeom>
        </p:spPr>
        <p:txBody>
          <a:bodyPr vert="horz" lIns="36000" tIns="36000" rIns="36000" bIns="0" rtlCol="0" anchor="b"/>
          <a:lstStyle>
            <a:lvl1pPr algn="r">
              <a:defRPr sz="2000">
                <a:solidFill>
                  <a:schemeClr val="accent6">
                    <a:lumMod val="50000"/>
                  </a:schemeClr>
                </a:solidFill>
                <a:latin typeface="+mn-ea"/>
                <a:ea typeface="+mn-ea"/>
              </a:defRPr>
            </a:lvl1pPr>
          </a:lstStyle>
          <a:p>
            <a:fld id="{E47C9AAC-408E-4B64-82E2-F1AA2ABED595}" type="slidenum">
              <a:rPr lang="ja-JP" altLang="en-US" smtClean="0">
                <a:solidFill>
                  <a:srgbClr val="FF9900">
                    <a:lumMod val="50000"/>
                  </a:srgbClr>
                </a:solidFill>
              </a:rPr>
              <a:pPr/>
              <a:t>‹#›</a:t>
            </a:fld>
            <a:endParaRPr lang="ja-JP" altLang="en-US" dirty="0">
              <a:solidFill>
                <a:srgbClr val="FF9900">
                  <a:lumMod val="50000"/>
                </a:srgbClr>
              </a:solidFill>
            </a:endParaRPr>
          </a:p>
        </p:txBody>
      </p:sp>
    </p:spTree>
    <p:extLst>
      <p:ext uri="{BB962C8B-B14F-4D97-AF65-F5344CB8AC3E}">
        <p14:creationId xmlns:p14="http://schemas.microsoft.com/office/powerpoint/2010/main" val="4227156625"/>
      </p:ext>
    </p:extLst>
  </p:cSld>
  <p:clrMap bg1="lt1" tx1="dk1" bg2="lt2" tx2="dk2" accent1="accent1" accent2="accent2" accent3="accent3" accent4="accent4" accent5="accent5" accent6="accent6" hlink="hlink" folHlink="folHlink"/>
  <p:sldLayoutIdLst>
    <p:sldLayoutId id="2147483747" r:id="rId1"/>
  </p:sldLayoutIdLst>
  <p:hf hdr="0" ftr="0" dt="0"/>
  <p:txStyles>
    <p:titleStyle>
      <a:lvl1pPr algn="l" defTabSz="914400" rtl="0" eaLnBrk="1" latinLnBrk="0" hangingPunct="1">
        <a:lnSpc>
          <a:spcPct val="100000"/>
        </a:lnSpc>
        <a:spcBef>
          <a:spcPct val="0"/>
        </a:spcBef>
        <a:buNone/>
        <a:defRPr kumimoji="1" sz="3200" kern="1200" spc="-50" baseline="0">
          <a:solidFill>
            <a:srgbClr val="1C1C20"/>
          </a:solidFill>
          <a:latin typeface="+mj-lt"/>
          <a:ea typeface="+mj-ea"/>
          <a:cs typeface="+mj-cs"/>
        </a:defRPr>
      </a:lvl1pPr>
    </p:titleStyle>
    <p:bodyStyle>
      <a:lvl1pPr marL="269875" indent="-269875" algn="l" defTabSz="914400" rtl="0" eaLnBrk="1" latinLnBrk="0" hangingPunct="1">
        <a:lnSpc>
          <a:spcPct val="100000"/>
        </a:lnSpc>
        <a:spcBef>
          <a:spcPts val="600"/>
        </a:spcBef>
        <a:spcAft>
          <a:spcPts val="100"/>
        </a:spcAft>
        <a:buClr>
          <a:schemeClr val="tx1">
            <a:lumMod val="65000"/>
            <a:lumOff val="35000"/>
          </a:schemeClr>
        </a:buClr>
        <a:buSzPct val="80000"/>
        <a:buFont typeface="Wingdings" panose="05000000000000000000" pitchFamily="2" charset="2"/>
        <a:buChar char="l"/>
        <a:defRPr kumimoji="1" sz="2400" kern="1200" baseline="0">
          <a:solidFill>
            <a:schemeClr val="tx1"/>
          </a:solidFill>
          <a:latin typeface="+mn-lt"/>
          <a:ea typeface="+mn-ea"/>
          <a:cs typeface="+mn-cs"/>
        </a:defRPr>
      </a:lvl1pPr>
      <a:lvl2pPr marL="447675" indent="-177800" algn="l" defTabSz="914400" rtl="0" eaLnBrk="1" latinLnBrk="0" hangingPunct="1">
        <a:lnSpc>
          <a:spcPct val="100000"/>
        </a:lnSpc>
        <a:spcBef>
          <a:spcPts val="300"/>
        </a:spcBef>
        <a:spcAft>
          <a:spcPts val="0"/>
        </a:spcAft>
        <a:buClr>
          <a:schemeClr val="tx1">
            <a:lumMod val="65000"/>
            <a:lumOff val="35000"/>
          </a:schemeClr>
        </a:buClr>
        <a:buSzPct val="50000"/>
        <a:buFont typeface="小塚ゴシック Pr6N M" panose="020B0700000000000000" pitchFamily="34" charset="-128"/>
        <a:buChar char="■"/>
        <a:defRPr kumimoji="1" sz="2200" kern="1200" baseline="0">
          <a:solidFill>
            <a:schemeClr val="tx1"/>
          </a:solidFill>
          <a:latin typeface="+mn-lt"/>
          <a:ea typeface="+mn-ea"/>
          <a:cs typeface="+mn-cs"/>
        </a:defRPr>
      </a:lvl2pPr>
      <a:lvl3pPr marL="503238" indent="-57150" algn="l" defTabSz="914400" rtl="0" eaLnBrk="1" latinLnBrk="0" hangingPunct="1">
        <a:lnSpc>
          <a:spcPct val="100000"/>
        </a:lnSpc>
        <a:spcBef>
          <a:spcPts val="200"/>
        </a:spcBef>
        <a:spcAft>
          <a:spcPts val="0"/>
        </a:spcAft>
        <a:buClr>
          <a:schemeClr val="tx1">
            <a:lumMod val="65000"/>
            <a:lumOff val="35000"/>
          </a:schemeClr>
        </a:buClr>
        <a:buSzPct val="60000"/>
        <a:buFont typeface="小塚ゴシック Pr6N M" panose="020B0700000000000000" pitchFamily="34" charset="-128"/>
        <a:buChar char="▶"/>
        <a:defRPr kumimoji="1" sz="2000" kern="1200" baseline="0">
          <a:solidFill>
            <a:schemeClr val="tx1"/>
          </a:solidFill>
          <a:latin typeface="+mn-lt"/>
          <a:ea typeface="+mn-ea"/>
          <a:cs typeface="+mn-cs"/>
        </a:defRPr>
      </a:lvl3pPr>
      <a:lvl4pPr marL="806450" indent="-179388" algn="l" defTabSz="914400" rtl="0" eaLnBrk="1" latinLnBrk="0" hangingPunct="1">
        <a:lnSpc>
          <a:spcPct val="100000"/>
        </a:lnSpc>
        <a:spcBef>
          <a:spcPts val="200"/>
        </a:spcBef>
        <a:spcAft>
          <a:spcPts val="0"/>
        </a:spcAft>
        <a:buClr>
          <a:schemeClr val="tx1">
            <a:lumMod val="65000"/>
            <a:lumOff val="35000"/>
          </a:schemeClr>
        </a:buClr>
        <a:buSzPct val="50000"/>
        <a:buFont typeface="小塚ゴシック Pr6N M" panose="020B0700000000000000" pitchFamily="34" charset="-128"/>
        <a:buChar char="■"/>
        <a:defRPr kumimoji="1" sz="1800" kern="1200" baseline="0">
          <a:solidFill>
            <a:schemeClr val="tx1"/>
          </a:solidFill>
          <a:latin typeface="+mn-lt"/>
          <a:ea typeface="+mn-ea"/>
          <a:cs typeface="+mn-cs"/>
        </a:defRPr>
      </a:lvl4pPr>
      <a:lvl5pPr marL="895350" indent="-88900" algn="l" defTabSz="914400" rtl="0" eaLnBrk="1" latinLnBrk="0" hangingPunct="1">
        <a:lnSpc>
          <a:spcPct val="100000"/>
        </a:lnSpc>
        <a:spcBef>
          <a:spcPts val="200"/>
        </a:spcBef>
        <a:spcAft>
          <a:spcPts val="0"/>
        </a:spcAft>
        <a:buClr>
          <a:schemeClr val="tx1">
            <a:lumMod val="65000"/>
            <a:lumOff val="35000"/>
          </a:schemeClr>
        </a:buClr>
        <a:buSzPct val="60000"/>
        <a:buFont typeface="小塚ゴシック Pr6N M" panose="020B0700000000000000" pitchFamily="34" charset="-128"/>
        <a:buChar char="▶"/>
        <a:tabLst>
          <a:tab pos="896938" algn="l"/>
        </a:tabLst>
        <a:defRPr kumimoji="1" sz="1800" kern="1200" baseline="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63">
          <p15:clr>
            <a:srgbClr val="F26B43"/>
          </p15:clr>
        </p15:guide>
        <p15:guide id="2" pos="158">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58" y="274638"/>
            <a:ext cx="8915400" cy="1143000"/>
          </a:xfrm>
          <a:prstGeom prst="rect">
            <a:avLst/>
          </a:prstGeom>
        </p:spPr>
        <p:txBody>
          <a:bodyPr vert="horz" lIns="91413" tIns="45707" rIns="91413" bIns="45707"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58" y="1600206"/>
            <a:ext cx="8915400" cy="4525963"/>
          </a:xfrm>
          <a:prstGeom prst="rect">
            <a:avLst/>
          </a:prstGeom>
        </p:spPr>
        <p:txBody>
          <a:bodyPr vert="horz" lIns="91413" tIns="45707" rIns="91413" bIns="45707"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3" y="6358285"/>
            <a:ext cx="2311400" cy="365125"/>
          </a:xfrm>
          <a:prstGeom prst="rect">
            <a:avLst/>
          </a:prstGeom>
        </p:spPr>
        <p:txBody>
          <a:bodyPr vert="horz" lIns="91413" tIns="45707" rIns="91413" bIns="45707" rtlCol="0" anchor="ctr"/>
          <a:lstStyle>
            <a:lvl1pPr algn="l">
              <a:defRPr sz="1200">
                <a:solidFill>
                  <a:schemeClr val="tx1">
                    <a:tint val="75000"/>
                  </a:schemeClr>
                </a:solidFill>
              </a:defRPr>
            </a:lvl1pPr>
          </a:lstStyle>
          <a:p>
            <a:pPr defTabSz="914125"/>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384563" y="6358285"/>
            <a:ext cx="3136900" cy="365125"/>
          </a:xfrm>
          <a:prstGeom prst="rect">
            <a:avLst/>
          </a:prstGeom>
        </p:spPr>
        <p:txBody>
          <a:bodyPr vert="horz" lIns="91413" tIns="45707" rIns="91413" bIns="45707" rtlCol="0" anchor="ctr"/>
          <a:lstStyle>
            <a:lvl1pPr algn="ctr">
              <a:defRPr sz="1200">
                <a:solidFill>
                  <a:schemeClr val="tx1">
                    <a:tint val="75000"/>
                  </a:schemeClr>
                </a:solidFill>
              </a:defRPr>
            </a:lvl1pPr>
          </a:lstStyle>
          <a:p>
            <a:pPr defTabSz="914125"/>
            <a:endParaRPr lang="ja-JP" altLang="en-US" dirty="0">
              <a:solidFill>
                <a:prstClr val="black">
                  <a:tint val="75000"/>
                </a:prstClr>
              </a:solidFill>
            </a:endParaRPr>
          </a:p>
        </p:txBody>
      </p:sp>
      <p:sp>
        <p:nvSpPr>
          <p:cNvPr id="6" name="スライド番号プレースホルダ 5"/>
          <p:cNvSpPr>
            <a:spLocks noGrp="1"/>
          </p:cNvSpPr>
          <p:nvPr>
            <p:ph type="sldNum" sz="quarter" idx="4"/>
          </p:nvPr>
        </p:nvSpPr>
        <p:spPr>
          <a:xfrm>
            <a:off x="7594605" y="6494791"/>
            <a:ext cx="2311400" cy="365125"/>
          </a:xfrm>
          <a:prstGeom prst="rect">
            <a:avLst/>
          </a:prstGeom>
        </p:spPr>
        <p:txBody>
          <a:bodyPr vert="horz" lIns="91413" tIns="45707" rIns="91413" bIns="45707" rtlCol="0" anchor="ctr"/>
          <a:lstStyle>
            <a:lvl1pPr algn="r">
              <a:defRPr sz="1200">
                <a:solidFill>
                  <a:schemeClr val="tx1">
                    <a:tint val="75000"/>
                  </a:schemeClr>
                </a:solidFill>
              </a:defRPr>
            </a:lvl1pPr>
          </a:lstStyle>
          <a:p>
            <a:pPr defTabSz="914125"/>
            <a:fld id="{5A02BD7A-635E-43A0-8464-FD5073BFE4FA}" type="slidenum">
              <a:rPr lang="ja-JP" altLang="en-US" smtClean="0">
                <a:solidFill>
                  <a:prstClr val="black">
                    <a:tint val="75000"/>
                  </a:prstClr>
                </a:solidFill>
              </a:rPr>
              <a:pPr defTabSz="914125"/>
              <a:t>‹#›</a:t>
            </a:fld>
            <a:endParaRPr lang="ja-JP" altLang="en-US" dirty="0">
              <a:solidFill>
                <a:prstClr val="black">
                  <a:tint val="75000"/>
                </a:prstClr>
              </a:solidFill>
            </a:endParaRPr>
          </a:p>
        </p:txBody>
      </p:sp>
    </p:spTree>
    <p:extLst>
      <p:ext uri="{BB962C8B-B14F-4D97-AF65-F5344CB8AC3E}">
        <p14:creationId xmlns:p14="http://schemas.microsoft.com/office/powerpoint/2010/main" val="2497467917"/>
      </p:ext>
    </p:extLst>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Lst>
  <p:hf hdr="0" ftr="0" dt="0"/>
  <p:txStyles>
    <p:titleStyle>
      <a:lvl1pPr algn="ctr" defTabSz="914125" rtl="0" eaLnBrk="1" latinLnBrk="0" hangingPunct="1">
        <a:spcBef>
          <a:spcPct val="0"/>
        </a:spcBef>
        <a:buNone/>
        <a:defRPr kumimoji="1" sz="4400" kern="1200">
          <a:solidFill>
            <a:schemeClr val="tx1"/>
          </a:solidFill>
          <a:latin typeface="+mj-lt"/>
          <a:ea typeface="+mj-ea"/>
          <a:cs typeface="+mj-cs"/>
        </a:defRPr>
      </a:lvl1pPr>
    </p:titleStyle>
    <p:bodyStyle>
      <a:lvl1pPr marL="342797" indent="-342797" algn="l" defTabSz="914125"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727" indent="-285664" algn="l" defTabSz="914125"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657" indent="-228532" algn="l" defTabSz="914125"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720"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6782"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3844"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07"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7970"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033" indent="-228532" algn="l" defTabSz="91412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25" rtl="0" eaLnBrk="1" latinLnBrk="0" hangingPunct="1">
        <a:defRPr kumimoji="1" sz="1800" kern="1200">
          <a:solidFill>
            <a:schemeClr val="tx1"/>
          </a:solidFill>
          <a:latin typeface="+mn-lt"/>
          <a:ea typeface="+mn-ea"/>
          <a:cs typeface="+mn-cs"/>
        </a:defRPr>
      </a:lvl1pPr>
      <a:lvl2pPr marL="457063" algn="l" defTabSz="914125" rtl="0" eaLnBrk="1" latinLnBrk="0" hangingPunct="1">
        <a:defRPr kumimoji="1" sz="1800" kern="1200">
          <a:solidFill>
            <a:schemeClr val="tx1"/>
          </a:solidFill>
          <a:latin typeface="+mn-lt"/>
          <a:ea typeface="+mn-ea"/>
          <a:cs typeface="+mn-cs"/>
        </a:defRPr>
      </a:lvl2pPr>
      <a:lvl3pPr marL="914125" algn="l" defTabSz="914125" rtl="0" eaLnBrk="1" latinLnBrk="0" hangingPunct="1">
        <a:defRPr kumimoji="1" sz="1800" kern="1200">
          <a:solidFill>
            <a:schemeClr val="tx1"/>
          </a:solidFill>
          <a:latin typeface="+mn-lt"/>
          <a:ea typeface="+mn-ea"/>
          <a:cs typeface="+mn-cs"/>
        </a:defRPr>
      </a:lvl3pPr>
      <a:lvl4pPr marL="1371188" algn="l" defTabSz="914125" rtl="0" eaLnBrk="1" latinLnBrk="0" hangingPunct="1">
        <a:defRPr kumimoji="1" sz="1800" kern="1200">
          <a:solidFill>
            <a:schemeClr val="tx1"/>
          </a:solidFill>
          <a:latin typeface="+mn-lt"/>
          <a:ea typeface="+mn-ea"/>
          <a:cs typeface="+mn-cs"/>
        </a:defRPr>
      </a:lvl4pPr>
      <a:lvl5pPr marL="1828251" algn="l" defTabSz="914125" rtl="0" eaLnBrk="1" latinLnBrk="0" hangingPunct="1">
        <a:defRPr kumimoji="1" sz="1800" kern="1200">
          <a:solidFill>
            <a:schemeClr val="tx1"/>
          </a:solidFill>
          <a:latin typeface="+mn-lt"/>
          <a:ea typeface="+mn-ea"/>
          <a:cs typeface="+mn-cs"/>
        </a:defRPr>
      </a:lvl5pPr>
      <a:lvl6pPr marL="2285314" algn="l" defTabSz="914125" rtl="0" eaLnBrk="1" latinLnBrk="0" hangingPunct="1">
        <a:defRPr kumimoji="1" sz="1800" kern="1200">
          <a:solidFill>
            <a:schemeClr val="tx1"/>
          </a:solidFill>
          <a:latin typeface="+mn-lt"/>
          <a:ea typeface="+mn-ea"/>
          <a:cs typeface="+mn-cs"/>
        </a:defRPr>
      </a:lvl6pPr>
      <a:lvl7pPr marL="2742377" algn="l" defTabSz="914125" rtl="0" eaLnBrk="1" latinLnBrk="0" hangingPunct="1">
        <a:defRPr kumimoji="1" sz="1800" kern="1200">
          <a:solidFill>
            <a:schemeClr val="tx1"/>
          </a:solidFill>
          <a:latin typeface="+mn-lt"/>
          <a:ea typeface="+mn-ea"/>
          <a:cs typeface="+mn-cs"/>
        </a:defRPr>
      </a:lvl7pPr>
      <a:lvl8pPr marL="3199439" algn="l" defTabSz="914125" rtl="0" eaLnBrk="1" latinLnBrk="0" hangingPunct="1">
        <a:defRPr kumimoji="1" sz="1800" kern="1200">
          <a:solidFill>
            <a:schemeClr val="tx1"/>
          </a:solidFill>
          <a:latin typeface="+mn-lt"/>
          <a:ea typeface="+mn-ea"/>
          <a:cs typeface="+mn-cs"/>
        </a:defRPr>
      </a:lvl8pPr>
      <a:lvl9pPr marL="3656501" algn="l" defTabSz="91412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55038" y="2998201"/>
            <a:ext cx="8795999" cy="523220"/>
          </a:xfrm>
          <a:prstGeom prst="rect">
            <a:avLst/>
          </a:prstGeom>
          <a:noFill/>
        </p:spPr>
        <p:txBody>
          <a:bodyPr wrap="none" rtlCol="0">
            <a:spAutoFit/>
          </a:bodyPr>
          <a:lstStyle/>
          <a:p>
            <a:pPr algn="ctr"/>
            <a:r>
              <a:rPr lang="ja-JP" altLang="en-US" sz="2800" dirty="0">
                <a:latin typeface="ＭＳ Ｐゴシック" panose="020B0600070205080204" pitchFamily="50" charset="-128"/>
                <a:ea typeface="ＭＳ Ｐゴシック" panose="020B0600070205080204" pitchFamily="50" charset="-128"/>
              </a:rPr>
              <a:t>地域医療構想に関する将来意向調査の結果等について</a:t>
            </a:r>
          </a:p>
        </p:txBody>
      </p:sp>
      <p:grpSp>
        <p:nvGrpSpPr>
          <p:cNvPr id="8" name="グループ化 7"/>
          <p:cNvGrpSpPr>
            <a:grpSpLocks/>
          </p:cNvGrpSpPr>
          <p:nvPr/>
        </p:nvGrpSpPr>
        <p:grpSpPr bwMode="auto">
          <a:xfrm>
            <a:off x="5486400" y="325484"/>
            <a:ext cx="3906034" cy="804816"/>
            <a:chOff x="3320" y="4203"/>
            <a:chExt cx="3177" cy="686"/>
          </a:xfrm>
        </p:grpSpPr>
        <p:sp>
          <p:nvSpPr>
            <p:cNvPr id="9" name="Text Box 3"/>
            <p:cNvSpPr txBox="1">
              <a:spLocks noChangeArrowheads="1"/>
            </p:cNvSpPr>
            <p:nvPr/>
          </p:nvSpPr>
          <p:spPr bwMode="auto">
            <a:xfrm>
              <a:off x="3320" y="4203"/>
              <a:ext cx="2671" cy="402"/>
            </a:xfrm>
            <a:prstGeom prst="rect">
              <a:avLst/>
            </a:prstGeom>
            <a:solidFill>
              <a:srgbClr val="FFFFFF"/>
            </a:solidFill>
            <a:ln w="9525">
              <a:solidFill>
                <a:srgbClr val="000000"/>
              </a:solidFill>
              <a:miter lim="800000"/>
              <a:headEnd/>
              <a:tailEnd/>
            </a:ln>
          </p:spPr>
          <p:txBody>
            <a:bodyPr rot="0" vert="horz" wrap="square" lIns="18000" tIns="0" rIns="18000" bIns="0" anchor="ctr" anchorCtr="0" upright="1">
              <a:noAutofit/>
            </a:bodyPr>
            <a:lstStyle/>
            <a:p>
              <a:pPr algn="dist">
                <a:lnSpc>
                  <a:spcPts val="1000"/>
                </a:lnSpc>
              </a:pPr>
              <a:r>
                <a:rPr lang="ja-JP" altLang="en-US" sz="1050" kern="100" dirty="0">
                  <a:solidFill>
                    <a:prstClr val="black"/>
                  </a:solidFill>
                  <a:latin typeface="ＭＳ Ｐゴシック" panose="020B0600070205080204" pitchFamily="50" charset="-128"/>
                  <a:ea typeface="ＭＳ Ｐゴシック" panose="020B0600070205080204" pitchFamily="50" charset="-128"/>
                </a:rPr>
                <a:t>令和４年度第２回佐久医療圏</a:t>
              </a:r>
              <a:endParaRPr lang="en-US" altLang="ja-JP" sz="1050" kern="100" dirty="0">
                <a:solidFill>
                  <a:prstClr val="black"/>
                </a:solidFill>
                <a:latin typeface="ＭＳ Ｐゴシック" panose="020B0600070205080204" pitchFamily="50" charset="-128"/>
                <a:ea typeface="ＭＳ Ｐゴシック" panose="020B0600070205080204" pitchFamily="50" charset="-128"/>
              </a:endParaRPr>
            </a:p>
            <a:p>
              <a:pPr algn="dist">
                <a:lnSpc>
                  <a:spcPts val="1000"/>
                </a:lnSpc>
              </a:pPr>
              <a:r>
                <a:rPr lang="ja-JP" altLang="en-US" sz="1050" kern="100" dirty="0">
                  <a:solidFill>
                    <a:prstClr val="black"/>
                  </a:solidFill>
                  <a:latin typeface="ＭＳ Ｐゴシック" panose="020B0600070205080204" pitchFamily="50" charset="-128"/>
                  <a:ea typeface="ＭＳ Ｐゴシック" panose="020B0600070205080204" pitchFamily="50" charset="-128"/>
                </a:rPr>
                <a:t>地域医療構想調整会議</a:t>
              </a:r>
              <a:endParaRPr lang="en-US" altLang="ja-JP" sz="1050" kern="1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0" name="Text Box 4"/>
            <p:cNvSpPr txBox="1">
              <a:spLocks noChangeArrowheads="1"/>
            </p:cNvSpPr>
            <p:nvPr/>
          </p:nvSpPr>
          <p:spPr bwMode="auto">
            <a:xfrm>
              <a:off x="3320" y="4605"/>
              <a:ext cx="2671" cy="284"/>
            </a:xfrm>
            <a:prstGeom prst="rect">
              <a:avLst/>
            </a:prstGeom>
            <a:solidFill>
              <a:srgbClr val="FFFFFF"/>
            </a:solidFill>
            <a:ln w="9525">
              <a:solidFill>
                <a:srgbClr val="000000"/>
              </a:solidFill>
              <a:miter lim="800000"/>
              <a:headEnd/>
              <a:tailEnd/>
            </a:ln>
          </p:spPr>
          <p:txBody>
            <a:bodyPr rot="0" vert="horz" wrap="square" lIns="18000" tIns="0" rIns="18000" bIns="0" anchor="ctr" anchorCtr="0" upright="1">
              <a:noAutofit/>
            </a:bodyPr>
            <a:lstStyle/>
            <a:p>
              <a:pPr algn="dist">
                <a:lnSpc>
                  <a:spcPts val="900"/>
                </a:lnSpc>
              </a:pPr>
              <a:r>
                <a:rPr lang="ja-JP" altLang="en-US" sz="900" kern="1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令和５年２月１４日</a:t>
              </a:r>
              <a:endParaRPr lang="ja-JP" altLang="en-US" sz="1050" kern="1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1" name="Text Box 5"/>
            <p:cNvSpPr txBox="1">
              <a:spLocks noChangeArrowheads="1"/>
            </p:cNvSpPr>
            <p:nvPr/>
          </p:nvSpPr>
          <p:spPr bwMode="auto">
            <a:xfrm>
              <a:off x="5991" y="4203"/>
              <a:ext cx="506" cy="686"/>
            </a:xfrm>
            <a:prstGeom prst="rect">
              <a:avLst/>
            </a:prstGeom>
            <a:solidFill>
              <a:srgbClr val="FFFFFF"/>
            </a:solidFill>
            <a:ln w="9525">
              <a:solidFill>
                <a:srgbClr val="000000"/>
              </a:solidFill>
              <a:miter lim="800000"/>
              <a:headEnd/>
              <a:tailEnd/>
            </a:ln>
          </p:spPr>
          <p:txBody>
            <a:bodyPr rot="0" vert="horz" wrap="square" lIns="18000" tIns="0" rIns="18000" bIns="0" anchor="ctr" anchorCtr="0" upright="1">
              <a:noAutofit/>
            </a:bodyPr>
            <a:lstStyle/>
            <a:p>
              <a:pPr algn="ctr">
                <a:lnSpc>
                  <a:spcPts val="1500"/>
                </a:lnSpc>
              </a:pPr>
              <a:r>
                <a:rPr lang="ja-JP" altLang="en-US" sz="1000" kern="1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資料</a:t>
              </a:r>
              <a:endParaRPr lang="en-US" altLang="ja-JP" sz="1000" kern="1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ctr">
                <a:lnSpc>
                  <a:spcPts val="1500"/>
                </a:lnSpc>
              </a:pPr>
              <a:r>
                <a:rPr lang="ja-JP" altLang="en-US" sz="1000" kern="1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１</a:t>
              </a:r>
              <a:endParaRPr lang="en-US" altLang="ja-JP" sz="1050" kern="1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grpSp>
    </p:spTree>
    <p:extLst>
      <p:ext uri="{BB962C8B-B14F-4D97-AF65-F5344CB8AC3E}">
        <p14:creationId xmlns:p14="http://schemas.microsoft.com/office/powerpoint/2010/main" val="308608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a:extLst>
              <a:ext uri="{FF2B5EF4-FFF2-40B4-BE49-F238E27FC236}">
                <a16:creationId xmlns:a16="http://schemas.microsoft.com/office/drawing/2014/main" id="{1F4D3452-285B-4BFE-A3BA-D64BB8F3AADF}"/>
              </a:ext>
            </a:extLst>
          </p:cNvPr>
          <p:cNvSpPr/>
          <p:nvPr/>
        </p:nvSpPr>
        <p:spPr>
          <a:xfrm>
            <a:off x="0" y="0"/>
            <a:ext cx="9906000" cy="403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0" anchor="ctr"/>
          <a:lstStyle/>
          <a:p>
            <a:pPr algn="ctr" defTabSz="1072866">
              <a:defRPr/>
            </a:pPr>
            <a:r>
              <a:rPr lang="ja-JP" altLang="en-US" b="1" dirty="0">
                <a:solidFill>
                  <a:prstClr val="white"/>
                </a:solidFill>
                <a:latin typeface="ＭＳ Ｐゴシック" panose="020B0600070205080204" pitchFamily="50" charset="-128"/>
                <a:ea typeface="ＭＳ Ｐゴシック" panose="020B0600070205080204" pitchFamily="50" charset="-128"/>
              </a:rPr>
              <a:t>様式１調査結果　－　地域（圏域）の課題と将来あるべき姿について　</a:t>
            </a:r>
            <a:r>
              <a:rPr lang="en-US" altLang="ja-JP" b="1" dirty="0">
                <a:solidFill>
                  <a:prstClr val="white"/>
                </a:solidFill>
                <a:latin typeface="ＭＳ Ｐゴシック" panose="020B0600070205080204" pitchFamily="50" charset="-128"/>
                <a:ea typeface="ＭＳ Ｐゴシック" panose="020B0600070205080204" pitchFamily="50" charset="-128"/>
              </a:rPr>
              <a:t>2/2 </a:t>
            </a:r>
            <a:r>
              <a:rPr lang="ja-JP" altLang="en-US" b="1" dirty="0">
                <a:solidFill>
                  <a:prstClr val="white"/>
                </a:solidFill>
                <a:latin typeface="ＭＳ Ｐゴシック" panose="020B0600070205080204" pitchFamily="50" charset="-128"/>
                <a:ea typeface="ＭＳ Ｐゴシック" panose="020B0600070205080204" pitchFamily="50" charset="-128"/>
              </a:rPr>
              <a:t>－　（佐久医療圏）</a:t>
            </a:r>
          </a:p>
        </p:txBody>
      </p:sp>
      <p:graphicFrame>
        <p:nvGraphicFramePr>
          <p:cNvPr id="3" name="表 2">
            <a:extLst>
              <a:ext uri="{FF2B5EF4-FFF2-40B4-BE49-F238E27FC236}">
                <a16:creationId xmlns:a16="http://schemas.microsoft.com/office/drawing/2014/main" id="{B6CC96DC-E471-4EB8-B2A3-A64A40785AA8}"/>
              </a:ext>
            </a:extLst>
          </p:cNvPr>
          <p:cNvGraphicFramePr>
            <a:graphicFrameLocks noGrp="1"/>
          </p:cNvGraphicFramePr>
          <p:nvPr>
            <p:extLst>
              <p:ext uri="{D42A27DB-BD31-4B8C-83A1-F6EECF244321}">
                <p14:modId xmlns:p14="http://schemas.microsoft.com/office/powerpoint/2010/main" val="3833738800"/>
              </p:ext>
            </p:extLst>
          </p:nvPr>
        </p:nvGraphicFramePr>
        <p:xfrm>
          <a:off x="116594" y="2139167"/>
          <a:ext cx="9672810" cy="4626099"/>
        </p:xfrm>
        <a:graphic>
          <a:graphicData uri="http://schemas.openxmlformats.org/drawingml/2006/table">
            <a:tbl>
              <a:tblPr/>
              <a:tblGrid>
                <a:gridCol w="1940806">
                  <a:extLst>
                    <a:ext uri="{9D8B030D-6E8A-4147-A177-3AD203B41FA5}">
                      <a16:colId xmlns:a16="http://schemas.microsoft.com/office/drawing/2014/main" val="1299743190"/>
                    </a:ext>
                  </a:extLst>
                </a:gridCol>
                <a:gridCol w="447675">
                  <a:extLst>
                    <a:ext uri="{9D8B030D-6E8A-4147-A177-3AD203B41FA5}">
                      <a16:colId xmlns:a16="http://schemas.microsoft.com/office/drawing/2014/main" val="1394562722"/>
                    </a:ext>
                  </a:extLst>
                </a:gridCol>
                <a:gridCol w="7284329">
                  <a:extLst>
                    <a:ext uri="{9D8B030D-6E8A-4147-A177-3AD203B41FA5}">
                      <a16:colId xmlns:a16="http://schemas.microsoft.com/office/drawing/2014/main" val="3134925188"/>
                    </a:ext>
                  </a:extLst>
                </a:gridCol>
              </a:tblGrid>
              <a:tr h="359890">
                <a:tc>
                  <a:txBody>
                    <a:bodyPr/>
                    <a:lstStyle/>
                    <a:p>
                      <a:pPr algn="ct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医療機関名</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病診</a:t>
                      </a:r>
                      <a:b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050" b="0" i="0" u="none" strike="noStrike">
                          <a:solidFill>
                            <a:srgbClr val="000000"/>
                          </a:solidFill>
                          <a:effectLst/>
                          <a:latin typeface="ＭＳ Ｐゴシック" panose="020B0600070205080204" pitchFamily="50" charset="-128"/>
                          <a:ea typeface="ＭＳ Ｐゴシック" panose="020B0600070205080204" pitchFamily="50" charset="-128"/>
                        </a:rPr>
                        <a:t>区分</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地域（圏域）の課題と将来あるべき姿　</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587999527"/>
                  </a:ext>
                </a:extLst>
              </a:tr>
              <a:tr h="985723">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くろさわ病院</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病院</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２０２５年に高齢化がより進む中で、どのように圏域の医療体制を維持するべきかが課題だと思います。現在、圏域内での病床の削減と機能転換を行えば、多くの民間医療機関の経営が成り立たなくなる可能性が生じます。ただ、高齢者人口も減っていく事が予測される近い未来は、治療する患者数も減り、地域内で患者の取り合いや医療機関で働く側の人口も減り従事者の取り合いが予測されます。地方自治体を含め公民協働で持続可能な医療体制を模索し続けるための総合的な支援が必要です。</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57394531"/>
                  </a:ext>
                </a:extLst>
              </a:tr>
              <a:tr h="631309">
                <a:tc>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金澤病院</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病院</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・地域医療の維持・確立に向けて、医療機関間の役割分担を互いの合意のもとに推進し、地域住民が安心して暮らせる地域の構築をする。</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54324536"/>
                  </a:ext>
                </a:extLst>
              </a:tr>
              <a:tr h="647604">
                <a:tc>
                  <a:txBody>
                    <a:bodyPr/>
                    <a:lstStyle/>
                    <a:p>
                      <a:pPr algn="l" fontAlgn="ctr"/>
                      <a:r>
                        <a:rPr lang="zh-TW"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国立病院機構小諸高原病院</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病院</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精神疾患においては、県内全域をカバーするように診療体制を構築しているが、救急要請への積極的な対応のためより設備の充実した「精神科救急入院料」の算定を目指し、重症心身障害児（者）については設備の更新により</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QOL</a:t>
                      </a: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の向上を目指していく。</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60546990"/>
                  </a:ext>
                </a:extLst>
              </a:tr>
              <a:tr h="631309">
                <a:tc>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雨宮病院</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病院</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・団塊の世代を中心とする高齢化により、独居、老々介護等の問題が著名になっていることに対して、地域包括ケアの拠点として医療、介護を連携していき、また一次医療機関として機能して行く事。</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64826588"/>
                  </a:ext>
                </a:extLst>
              </a:tr>
              <a:tr h="738955">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花岡レディースクリニック</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診療所</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総合病院でのダブルセットアップが望ましいと思われる状況があった場合、搬送先の総合病院でのコロナで病棟が満床になったり手術件数が多く緊急手術が対応しづらくなるなどの状況が起こると紹介しづらくなるため、コロナや手術などに左右されづらい総合病院があるとありがたい。</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72080392"/>
                  </a:ext>
                </a:extLst>
              </a:tr>
              <a:tr h="631309">
                <a:tc>
                  <a:txBody>
                    <a:bodyPr/>
                    <a:lstStyle/>
                    <a:p>
                      <a:pPr algn="l" fontAlgn="ctr"/>
                      <a:r>
                        <a:rPr lang="zh-TW"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栁橋脳神経外科</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診療所</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・重症化した認知症の方々の処遇について、日々煩悶しております。特に強い精神症状のある方に対し、精神科専門病院の受け入れが不十分と感じており、行政にも対応をお願いできればと思っております。</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3382930"/>
                  </a:ext>
                </a:extLst>
              </a:tr>
            </a:tbl>
          </a:graphicData>
        </a:graphic>
      </p:graphicFrame>
      <p:sp>
        <p:nvSpPr>
          <p:cNvPr id="8" name="テキスト ボックス 7">
            <a:extLst>
              <a:ext uri="{FF2B5EF4-FFF2-40B4-BE49-F238E27FC236}">
                <a16:creationId xmlns:a16="http://schemas.microsoft.com/office/drawing/2014/main" id="{C8CB49EA-34D5-4C37-9612-77F5E46A6389}"/>
              </a:ext>
            </a:extLst>
          </p:cNvPr>
          <p:cNvSpPr txBox="1"/>
          <p:nvPr/>
        </p:nvSpPr>
        <p:spPr>
          <a:xfrm>
            <a:off x="116594" y="457064"/>
            <a:ext cx="9672810" cy="1538883"/>
          </a:xfrm>
          <a:prstGeom prst="rect">
            <a:avLst/>
          </a:prstGeom>
          <a:noFill/>
          <a:ln>
            <a:solidFill>
              <a:schemeClr val="tx1"/>
            </a:solidFill>
          </a:ln>
        </p:spPr>
        <p:txBody>
          <a:bodyPr wrap="square">
            <a:spAutoFit/>
          </a:bodyPr>
          <a:lstStyle/>
          <a:p>
            <a:pPr indent="139700" algn="just"/>
            <a:r>
              <a:rPr lang="ja-JP" altLang="en-US" sz="1400" kern="100" dirty="0">
                <a:latin typeface="+mn-ea"/>
                <a:cs typeface="Times New Roman" panose="02020603050405020304" pitchFamily="18" charset="0"/>
              </a:rPr>
              <a:t>○　任意回答でお答えいただいた内容は以下のとおり。</a:t>
            </a:r>
            <a:endParaRPr lang="en-US" altLang="ja-JP" sz="1400" kern="100" dirty="0">
              <a:latin typeface="+mn-ea"/>
              <a:cs typeface="Times New Roman" panose="02020603050405020304" pitchFamily="18" charset="0"/>
            </a:endParaRPr>
          </a:p>
          <a:p>
            <a:pPr indent="139700" algn="just">
              <a:lnSpc>
                <a:spcPts val="600"/>
              </a:lnSpc>
            </a:pPr>
            <a:endParaRPr lang="en-US" altLang="ja-JP" sz="1400" kern="100" dirty="0">
              <a:latin typeface="+mn-ea"/>
              <a:cs typeface="Times New Roman" panose="02020603050405020304" pitchFamily="18" charset="0"/>
            </a:endParaRPr>
          </a:p>
          <a:p>
            <a:pPr indent="139700" algn="just"/>
            <a:r>
              <a:rPr lang="ja-JP" altLang="en-US" sz="1400" kern="100" dirty="0">
                <a:latin typeface="+mn-ea"/>
                <a:cs typeface="Times New Roman" panose="02020603050405020304" pitchFamily="18" charset="0"/>
              </a:rPr>
              <a:t>○　地域の課題としては、</a:t>
            </a:r>
            <a:r>
              <a:rPr lang="ja-JP" altLang="en-US" sz="1400" b="1" u="sng" kern="100" dirty="0">
                <a:latin typeface="+mn-ea"/>
                <a:cs typeface="Times New Roman" panose="02020603050405020304" pitchFamily="18" charset="0"/>
              </a:rPr>
              <a:t>医師の働き方改革への対応（二次救急体制の維持に向けた医師確保）、各医療機関の役割・機能</a:t>
            </a:r>
            <a:endParaRPr lang="en-US" altLang="ja-JP" sz="1400" b="1" u="sng" kern="100" dirty="0">
              <a:latin typeface="+mn-ea"/>
              <a:cs typeface="Times New Roman" panose="02020603050405020304" pitchFamily="18" charset="0"/>
            </a:endParaRPr>
          </a:p>
          <a:p>
            <a:pPr indent="139700" algn="just"/>
            <a:r>
              <a:rPr lang="ja-JP" altLang="en-US" sz="1400" b="1" kern="100" dirty="0">
                <a:latin typeface="+mn-ea"/>
                <a:cs typeface="Times New Roman" panose="02020603050405020304" pitchFamily="18" charset="0"/>
              </a:rPr>
              <a:t>　 </a:t>
            </a:r>
            <a:r>
              <a:rPr lang="ja-JP" altLang="en-US" sz="1400" b="1" u="sng" kern="100" dirty="0">
                <a:latin typeface="+mn-ea"/>
                <a:cs typeface="Times New Roman" panose="02020603050405020304" pitchFamily="18" charset="0"/>
              </a:rPr>
              <a:t>の最適化と連携強化</a:t>
            </a:r>
            <a:r>
              <a:rPr lang="en-US" altLang="ja-JP" sz="1400" kern="100" dirty="0">
                <a:latin typeface="+mn-ea"/>
                <a:cs typeface="Times New Roman" panose="02020603050405020304" pitchFamily="18" charset="0"/>
              </a:rPr>
              <a:t>  </a:t>
            </a:r>
            <a:r>
              <a:rPr lang="ja-JP" altLang="en-US" sz="1400" kern="100" dirty="0">
                <a:latin typeface="+mn-ea"/>
                <a:cs typeface="Times New Roman" panose="02020603050405020304" pitchFamily="18" charset="0"/>
              </a:rPr>
              <a:t>などが挙げられている。</a:t>
            </a:r>
            <a:endParaRPr lang="en-US" altLang="ja-JP" sz="1400" kern="100" dirty="0">
              <a:latin typeface="+mn-ea"/>
              <a:cs typeface="Times New Roman" panose="02020603050405020304" pitchFamily="18" charset="0"/>
            </a:endParaRPr>
          </a:p>
          <a:p>
            <a:pPr indent="139700" algn="just">
              <a:lnSpc>
                <a:spcPts val="600"/>
              </a:lnSpc>
            </a:pPr>
            <a:endParaRPr lang="en-US" altLang="ja-JP" sz="1400" kern="100" dirty="0">
              <a:latin typeface="+mn-ea"/>
              <a:cs typeface="Times New Roman" panose="02020603050405020304" pitchFamily="18" charset="0"/>
            </a:endParaRPr>
          </a:p>
          <a:p>
            <a:pPr indent="139700" algn="just"/>
            <a:r>
              <a:rPr lang="ja-JP" altLang="en-US" sz="1400" kern="100" dirty="0">
                <a:latin typeface="+mn-ea"/>
                <a:cs typeface="Times New Roman" panose="02020603050405020304" pitchFamily="18" charset="0"/>
              </a:rPr>
              <a:t>○　あるべき姿としては、</a:t>
            </a:r>
            <a:r>
              <a:rPr lang="ja-JP" altLang="en-US" sz="1400" b="1" u="sng" kern="100" dirty="0">
                <a:latin typeface="+mn-ea"/>
                <a:cs typeface="Times New Roman" panose="02020603050405020304" pitchFamily="18" charset="0"/>
              </a:rPr>
              <a:t>広大なエリアにおける適切な救急搬送体制が構築されていること、佐久医療センター等の基幹病院</a:t>
            </a:r>
            <a:endParaRPr lang="en-US" altLang="ja-JP" sz="1400" b="1" u="sng" kern="100" dirty="0">
              <a:latin typeface="+mn-ea"/>
              <a:cs typeface="Times New Roman" panose="02020603050405020304" pitchFamily="18" charset="0"/>
            </a:endParaRPr>
          </a:p>
          <a:p>
            <a:pPr indent="139700" algn="just"/>
            <a:r>
              <a:rPr lang="ja-JP" altLang="en-US" sz="1400" b="1" u="sng" kern="100" dirty="0">
                <a:latin typeface="+mn-ea"/>
                <a:cs typeface="Times New Roman" panose="02020603050405020304" pitchFamily="18" charset="0"/>
              </a:rPr>
              <a:t>　　に急性期機能を集約し、後方支援病院に早期に転院・退院調整ができる体制が構築されていること、医療機関間の役割分</a:t>
            </a:r>
            <a:endParaRPr lang="en-US" altLang="ja-JP" sz="1400" b="1" u="sng" kern="100" dirty="0">
              <a:latin typeface="+mn-ea"/>
              <a:cs typeface="Times New Roman" panose="02020603050405020304" pitchFamily="18" charset="0"/>
            </a:endParaRPr>
          </a:p>
          <a:p>
            <a:pPr indent="139700" algn="just"/>
            <a:r>
              <a:rPr lang="ja-JP" altLang="en-US" sz="1400" b="1" u="sng" kern="100" dirty="0">
                <a:latin typeface="+mn-ea"/>
                <a:cs typeface="Times New Roman" panose="02020603050405020304" pitchFamily="18" charset="0"/>
              </a:rPr>
              <a:t>　　担を推進し、地域住民が安心して暮らせる地域が構築されていること</a:t>
            </a:r>
            <a:r>
              <a:rPr lang="ja-JP" altLang="en-US" sz="1400" kern="100" dirty="0">
                <a:latin typeface="+mn-ea"/>
                <a:cs typeface="Times New Roman" panose="02020603050405020304" pitchFamily="18" charset="0"/>
              </a:rPr>
              <a:t>　などが挙げられている。　　</a:t>
            </a:r>
            <a:endParaRPr lang="en-US" altLang="ja-JP" sz="1400" kern="100" dirty="0">
              <a:latin typeface="+mn-ea"/>
              <a:cs typeface="Times New Roman" panose="02020603050405020304" pitchFamily="18" charset="0"/>
            </a:endParaRPr>
          </a:p>
        </p:txBody>
      </p:sp>
      <p:sp>
        <p:nvSpPr>
          <p:cNvPr id="46" name="スライド番号プレースホルダー 1">
            <a:extLst>
              <a:ext uri="{FF2B5EF4-FFF2-40B4-BE49-F238E27FC236}">
                <a16:creationId xmlns:a16="http://schemas.microsoft.com/office/drawing/2014/main" id="{C8A08A21-9E2A-4C14-A215-0409574B09E2}"/>
              </a:ext>
            </a:extLst>
          </p:cNvPr>
          <p:cNvSpPr>
            <a:spLocks noGrp="1"/>
          </p:cNvSpPr>
          <p:nvPr>
            <p:ph type="sldNum" sz="quarter" idx="12"/>
          </p:nvPr>
        </p:nvSpPr>
        <p:spPr>
          <a:xfrm>
            <a:off x="8547356" y="6503364"/>
            <a:ext cx="2228850" cy="365125"/>
          </a:xfrm>
        </p:spPr>
        <p:txBody>
          <a:bodyPr/>
          <a:lstStyle/>
          <a:p>
            <a:pPr algn="ctr"/>
            <a:fld id="{5B03D32D-F1BC-4E9C-97E1-36CFF5B22341}" type="slidenum">
              <a:rPr lang="en-US" sz="1600" smtClean="0"/>
              <a:pPr algn="ctr"/>
              <a:t>10</a:t>
            </a:fld>
            <a:endParaRPr lang="en-US" sz="1600" dirty="0"/>
          </a:p>
        </p:txBody>
      </p:sp>
    </p:spTree>
    <p:extLst>
      <p:ext uri="{BB962C8B-B14F-4D97-AF65-F5344CB8AC3E}">
        <p14:creationId xmlns:p14="http://schemas.microsoft.com/office/powerpoint/2010/main" val="826611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スライド番号プレースホルダー 1">
            <a:extLst>
              <a:ext uri="{FF2B5EF4-FFF2-40B4-BE49-F238E27FC236}">
                <a16:creationId xmlns:a16="http://schemas.microsoft.com/office/drawing/2014/main" id="{C8A08A21-9E2A-4C14-A215-0409574B09E2}"/>
              </a:ext>
            </a:extLst>
          </p:cNvPr>
          <p:cNvSpPr>
            <a:spLocks noGrp="1"/>
          </p:cNvSpPr>
          <p:nvPr>
            <p:ph type="sldNum" sz="quarter" idx="12"/>
          </p:nvPr>
        </p:nvSpPr>
        <p:spPr>
          <a:xfrm>
            <a:off x="8547356" y="6503364"/>
            <a:ext cx="222885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B03D32D-F1BC-4E9C-97E1-36CFF5B22341}" type="slidenum">
              <a:rPr kumimoji="1"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1"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7" name="正方形/長方形 46">
            <a:extLst>
              <a:ext uri="{FF2B5EF4-FFF2-40B4-BE49-F238E27FC236}">
                <a16:creationId xmlns:a16="http://schemas.microsoft.com/office/drawing/2014/main" id="{1F4D3452-285B-4BFE-A3BA-D64BB8F3AADF}"/>
              </a:ext>
            </a:extLst>
          </p:cNvPr>
          <p:cNvSpPr/>
          <p:nvPr/>
        </p:nvSpPr>
        <p:spPr>
          <a:xfrm>
            <a:off x="0" y="0"/>
            <a:ext cx="9906000" cy="68723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0" anchor="ctr"/>
          <a:lstStyle/>
          <a:p>
            <a:pPr marL="0" marR="0" lvl="0" indent="0" algn="ctr" defTabSz="1072866" rtl="0" eaLnBrk="1" fontAlgn="auto" latinLnBrk="0" hangingPunct="1">
              <a:lnSpc>
                <a:spcPct val="100000"/>
              </a:lnSpc>
              <a:spcBef>
                <a:spcPts val="0"/>
              </a:spcBef>
              <a:spcAft>
                <a:spcPts val="0"/>
              </a:spcAft>
              <a:buClrTx/>
              <a:buSzTx/>
              <a:buFontTx/>
              <a:buNone/>
              <a:tabLst/>
              <a:defRPr/>
            </a:pPr>
            <a:r>
              <a:rPr lang="ja-JP" altLang="en-US" sz="2000" b="1" dirty="0">
                <a:solidFill>
                  <a:prstClr val="white"/>
                </a:solidFill>
                <a:latin typeface="ＭＳ Ｐゴシック" panose="020B0600070205080204" pitchFamily="50" charset="-128"/>
                <a:ea typeface="ＭＳ Ｐゴシック" panose="020B0600070205080204" pitchFamily="50" charset="-128"/>
              </a:rPr>
              <a:t>今後</a:t>
            </a:r>
            <a:r>
              <a:rPr kumimoji="1" lang="ja-JP" altLang="en-US" sz="20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の進め方（案）</a:t>
            </a:r>
            <a:endParaRPr kumimoji="1" lang="en-US" altLang="ja-JP" sz="20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1072866"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　－　令和５年度における各医療機関の対応方針の協議方法について　－</a:t>
            </a:r>
          </a:p>
        </p:txBody>
      </p:sp>
      <p:sp>
        <p:nvSpPr>
          <p:cNvPr id="5" name="テキスト ボックス 4">
            <a:extLst>
              <a:ext uri="{FF2B5EF4-FFF2-40B4-BE49-F238E27FC236}">
                <a16:creationId xmlns:a16="http://schemas.microsoft.com/office/drawing/2014/main" id="{32FD3B5A-271E-4D50-998D-FF5DAED55F69}"/>
              </a:ext>
            </a:extLst>
          </p:cNvPr>
          <p:cNvSpPr txBox="1"/>
          <p:nvPr/>
        </p:nvSpPr>
        <p:spPr>
          <a:xfrm>
            <a:off x="0" y="830453"/>
            <a:ext cx="9672810" cy="3139321"/>
          </a:xfrm>
          <a:prstGeom prst="rect">
            <a:avLst/>
          </a:prstGeom>
          <a:noFill/>
        </p:spPr>
        <p:txBody>
          <a:bodyPr wrap="square">
            <a:spAutoFit/>
          </a:bodyPr>
          <a:lstStyle/>
          <a:p>
            <a:pPr indent="139700" algn="just"/>
            <a:r>
              <a:rPr lang="ja-JP" altLang="ja-JP" sz="1800" kern="100" dirty="0">
                <a:effectLst/>
                <a:highlight>
                  <a:srgbClr val="FFFF00"/>
                </a:highlight>
                <a:latin typeface="游明朝" panose="02020400000000000000" pitchFamily="18" charset="-128"/>
                <a:ea typeface="ＭＳ ゴシック" panose="020B0609070205080204" pitchFamily="49" charset="-128"/>
                <a:cs typeface="Times New Roman" panose="02020603050405020304" pitchFamily="18" charset="0"/>
              </a:rPr>
              <a:t>【病院の場合】</a:t>
            </a:r>
            <a:endParaRPr lang="ja-JP" altLang="ja-JP" sz="16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endParaRPr>
          </a:p>
          <a:p>
            <a:pPr marL="273050" indent="-139700" algn="just"/>
            <a:r>
              <a:rPr lang="ja-JP" altLang="ja-JP" sz="18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kern="100" dirty="0">
                <a:effectLst/>
                <a:latin typeface="ＭＳ 明朝" panose="02020609040205080304" pitchFamily="17" charset="-128"/>
                <a:ea typeface="ＭＳ 明朝" panose="02020609040205080304" pitchFamily="17" charset="-128"/>
                <a:cs typeface="Times New Roman" panose="02020603050405020304" pitchFamily="18" charset="0"/>
              </a:rPr>
              <a:t>〇　</a:t>
            </a:r>
            <a:r>
              <a:rPr lang="ja-JP" altLang="ja-JP" kern="100" dirty="0">
                <a:effectLst/>
                <a:latin typeface="游明朝" panose="02020400000000000000" pitchFamily="18" charset="-128"/>
                <a:ea typeface="ＭＳ 明朝" panose="02020609040205080304" pitchFamily="17" charset="-128"/>
                <a:cs typeface="Times New Roman" panose="02020603050405020304" pitchFamily="18" charset="0"/>
              </a:rPr>
              <a:t>自院の対応方針が作成でき次第、</a:t>
            </a:r>
            <a:r>
              <a:rPr lang="ja-JP" altLang="ja-JP" u="sng" kern="100" dirty="0">
                <a:effectLst/>
                <a:latin typeface="游明朝" panose="02020400000000000000" pitchFamily="18" charset="-128"/>
                <a:ea typeface="ＭＳ ゴシック" panose="020B0609070205080204" pitchFamily="49" charset="-128"/>
                <a:cs typeface="Times New Roman" panose="02020603050405020304" pitchFamily="18" charset="0"/>
              </a:rPr>
              <a:t>今後開催される調整会議に出席いただいた上で</a:t>
            </a:r>
            <a:r>
              <a:rPr lang="ja-JP" altLang="en-US" u="sng" kern="100" dirty="0">
                <a:effectLst/>
                <a:latin typeface="游明朝" panose="02020400000000000000" pitchFamily="18" charset="-128"/>
                <a:ea typeface="ＭＳ ゴシック" panose="020B0609070205080204" pitchFamily="49" charset="-128"/>
                <a:cs typeface="Times New Roman" panose="02020603050405020304" pitchFamily="18" charset="0"/>
              </a:rPr>
              <a:t>、　</a:t>
            </a:r>
            <a:endParaRPr lang="en-US" altLang="ja-JP" u="sng" kern="100" dirty="0">
              <a:effectLst/>
              <a:latin typeface="游明朝" panose="02020400000000000000" pitchFamily="18" charset="-128"/>
              <a:ea typeface="ＭＳ ゴシック" panose="020B0609070205080204" pitchFamily="49" charset="-128"/>
              <a:cs typeface="Times New Roman" panose="02020603050405020304" pitchFamily="18" charset="0"/>
            </a:endParaRPr>
          </a:p>
          <a:p>
            <a:pPr marL="273050" indent="-139700" algn="just"/>
            <a:r>
              <a:rPr lang="ja-JP" altLang="en-US" kern="100" dirty="0">
                <a:latin typeface="游明朝" panose="02020400000000000000" pitchFamily="18" charset="-128"/>
                <a:ea typeface="ＭＳ ゴシック" panose="020B0609070205080204" pitchFamily="49" charset="-128"/>
                <a:cs typeface="Times New Roman" panose="02020603050405020304" pitchFamily="18" charset="0"/>
              </a:rPr>
              <a:t>　　</a:t>
            </a:r>
            <a:r>
              <a:rPr lang="ja-JP" altLang="ja-JP" u="sng" kern="100" dirty="0">
                <a:effectLst/>
                <a:latin typeface="游明朝" panose="02020400000000000000" pitchFamily="18" charset="-128"/>
                <a:ea typeface="ＭＳ ゴシック" panose="020B0609070205080204" pitchFamily="49" charset="-128"/>
                <a:cs typeface="Times New Roman" panose="02020603050405020304" pitchFamily="18" charset="0"/>
              </a:rPr>
              <a:t>自院の対応方針の内容</a:t>
            </a:r>
            <a:r>
              <a:rPr lang="ja-JP" altLang="en-US" u="sng" kern="100" dirty="0">
                <a:latin typeface="游明朝" panose="02020400000000000000" pitchFamily="18" charset="-128"/>
                <a:ea typeface="ＭＳ ゴシック" panose="020B0609070205080204" pitchFamily="49" charset="-128"/>
                <a:cs typeface="Times New Roman" panose="02020603050405020304" pitchFamily="18" charset="0"/>
              </a:rPr>
              <a:t>について、説明いただくようお願いいたします</a:t>
            </a:r>
            <a:r>
              <a:rPr lang="ja-JP" altLang="ja-JP"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273050" indent="-139700" algn="just"/>
            <a:r>
              <a:rPr lang="ja-JP" altLang="en-US" kern="100" dirty="0">
                <a:latin typeface="游明朝" panose="02020400000000000000" pitchFamily="18" charset="-128"/>
                <a:ea typeface="ＭＳ 明朝" panose="02020609040205080304" pitchFamily="17" charset="-128"/>
                <a:cs typeface="Times New Roman" panose="02020603050405020304" pitchFamily="18" charset="0"/>
              </a:rPr>
              <a:t>　　</a:t>
            </a:r>
            <a:r>
              <a:rPr lang="ja-JP" altLang="en-US" kern="100" dirty="0">
                <a:effectLst/>
                <a:latin typeface="ＭＳ 明朝" panose="02020609040205080304" pitchFamily="17" charset="-128"/>
                <a:ea typeface="ＭＳ 明朝" panose="02020609040205080304" pitchFamily="17" charset="-128"/>
                <a:cs typeface="Times New Roman" panose="02020603050405020304" pitchFamily="18" charset="0"/>
              </a:rPr>
              <a:t>（調整会議に参画いただいていない病院にも出席</a:t>
            </a:r>
            <a:r>
              <a:rPr lang="ja-JP" altLang="en-US" kern="100" dirty="0">
                <a:latin typeface="ＭＳ 明朝" panose="02020609040205080304" pitchFamily="17" charset="-128"/>
                <a:ea typeface="ＭＳ 明朝" panose="02020609040205080304" pitchFamily="17" charset="-128"/>
                <a:cs typeface="Times New Roman" panose="02020603050405020304" pitchFamily="18" charset="0"/>
              </a:rPr>
              <a:t>（対面</a:t>
            </a:r>
            <a:r>
              <a:rPr lang="en-US" altLang="ja-JP" kern="100" dirty="0">
                <a:latin typeface="ＭＳ 明朝" panose="02020609040205080304" pitchFamily="17" charset="-128"/>
                <a:ea typeface="ＭＳ 明朝" panose="02020609040205080304" pitchFamily="17" charset="-128"/>
                <a:cs typeface="Times New Roman" panose="02020603050405020304" pitchFamily="18" charset="0"/>
              </a:rPr>
              <a:t>or</a:t>
            </a:r>
            <a:r>
              <a:rPr lang="ja-JP" altLang="en-US" kern="100" dirty="0">
                <a:latin typeface="ＭＳ 明朝" panose="02020609040205080304" pitchFamily="17" charset="-128"/>
                <a:ea typeface="ＭＳ 明朝" panose="02020609040205080304" pitchFamily="17" charset="-128"/>
                <a:cs typeface="Times New Roman" panose="02020603050405020304" pitchFamily="18" charset="0"/>
              </a:rPr>
              <a:t>オンライン）</a:t>
            </a:r>
            <a:r>
              <a:rPr lang="ja-JP" altLang="en-US" kern="100" dirty="0">
                <a:effectLst/>
                <a:latin typeface="ＭＳ 明朝" panose="02020609040205080304" pitchFamily="17" charset="-128"/>
                <a:ea typeface="ＭＳ 明朝" panose="02020609040205080304" pitchFamily="17" charset="-128"/>
                <a:cs typeface="Times New Roman" panose="02020603050405020304" pitchFamily="18" charset="0"/>
              </a:rPr>
              <a:t>をお願いする</a:t>
            </a:r>
            <a:endParaRPr lang="en-US" altLang="ja-JP"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73050" indent="-139700" algn="just"/>
            <a:r>
              <a:rPr lang="ja-JP" altLang="en-US" kern="100" dirty="0">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kern="100" dirty="0">
                <a:effectLst/>
                <a:latin typeface="ＭＳ 明朝" panose="02020609040205080304" pitchFamily="17" charset="-128"/>
                <a:ea typeface="ＭＳ 明朝" panose="02020609040205080304" pitchFamily="17" charset="-128"/>
                <a:cs typeface="Times New Roman" panose="02020603050405020304" pitchFamily="18" charset="0"/>
              </a:rPr>
              <a:t>ことといたします。）</a:t>
            </a:r>
            <a:endParaRPr lang="en-US" altLang="ja-JP"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73050" indent="-139700" algn="just"/>
            <a:endParaRPr lang="en-US" altLang="ja-JP"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273050" indent="-139700" algn="just"/>
            <a:r>
              <a:rPr lang="ja-JP" altLang="en-US" kern="100" dirty="0">
                <a:effectLst/>
                <a:latin typeface="ＭＳ 明朝" panose="02020609040205080304" pitchFamily="17" charset="-128"/>
                <a:ea typeface="ＭＳ 明朝" panose="02020609040205080304" pitchFamily="17" charset="-128"/>
                <a:cs typeface="Times New Roman" panose="02020603050405020304" pitchFamily="18" charset="0"/>
              </a:rPr>
              <a:t>　〇　</a:t>
            </a:r>
            <a:r>
              <a:rPr lang="ja-JP" altLang="en-US"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対応方針の作成状況については</a:t>
            </a:r>
            <a:r>
              <a:rPr lang="ja-JP" altLang="en-US" u="sng" kern="100" dirty="0">
                <a:latin typeface="ＭＳ ゴシック" panose="020B0609070205080204" pitchFamily="49" charset="-128"/>
                <a:ea typeface="ＭＳ ゴシック" panose="020B0609070205080204" pitchFamily="49" charset="-128"/>
                <a:cs typeface="Times New Roman" panose="02020603050405020304" pitchFamily="18" charset="0"/>
              </a:rPr>
              <a:t>、各回の調整会議を開催する前に、保健福祉事務所</a:t>
            </a:r>
            <a:endParaRPr lang="en-US" altLang="ja-JP" u="sng"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273050" indent="-139700" algn="just"/>
            <a:r>
              <a:rPr lang="ja-JP" altLang="en-US"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u="sng" kern="100" dirty="0">
                <a:latin typeface="ＭＳ ゴシック" panose="020B0609070205080204" pitchFamily="49" charset="-128"/>
                <a:ea typeface="ＭＳ ゴシック" panose="020B0609070205080204" pitchFamily="49" charset="-128"/>
                <a:cs typeface="Times New Roman" panose="02020603050405020304" pitchFamily="18" charset="0"/>
              </a:rPr>
              <a:t>から照会・確認させていただきます。</a:t>
            </a:r>
            <a:r>
              <a:rPr lang="ja-JP" altLang="en-US" kern="100" dirty="0">
                <a:latin typeface="ＭＳ 明朝" panose="02020609040205080304" pitchFamily="17" charset="-128"/>
                <a:ea typeface="ＭＳ 明朝" panose="02020609040205080304" pitchFamily="17" charset="-128"/>
                <a:cs typeface="Times New Roman" panose="02020603050405020304" pitchFamily="18" charset="0"/>
              </a:rPr>
              <a:t>対応方針の作成が完了している場合には、改め</a:t>
            </a:r>
            <a:endParaRPr lang="en-US" altLang="ja-JP"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273050" indent="-139700" algn="just"/>
            <a:r>
              <a:rPr lang="ja-JP" altLang="en-US" kern="100" dirty="0">
                <a:latin typeface="ＭＳ 明朝" panose="02020609040205080304" pitchFamily="17" charset="-128"/>
                <a:ea typeface="ＭＳ 明朝" panose="02020609040205080304" pitchFamily="17" charset="-128"/>
                <a:cs typeface="Times New Roman" panose="02020603050405020304" pitchFamily="18" charset="0"/>
              </a:rPr>
              <a:t>　　て調整会議への出席・説明を依頼させていただきます。（出席・説明を依頼する調整</a:t>
            </a:r>
            <a:endParaRPr lang="en-US" altLang="ja-JP"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273050" indent="-139700" algn="just"/>
            <a:r>
              <a:rPr lang="ja-JP" altLang="en-US" kern="100" dirty="0">
                <a:latin typeface="ＭＳ 明朝" panose="02020609040205080304" pitchFamily="17" charset="-128"/>
                <a:ea typeface="ＭＳ 明朝" panose="02020609040205080304" pitchFamily="17" charset="-128"/>
                <a:cs typeface="Times New Roman" panose="02020603050405020304" pitchFamily="18" charset="0"/>
              </a:rPr>
              <a:t>　　会議については、各病院の対応方針の作成状況や各回の議題の多寡等を踏まえ、事務</a:t>
            </a:r>
            <a:endParaRPr lang="en-US" altLang="ja-JP"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273050" indent="-139700" algn="just"/>
            <a:r>
              <a:rPr lang="ja-JP" altLang="en-US" kern="100" dirty="0">
                <a:latin typeface="ＭＳ 明朝" panose="02020609040205080304" pitchFamily="17" charset="-128"/>
                <a:ea typeface="ＭＳ 明朝" panose="02020609040205080304" pitchFamily="17" charset="-128"/>
                <a:cs typeface="Times New Roman" panose="02020603050405020304" pitchFamily="18" charset="0"/>
              </a:rPr>
              <a:t>　　局において調整させていただきます。）</a:t>
            </a:r>
            <a:endParaRPr lang="en-US" altLang="ja-JP" kern="100" dirty="0">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75248E83-9DEE-4694-ACCE-E6F19C7D9F23}"/>
              </a:ext>
            </a:extLst>
          </p:cNvPr>
          <p:cNvSpPr txBox="1"/>
          <p:nvPr/>
        </p:nvSpPr>
        <p:spPr>
          <a:xfrm>
            <a:off x="0" y="4112995"/>
            <a:ext cx="9529590" cy="2308324"/>
          </a:xfrm>
          <a:prstGeom prst="rect">
            <a:avLst/>
          </a:prstGeom>
          <a:noFill/>
        </p:spPr>
        <p:txBody>
          <a:bodyPr wrap="square">
            <a:spAutoFit/>
          </a:bodyPr>
          <a:lstStyle/>
          <a:p>
            <a:pPr marL="133350" algn="just"/>
            <a:r>
              <a:rPr lang="ja-JP" altLang="ja-JP" sz="1800" kern="100" dirty="0">
                <a:effectLst/>
                <a:highlight>
                  <a:srgbClr val="FFFF00"/>
                </a:highlight>
                <a:latin typeface="游明朝" panose="02020400000000000000" pitchFamily="18" charset="-128"/>
                <a:ea typeface="ＭＳ ゴシック" panose="020B0609070205080204" pitchFamily="49" charset="-128"/>
                <a:cs typeface="Times New Roman" panose="02020603050405020304" pitchFamily="18" charset="0"/>
              </a:rPr>
              <a:t>【有床診療所の場合】</a:t>
            </a:r>
            <a:endParaRPr lang="en-US" altLang="ja-JP" sz="1600" kern="100" dirty="0">
              <a:effectLst/>
              <a:highlight>
                <a:srgbClr val="FFFF00"/>
              </a:highlight>
              <a:latin typeface="游明朝" panose="02020400000000000000" pitchFamily="18" charset="-128"/>
              <a:ea typeface="游明朝" panose="02020400000000000000" pitchFamily="18" charset="-128"/>
              <a:cs typeface="Times New Roman" panose="02020603050405020304" pitchFamily="18" charset="0"/>
            </a:endParaRPr>
          </a:p>
          <a:p>
            <a:pPr marL="133350" algn="just"/>
            <a:r>
              <a:rPr lang="ja-JP" altLang="en-US" sz="16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kern="100" dirty="0">
                <a:latin typeface="ＭＳ 明朝" panose="02020609040205080304" pitchFamily="17" charset="-128"/>
                <a:ea typeface="ＭＳ 明朝" panose="02020609040205080304" pitchFamily="17" charset="-128"/>
                <a:cs typeface="Times New Roman" panose="02020603050405020304" pitchFamily="18" charset="0"/>
              </a:rPr>
              <a:t>〇</a:t>
            </a:r>
            <a:r>
              <a:rPr lang="ja-JP" altLang="en-US"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en-US"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将来意向</a:t>
            </a:r>
            <a:r>
              <a:rPr lang="ja-JP" altLang="ja-JP" sz="1800" u="sng"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調査で回答いただいた内容を対応方針として取り扱</a:t>
            </a:r>
            <a:r>
              <a:rPr lang="ja-JP" altLang="ja-JP" sz="1800" u="sng" kern="100" dirty="0">
                <a:effectLst/>
                <a:latin typeface="游明朝" panose="02020400000000000000" pitchFamily="18" charset="-128"/>
                <a:ea typeface="ＭＳ ゴシック" panose="020B0609070205080204" pitchFamily="49" charset="-128"/>
                <a:cs typeface="Times New Roman" panose="02020603050405020304" pitchFamily="18" charset="0"/>
              </a:rPr>
              <a:t>わせていただき、</a:t>
            </a:r>
            <a:r>
              <a:rPr lang="ja-JP" altLang="en-US" u="sng" kern="100" dirty="0">
                <a:latin typeface="游明朝" panose="02020400000000000000" pitchFamily="18" charset="-128"/>
                <a:ea typeface="ＭＳ ゴシック" panose="020B0609070205080204" pitchFamily="49" charset="-128"/>
                <a:cs typeface="Times New Roman" panose="02020603050405020304" pitchFamily="18" charset="0"/>
              </a:rPr>
              <a:t>次回</a:t>
            </a:r>
            <a:endParaRPr lang="en-US" altLang="ja-JP" u="sng" kern="100" dirty="0">
              <a:latin typeface="游明朝" panose="02020400000000000000" pitchFamily="18" charset="-128"/>
              <a:ea typeface="ＭＳ ゴシック" panose="020B0609070205080204" pitchFamily="49" charset="-128"/>
              <a:cs typeface="Times New Roman" panose="02020603050405020304" pitchFamily="18" charset="0"/>
            </a:endParaRPr>
          </a:p>
          <a:p>
            <a:pPr marL="133350" algn="just"/>
            <a:r>
              <a:rPr lang="ja-JP" altLang="en-US" sz="1800" kern="100" dirty="0">
                <a:effectLst/>
                <a:latin typeface="游明朝" panose="02020400000000000000" pitchFamily="18" charset="-128"/>
                <a:ea typeface="ＭＳ ゴシック" panose="020B0609070205080204" pitchFamily="49" charset="-128"/>
                <a:cs typeface="Times New Roman" panose="02020603050405020304" pitchFamily="18" charset="0"/>
              </a:rPr>
              <a:t>　　</a:t>
            </a:r>
            <a:r>
              <a:rPr lang="ja-JP" altLang="ja-JP" sz="1800" u="sng" kern="100" dirty="0">
                <a:effectLst/>
                <a:latin typeface="游明朝" panose="02020400000000000000" pitchFamily="18" charset="-128"/>
                <a:ea typeface="ＭＳ ゴシック" panose="020B0609070205080204" pitchFamily="49" charset="-128"/>
                <a:cs typeface="Times New Roman" panose="02020603050405020304" pitchFamily="18" charset="0"/>
              </a:rPr>
              <a:t>の</a:t>
            </a:r>
            <a:r>
              <a:rPr lang="ja-JP" altLang="en-US" sz="1800" u="sng" kern="100" dirty="0">
                <a:effectLst/>
                <a:latin typeface="游明朝" panose="02020400000000000000" pitchFamily="18" charset="-128"/>
                <a:ea typeface="ＭＳ ゴシック" panose="020B0609070205080204" pitchFamily="49" charset="-128"/>
                <a:cs typeface="Times New Roman" panose="02020603050405020304" pitchFamily="18" charset="0"/>
              </a:rPr>
              <a:t>令和５年度第１回の</a:t>
            </a:r>
            <a:r>
              <a:rPr lang="ja-JP" altLang="ja-JP" sz="1800" u="sng" kern="100" dirty="0">
                <a:effectLst/>
                <a:latin typeface="游明朝" panose="02020400000000000000" pitchFamily="18" charset="-128"/>
                <a:ea typeface="ＭＳ ゴシック" panose="020B0609070205080204" pitchFamily="49" charset="-128"/>
                <a:cs typeface="Times New Roman" panose="02020603050405020304" pitchFamily="18" charset="0"/>
              </a:rPr>
              <a:t>調整会議において、県から各有床診療所の対応方針</a:t>
            </a:r>
            <a:r>
              <a:rPr lang="ja-JP" altLang="en-US" sz="1800" u="sng" kern="100" dirty="0">
                <a:effectLst/>
                <a:latin typeface="游明朝" panose="02020400000000000000" pitchFamily="18" charset="-128"/>
                <a:ea typeface="ＭＳ ゴシック" panose="020B0609070205080204" pitchFamily="49" charset="-128"/>
                <a:cs typeface="Times New Roman" panose="02020603050405020304" pitchFamily="18" charset="0"/>
              </a:rPr>
              <a:t>を</a:t>
            </a:r>
            <a:r>
              <a:rPr lang="ja-JP" altLang="ja-JP" sz="1800" u="sng" kern="100" dirty="0">
                <a:effectLst/>
                <a:latin typeface="游明朝" panose="02020400000000000000" pitchFamily="18" charset="-128"/>
                <a:ea typeface="ＭＳ ゴシック" panose="020B0609070205080204" pitchFamily="49" charset="-128"/>
                <a:cs typeface="Times New Roman" panose="02020603050405020304" pitchFamily="18" charset="0"/>
              </a:rPr>
              <a:t>説明</a:t>
            </a:r>
            <a:r>
              <a:rPr lang="ja-JP" altLang="en-US" sz="1800" u="sng" kern="100" dirty="0">
                <a:effectLst/>
                <a:latin typeface="游明朝" panose="02020400000000000000" pitchFamily="18" charset="-128"/>
                <a:ea typeface="ＭＳ ゴシック" panose="020B0609070205080204" pitchFamily="49" charset="-128"/>
                <a:cs typeface="Times New Roman" panose="02020603050405020304" pitchFamily="18" charset="0"/>
              </a:rPr>
              <a:t>し、</a:t>
            </a:r>
            <a:endParaRPr lang="en-US" altLang="ja-JP" sz="1800" u="sng" kern="100" dirty="0">
              <a:effectLst/>
              <a:latin typeface="游明朝" panose="02020400000000000000" pitchFamily="18" charset="-128"/>
              <a:ea typeface="ＭＳ ゴシック" panose="020B0609070205080204" pitchFamily="49" charset="-128"/>
              <a:cs typeface="Times New Roman" panose="02020603050405020304" pitchFamily="18" charset="0"/>
            </a:endParaRPr>
          </a:p>
          <a:p>
            <a:pPr marL="133350" algn="just"/>
            <a:r>
              <a:rPr lang="ja-JP" altLang="en-US" kern="100" dirty="0">
                <a:latin typeface="游明朝" panose="02020400000000000000" pitchFamily="18" charset="-128"/>
                <a:ea typeface="ＭＳ ゴシック" panose="020B0609070205080204" pitchFamily="49" charset="-128"/>
                <a:cs typeface="Times New Roman" panose="02020603050405020304" pitchFamily="18" charset="0"/>
              </a:rPr>
              <a:t>　　</a:t>
            </a:r>
            <a:r>
              <a:rPr lang="ja-JP" altLang="en-US" sz="1800" u="sng" kern="100" dirty="0">
                <a:effectLst/>
                <a:latin typeface="游明朝" panose="02020400000000000000" pitchFamily="18" charset="-128"/>
                <a:ea typeface="ＭＳ ゴシック" panose="020B0609070205080204" pitchFamily="49" charset="-128"/>
                <a:cs typeface="Times New Roman" panose="02020603050405020304" pitchFamily="18" charset="0"/>
              </a:rPr>
              <a:t>協議さ</a:t>
            </a:r>
            <a:r>
              <a:rPr lang="ja-JP" altLang="ja-JP" sz="1800" u="sng" kern="100" dirty="0">
                <a:effectLst/>
                <a:latin typeface="游明朝" panose="02020400000000000000" pitchFamily="18" charset="-128"/>
                <a:ea typeface="ＭＳ ゴシック" panose="020B0609070205080204" pitchFamily="49" charset="-128"/>
                <a:cs typeface="Times New Roman" panose="02020603050405020304" pitchFamily="18" charset="0"/>
              </a:rPr>
              <a:t>せていただきます</a:t>
            </a:r>
            <a:r>
              <a:rPr lang="ja-JP" altLang="en-US" sz="1800" u="sng" kern="100" dirty="0">
                <a:effectLst/>
                <a:latin typeface="游明朝" panose="02020400000000000000" pitchFamily="18" charset="-128"/>
                <a:ea typeface="ＭＳ ゴシック" panose="020B0609070205080204" pitchFamily="49" charset="-128"/>
                <a:cs typeface="Times New Roman" panose="02020603050405020304" pitchFamily="18" charset="0"/>
              </a:rPr>
              <a:t>。</a:t>
            </a:r>
            <a:r>
              <a:rPr lang="ja-JP" altLang="en-US" sz="1800" kern="10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sz="1800" kern="100" dirty="0">
                <a:effectLst/>
                <a:latin typeface="ＭＳ 明朝" panose="02020609040205080304" pitchFamily="17" charset="-128"/>
                <a:ea typeface="ＭＳ 明朝" panose="02020609040205080304" pitchFamily="17" charset="-128"/>
                <a:cs typeface="Times New Roman" panose="02020603050405020304" pitchFamily="18" charset="0"/>
              </a:rPr>
              <a:t>調整会議への出席をお願いする予定はございません。</a:t>
            </a:r>
            <a:r>
              <a:rPr lang="ja-JP" altLang="en-US" sz="1800" kern="100" dirty="0">
                <a:effectLst/>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18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133350" algn="just"/>
            <a:endParaRPr lang="en-US" altLang="ja-JP" sz="1800" u="sng"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133350" algn="just"/>
            <a:r>
              <a:rPr lang="ja-JP" altLang="en-US" kern="100" dirty="0">
                <a:latin typeface="游明朝" panose="02020400000000000000" pitchFamily="18" charset="-128"/>
                <a:ea typeface="ＭＳ ゴシック" panose="020B0609070205080204" pitchFamily="49" charset="-128"/>
                <a:cs typeface="Times New Roman" panose="02020603050405020304" pitchFamily="18" charset="0"/>
              </a:rPr>
              <a:t>　</a:t>
            </a:r>
            <a:r>
              <a:rPr lang="ja-JP" altLang="en-US" kern="100" dirty="0">
                <a:latin typeface="ＭＳ 明朝" panose="02020609040205080304" pitchFamily="17" charset="-128"/>
                <a:ea typeface="ＭＳ 明朝" panose="02020609040205080304" pitchFamily="17" charset="-128"/>
                <a:cs typeface="Times New Roman" panose="02020603050405020304" pitchFamily="18" charset="0"/>
              </a:rPr>
              <a:t>〇　</a:t>
            </a:r>
            <a:r>
              <a:rPr lang="ja-JP" altLang="ja-JP" sz="1800" dirty="0">
                <a:effectLst/>
                <a:ea typeface="ＭＳ 明朝" panose="02020609040205080304" pitchFamily="17" charset="-128"/>
                <a:cs typeface="Times New Roman" panose="02020603050405020304" pitchFamily="18" charset="0"/>
              </a:rPr>
              <a:t>調整会議での協議結果は後日共有させていただきますが、継続協議となった場合に</a:t>
            </a:r>
            <a:endParaRPr lang="en-US" altLang="ja-JP" sz="1800" dirty="0">
              <a:effectLst/>
              <a:ea typeface="ＭＳ 明朝" panose="02020609040205080304" pitchFamily="17" charset="-128"/>
              <a:cs typeface="Times New Roman" panose="02020603050405020304" pitchFamily="18" charset="0"/>
            </a:endParaRPr>
          </a:p>
          <a:p>
            <a:pPr marL="133350" algn="just"/>
            <a:r>
              <a:rPr lang="ja-JP" altLang="en-US" dirty="0">
                <a:ea typeface="ＭＳ 明朝" panose="02020609040205080304" pitchFamily="17" charset="-128"/>
                <a:cs typeface="Times New Roman" panose="02020603050405020304" pitchFamily="18" charset="0"/>
              </a:rPr>
              <a:t>　　</a:t>
            </a:r>
            <a:r>
              <a:rPr lang="ja-JP" altLang="ja-JP" sz="1800" dirty="0">
                <a:effectLst/>
                <a:ea typeface="ＭＳ 明朝" panose="02020609040205080304" pitchFamily="17" charset="-128"/>
                <a:cs typeface="Times New Roman" panose="02020603050405020304" pitchFamily="18" charset="0"/>
              </a:rPr>
              <a:t>は、必要に応じて、継続協議の対象となった有床診療所に調整会議への出席を</a:t>
            </a:r>
            <a:r>
              <a:rPr lang="ja-JP" altLang="en-US" sz="1800" dirty="0">
                <a:effectLst/>
                <a:ea typeface="ＭＳ 明朝" panose="02020609040205080304" pitchFamily="17" charset="-128"/>
                <a:cs typeface="Times New Roman" panose="02020603050405020304" pitchFamily="18" charset="0"/>
              </a:rPr>
              <a:t>依頼さ</a:t>
            </a:r>
            <a:endParaRPr lang="en-US" altLang="ja-JP" sz="1800" dirty="0">
              <a:effectLst/>
              <a:ea typeface="ＭＳ 明朝" panose="02020609040205080304" pitchFamily="17" charset="-128"/>
              <a:cs typeface="Times New Roman" panose="02020603050405020304" pitchFamily="18" charset="0"/>
            </a:endParaRPr>
          </a:p>
          <a:p>
            <a:pPr marL="133350" algn="just"/>
            <a:r>
              <a:rPr lang="ja-JP" altLang="en-US" dirty="0">
                <a:ea typeface="ＭＳ 明朝" panose="02020609040205080304" pitchFamily="17" charset="-128"/>
                <a:cs typeface="Times New Roman" panose="02020603050405020304" pitchFamily="18" charset="0"/>
              </a:rPr>
              <a:t>　　</a:t>
            </a:r>
            <a:r>
              <a:rPr lang="ja-JP" altLang="en-US" sz="1800" dirty="0">
                <a:effectLst/>
                <a:ea typeface="ＭＳ 明朝" panose="02020609040205080304" pitchFamily="17" charset="-128"/>
                <a:cs typeface="Times New Roman" panose="02020603050405020304" pitchFamily="18" charset="0"/>
              </a:rPr>
              <a:t>せていただきます。</a:t>
            </a:r>
            <a:endParaRPr lang="ja-JP" altLang="en-US" dirty="0"/>
          </a:p>
        </p:txBody>
      </p:sp>
    </p:spTree>
    <p:extLst>
      <p:ext uri="{BB962C8B-B14F-4D97-AF65-F5344CB8AC3E}">
        <p14:creationId xmlns:p14="http://schemas.microsoft.com/office/powerpoint/2010/main" val="2824356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スライド番号プレースホルダー 1">
            <a:extLst>
              <a:ext uri="{FF2B5EF4-FFF2-40B4-BE49-F238E27FC236}">
                <a16:creationId xmlns:a16="http://schemas.microsoft.com/office/drawing/2014/main" id="{C8A08A21-9E2A-4C14-A215-0409574B09E2}"/>
              </a:ext>
            </a:extLst>
          </p:cNvPr>
          <p:cNvSpPr>
            <a:spLocks noGrp="1"/>
          </p:cNvSpPr>
          <p:nvPr>
            <p:ph type="sldNum" sz="quarter" idx="12"/>
          </p:nvPr>
        </p:nvSpPr>
        <p:spPr>
          <a:xfrm>
            <a:off x="8547356" y="6503364"/>
            <a:ext cx="222885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B03D32D-F1BC-4E9C-97E1-36CFF5B22341}" type="slidenum">
              <a:rPr kumimoji="1"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1"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7" name="正方形/長方形 46">
            <a:extLst>
              <a:ext uri="{FF2B5EF4-FFF2-40B4-BE49-F238E27FC236}">
                <a16:creationId xmlns:a16="http://schemas.microsoft.com/office/drawing/2014/main" id="{1F4D3452-285B-4BFE-A3BA-D64BB8F3AADF}"/>
              </a:ext>
            </a:extLst>
          </p:cNvPr>
          <p:cNvSpPr/>
          <p:nvPr/>
        </p:nvSpPr>
        <p:spPr>
          <a:xfrm>
            <a:off x="0" y="0"/>
            <a:ext cx="9906000" cy="68723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0" anchor="ctr"/>
          <a:lstStyle/>
          <a:p>
            <a:pPr marL="0" marR="0" lvl="0" indent="0" algn="ctr" defTabSz="1072866" rtl="0" eaLnBrk="1" fontAlgn="auto" latinLnBrk="0" hangingPunct="1">
              <a:lnSpc>
                <a:spcPct val="100000"/>
              </a:lnSpc>
              <a:spcBef>
                <a:spcPts val="0"/>
              </a:spcBef>
              <a:spcAft>
                <a:spcPts val="0"/>
              </a:spcAft>
              <a:buClrTx/>
              <a:buSzTx/>
              <a:buFontTx/>
              <a:buNone/>
              <a:tabLst/>
              <a:defRPr/>
            </a:pPr>
            <a:r>
              <a:rPr lang="ja-JP" altLang="en-US" sz="2000" b="1" dirty="0">
                <a:solidFill>
                  <a:prstClr val="white"/>
                </a:solidFill>
                <a:latin typeface="ＭＳ Ｐゴシック" panose="020B0600070205080204" pitchFamily="50" charset="-128"/>
                <a:ea typeface="ＭＳ Ｐゴシック" panose="020B0600070205080204" pitchFamily="50" charset="-128"/>
              </a:rPr>
              <a:t>今後</a:t>
            </a:r>
            <a:r>
              <a:rPr kumimoji="1" lang="ja-JP" altLang="en-US" sz="20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の進め方（案）</a:t>
            </a:r>
            <a:endParaRPr kumimoji="1" lang="en-US" altLang="ja-JP" sz="20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1072866" rtl="0" eaLnBrk="1" fontAlgn="auto" latinLnBrk="0" hangingPunct="1">
              <a:lnSpc>
                <a:spcPct val="100000"/>
              </a:lnSpc>
              <a:spcBef>
                <a:spcPts val="0"/>
              </a:spcBef>
              <a:spcAft>
                <a:spcPts val="0"/>
              </a:spcAft>
              <a:buClrTx/>
              <a:buSzTx/>
              <a:buFontTx/>
              <a:buNone/>
              <a:tabLst/>
              <a:defRPr/>
            </a:pPr>
            <a:r>
              <a:rPr kumimoji="1" lang="ja-JP" altLang="en-US"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　－　令和５年度における各医療機関の対応方針の協議方法について　－</a:t>
            </a:r>
          </a:p>
        </p:txBody>
      </p:sp>
      <p:grpSp>
        <p:nvGrpSpPr>
          <p:cNvPr id="12" name="グループ化 11">
            <a:extLst>
              <a:ext uri="{FF2B5EF4-FFF2-40B4-BE49-F238E27FC236}">
                <a16:creationId xmlns:a16="http://schemas.microsoft.com/office/drawing/2014/main" id="{DC08C172-3C50-4B74-A79F-1F52E3FA8972}"/>
              </a:ext>
            </a:extLst>
          </p:cNvPr>
          <p:cNvGrpSpPr/>
          <p:nvPr/>
        </p:nvGrpSpPr>
        <p:grpSpPr>
          <a:xfrm>
            <a:off x="295881" y="4024802"/>
            <a:ext cx="9501178" cy="915390"/>
            <a:chOff x="157579" y="1701062"/>
            <a:chExt cx="9501178" cy="215407"/>
          </a:xfrm>
        </p:grpSpPr>
        <p:sp>
          <p:nvSpPr>
            <p:cNvPr id="13" name="角丸四角形 38">
              <a:extLst>
                <a:ext uri="{FF2B5EF4-FFF2-40B4-BE49-F238E27FC236}">
                  <a16:creationId xmlns:a16="http://schemas.microsoft.com/office/drawing/2014/main" id="{0EFCC8A0-65CD-420A-A07C-62B956849AD7}"/>
                </a:ext>
              </a:extLst>
            </p:cNvPr>
            <p:cNvSpPr/>
            <p:nvPr/>
          </p:nvSpPr>
          <p:spPr>
            <a:xfrm>
              <a:off x="347133" y="1701062"/>
              <a:ext cx="3087323" cy="98652"/>
            </a:xfrm>
            <a:prstGeom prst="roundRect">
              <a:avLst/>
            </a:prstGeom>
            <a:solidFill>
              <a:srgbClr val="92D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5F3A4073-DD75-4894-9A3F-63EFA518F9A5}"/>
                </a:ext>
              </a:extLst>
            </p:cNvPr>
            <p:cNvSpPr txBox="1"/>
            <p:nvPr/>
          </p:nvSpPr>
          <p:spPr>
            <a:xfrm>
              <a:off x="157579" y="1713924"/>
              <a:ext cx="3666234" cy="10864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②　公的医療機関等の場合</a:t>
              </a:r>
            </a:p>
          </p:txBody>
        </p:sp>
        <p:sp>
          <p:nvSpPr>
            <p:cNvPr id="15" name="テキスト ボックス 14">
              <a:extLst>
                <a:ext uri="{FF2B5EF4-FFF2-40B4-BE49-F238E27FC236}">
                  <a16:creationId xmlns:a16="http://schemas.microsoft.com/office/drawing/2014/main" id="{4E46DBDF-CBC8-4CDC-9D63-299F2C090DC8}"/>
                </a:ext>
              </a:extLst>
            </p:cNvPr>
            <p:cNvSpPr txBox="1"/>
            <p:nvPr/>
          </p:nvSpPr>
          <p:spPr>
            <a:xfrm>
              <a:off x="347134" y="1829559"/>
              <a:ext cx="9311623" cy="86910"/>
            </a:xfrm>
            <a:prstGeom prst="rect">
              <a:avLst/>
            </a:prstGeom>
            <a:noFill/>
          </p:spPr>
          <p:txBody>
            <a:bodyPr wrap="square" rtlCol="0">
              <a:spAutoFit/>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en-US" altLang="ja-JP"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2025</a:t>
              </a:r>
              <a:r>
                <a:rPr kumimoji="1" lang="ja-JP" altLang="en-US"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年における対応方針（</a:t>
              </a:r>
              <a:r>
                <a:rPr lang="ja-JP" altLang="en-US" dirty="0">
                  <a:solidFill>
                    <a:prstClr val="black"/>
                  </a:solidFill>
                  <a:latin typeface="メイリオ" panose="020B0604030504040204" pitchFamily="50" charset="-128"/>
                  <a:ea typeface="メイリオ" panose="020B0604030504040204" pitchFamily="50" charset="-128"/>
                </a:rPr>
                <a:t>共通様式</a:t>
              </a:r>
              <a:r>
                <a:rPr kumimoji="1" lang="ja-JP" altLang="en-US"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grpSp>
        <p:nvGrpSpPr>
          <p:cNvPr id="16" name="グループ化 15">
            <a:extLst>
              <a:ext uri="{FF2B5EF4-FFF2-40B4-BE49-F238E27FC236}">
                <a16:creationId xmlns:a16="http://schemas.microsoft.com/office/drawing/2014/main" id="{2C8AD07A-5597-4E1F-B253-74E52D659ABC}"/>
              </a:ext>
            </a:extLst>
          </p:cNvPr>
          <p:cNvGrpSpPr/>
          <p:nvPr/>
        </p:nvGrpSpPr>
        <p:grpSpPr>
          <a:xfrm>
            <a:off x="295881" y="5447914"/>
            <a:ext cx="9892922" cy="941499"/>
            <a:chOff x="157579" y="1701062"/>
            <a:chExt cx="9892922" cy="210145"/>
          </a:xfrm>
        </p:grpSpPr>
        <p:sp>
          <p:nvSpPr>
            <p:cNvPr id="17" name="角丸四角形 38">
              <a:extLst>
                <a:ext uri="{FF2B5EF4-FFF2-40B4-BE49-F238E27FC236}">
                  <a16:creationId xmlns:a16="http://schemas.microsoft.com/office/drawing/2014/main" id="{B0C4F27C-D8B3-41A8-8AA0-DF328CDB5B44}"/>
                </a:ext>
              </a:extLst>
            </p:cNvPr>
            <p:cNvSpPr/>
            <p:nvPr/>
          </p:nvSpPr>
          <p:spPr>
            <a:xfrm>
              <a:off x="347133" y="1701062"/>
              <a:ext cx="2795299" cy="89970"/>
            </a:xfrm>
            <a:prstGeom prst="roundRect">
              <a:avLst/>
            </a:prstGeom>
            <a:solidFill>
              <a:srgbClr val="92D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8" name="テキスト ボックス 17">
              <a:extLst>
                <a:ext uri="{FF2B5EF4-FFF2-40B4-BE49-F238E27FC236}">
                  <a16:creationId xmlns:a16="http://schemas.microsoft.com/office/drawing/2014/main" id="{35DA3522-A380-4507-BDD0-1E580AEAAE15}"/>
                </a:ext>
              </a:extLst>
            </p:cNvPr>
            <p:cNvSpPr txBox="1"/>
            <p:nvPr/>
          </p:nvSpPr>
          <p:spPr>
            <a:xfrm>
              <a:off x="157579" y="1713924"/>
              <a:ext cx="2711268" cy="10864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③　民間病院の場合</a:t>
              </a:r>
            </a:p>
          </p:txBody>
        </p:sp>
        <p:sp>
          <p:nvSpPr>
            <p:cNvPr id="19" name="テキスト ボックス 18">
              <a:extLst>
                <a:ext uri="{FF2B5EF4-FFF2-40B4-BE49-F238E27FC236}">
                  <a16:creationId xmlns:a16="http://schemas.microsoft.com/office/drawing/2014/main" id="{383A9B0C-E2A6-4EE8-9DB7-8D53D3731827}"/>
                </a:ext>
              </a:extLst>
            </p:cNvPr>
            <p:cNvSpPr txBox="1"/>
            <p:nvPr/>
          </p:nvSpPr>
          <p:spPr>
            <a:xfrm>
              <a:off x="347134" y="1828771"/>
              <a:ext cx="9703367" cy="82436"/>
            </a:xfrm>
            <a:prstGeom prst="rect">
              <a:avLst/>
            </a:prstGeom>
            <a:noFill/>
          </p:spPr>
          <p:txBody>
            <a:bodyPr wrap="square" rtlCol="0">
              <a:spAutoFit/>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en-US" altLang="ja-JP"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2025</a:t>
              </a:r>
              <a:r>
                <a:rPr kumimoji="1" lang="ja-JP" altLang="en-US"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年における対応方針（共通様式）</a:t>
              </a:r>
              <a:endParaRPr kumimoji="1" lang="en-US" altLang="ja-JP"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grpSp>
      <p:sp>
        <p:nvSpPr>
          <p:cNvPr id="20" name="テキスト ボックス 19">
            <a:extLst>
              <a:ext uri="{FF2B5EF4-FFF2-40B4-BE49-F238E27FC236}">
                <a16:creationId xmlns:a16="http://schemas.microsoft.com/office/drawing/2014/main" id="{CA20E9E9-E958-482A-BFB1-31F8E9059D83}"/>
              </a:ext>
            </a:extLst>
          </p:cNvPr>
          <p:cNvSpPr txBox="1"/>
          <p:nvPr/>
        </p:nvSpPr>
        <p:spPr>
          <a:xfrm>
            <a:off x="0" y="1893066"/>
            <a:ext cx="5480496" cy="400110"/>
          </a:xfrm>
          <a:prstGeom prst="rect">
            <a:avLst/>
          </a:prstGeom>
          <a:noFill/>
        </p:spPr>
        <p:txBody>
          <a:bodyPr wrap="square">
            <a:spAutoFit/>
          </a:bodyPr>
          <a:lstStyle/>
          <a:p>
            <a:pPr indent="139700" algn="just"/>
            <a:r>
              <a:rPr lang="ja-JP" altLang="ja-JP" sz="2000" kern="100" dirty="0">
                <a:effectLst/>
                <a:latin typeface="游明朝" panose="02020400000000000000" pitchFamily="18" charset="-128"/>
                <a:ea typeface="ＭＳ ゴシック" panose="020B0609070205080204" pitchFamily="49" charset="-128"/>
                <a:cs typeface="Times New Roman" panose="02020603050405020304" pitchFamily="18" charset="0"/>
              </a:rPr>
              <a:t>【</a:t>
            </a:r>
            <a:r>
              <a:rPr lang="ja-JP" altLang="en-US" sz="2000" kern="100" dirty="0">
                <a:latin typeface="游明朝" panose="02020400000000000000" pitchFamily="18" charset="-128"/>
                <a:ea typeface="ＭＳ ゴシック" panose="020B0609070205080204" pitchFamily="49" charset="-128"/>
                <a:cs typeface="Times New Roman" panose="02020603050405020304" pitchFamily="18" charset="0"/>
              </a:rPr>
              <a:t>調整会議で説明いただく資料</a:t>
            </a:r>
            <a:r>
              <a:rPr lang="ja-JP" altLang="ja-JP" sz="2000" kern="100" dirty="0">
                <a:effectLst/>
                <a:latin typeface="游明朝" panose="02020400000000000000" pitchFamily="18" charset="-128"/>
                <a:ea typeface="ＭＳ ゴシック" panose="020B0609070205080204" pitchFamily="49" charset="-128"/>
                <a:cs typeface="Times New Roman" panose="02020603050405020304" pitchFamily="18" charset="0"/>
              </a:rPr>
              <a:t>】</a:t>
            </a:r>
            <a:endParaRPr lang="en-US" altLang="ja-JP" sz="2000" kern="100" dirty="0">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21" name="テキスト ボックス 20">
            <a:extLst>
              <a:ext uri="{FF2B5EF4-FFF2-40B4-BE49-F238E27FC236}">
                <a16:creationId xmlns:a16="http://schemas.microsoft.com/office/drawing/2014/main" id="{AC226593-BC86-4C8F-B01F-AF23345AD305}"/>
              </a:ext>
            </a:extLst>
          </p:cNvPr>
          <p:cNvSpPr txBox="1"/>
          <p:nvPr/>
        </p:nvSpPr>
        <p:spPr>
          <a:xfrm>
            <a:off x="-11029" y="711243"/>
            <a:ext cx="9672810" cy="959237"/>
          </a:xfrm>
          <a:prstGeom prst="rect">
            <a:avLst/>
          </a:prstGeom>
          <a:noFill/>
          <a:ln>
            <a:solidFill>
              <a:schemeClr val="tx1"/>
            </a:solidFill>
          </a:ln>
        </p:spPr>
        <p:txBody>
          <a:bodyPr wrap="square">
            <a:spAutoFit/>
          </a:bodyPr>
          <a:lstStyle/>
          <a:p>
            <a:pPr indent="139700" algn="just"/>
            <a:r>
              <a:rPr lang="ja-JP" altLang="en-US" sz="1600" kern="100" dirty="0">
                <a:latin typeface="+mn-ea"/>
                <a:cs typeface="Times New Roman" panose="02020603050405020304" pitchFamily="18" charset="0"/>
              </a:rPr>
              <a:t>○　調整会議で説明いただく資料については、以下を想定しております。</a:t>
            </a:r>
            <a:endParaRPr lang="en-US" altLang="ja-JP" sz="1600" kern="100" dirty="0">
              <a:latin typeface="+mn-ea"/>
              <a:cs typeface="Times New Roman" panose="02020603050405020304" pitchFamily="18" charset="0"/>
            </a:endParaRPr>
          </a:p>
          <a:p>
            <a:pPr indent="139700" algn="just">
              <a:lnSpc>
                <a:spcPts val="1000"/>
              </a:lnSpc>
            </a:pPr>
            <a:endParaRPr lang="en-US" altLang="ja-JP" sz="1600" kern="100" dirty="0">
              <a:latin typeface="+mn-ea"/>
              <a:cs typeface="Times New Roman" panose="02020603050405020304" pitchFamily="18" charset="0"/>
            </a:endParaRPr>
          </a:p>
          <a:p>
            <a:pPr indent="139700" algn="just"/>
            <a:r>
              <a:rPr lang="ja-JP" altLang="en-US" sz="1600" kern="100" dirty="0">
                <a:latin typeface="+mn-ea"/>
                <a:cs typeface="Times New Roman" panose="02020603050405020304" pitchFamily="18" charset="0"/>
              </a:rPr>
              <a:t>○　共通様式については、３月中を目途に、将来意向調査の集計結果（圏域ごと）と合わせて、将来意向調査</a:t>
            </a:r>
            <a:endParaRPr lang="en-US" altLang="ja-JP" sz="1600" kern="100" dirty="0">
              <a:latin typeface="+mn-ea"/>
              <a:cs typeface="Times New Roman" panose="02020603050405020304" pitchFamily="18" charset="0"/>
            </a:endParaRPr>
          </a:p>
          <a:p>
            <a:pPr indent="139700" algn="just"/>
            <a:r>
              <a:rPr lang="ja-JP" altLang="en-US" sz="1600" kern="100" dirty="0">
                <a:latin typeface="+mn-ea"/>
                <a:cs typeface="Times New Roman" panose="02020603050405020304" pitchFamily="18" charset="0"/>
              </a:rPr>
              <a:t>　 の対象である病院に送付させていただきます。</a:t>
            </a:r>
            <a:endParaRPr lang="en-US" altLang="ja-JP" sz="1600" kern="100" dirty="0">
              <a:latin typeface="+mn-ea"/>
              <a:cs typeface="Times New Roman" panose="02020603050405020304" pitchFamily="18" charset="0"/>
            </a:endParaRPr>
          </a:p>
        </p:txBody>
      </p:sp>
      <p:grpSp>
        <p:nvGrpSpPr>
          <p:cNvPr id="22" name="グループ化 21">
            <a:extLst>
              <a:ext uri="{FF2B5EF4-FFF2-40B4-BE49-F238E27FC236}">
                <a16:creationId xmlns:a16="http://schemas.microsoft.com/office/drawing/2014/main" id="{0D8585A1-843B-4770-B4C2-16BEE3F3A589}"/>
              </a:ext>
            </a:extLst>
          </p:cNvPr>
          <p:cNvGrpSpPr/>
          <p:nvPr/>
        </p:nvGrpSpPr>
        <p:grpSpPr>
          <a:xfrm>
            <a:off x="303534" y="2553865"/>
            <a:ext cx="9493525" cy="1241089"/>
            <a:chOff x="157578" y="1701062"/>
            <a:chExt cx="9892923" cy="365075"/>
          </a:xfrm>
        </p:grpSpPr>
        <p:sp>
          <p:nvSpPr>
            <p:cNvPr id="23" name="角丸四角形 38">
              <a:extLst>
                <a:ext uri="{FF2B5EF4-FFF2-40B4-BE49-F238E27FC236}">
                  <a16:creationId xmlns:a16="http://schemas.microsoft.com/office/drawing/2014/main" id="{46D22B76-3C82-44B5-8D9A-518BBD9501AA}"/>
                </a:ext>
              </a:extLst>
            </p:cNvPr>
            <p:cNvSpPr/>
            <p:nvPr/>
          </p:nvSpPr>
          <p:spPr>
            <a:xfrm>
              <a:off x="347133" y="1701062"/>
              <a:ext cx="3087323" cy="108641"/>
            </a:xfrm>
            <a:prstGeom prst="roundRect">
              <a:avLst/>
            </a:prstGeom>
            <a:solidFill>
              <a:srgbClr val="92D05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8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4" name="テキスト ボックス 23">
              <a:extLst>
                <a:ext uri="{FF2B5EF4-FFF2-40B4-BE49-F238E27FC236}">
                  <a16:creationId xmlns:a16="http://schemas.microsoft.com/office/drawing/2014/main" id="{2CA21457-4CB2-4DE4-A2BB-8253AF52E3B4}"/>
                </a:ext>
              </a:extLst>
            </p:cNvPr>
            <p:cNvSpPr txBox="1"/>
            <p:nvPr/>
          </p:nvSpPr>
          <p:spPr>
            <a:xfrm>
              <a:off x="157578" y="1713924"/>
              <a:ext cx="2711269" cy="10864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①　公立病院の場合</a:t>
              </a:r>
            </a:p>
          </p:txBody>
        </p:sp>
        <p:sp>
          <p:nvSpPr>
            <p:cNvPr id="25" name="テキスト ボックス 24">
              <a:extLst>
                <a:ext uri="{FF2B5EF4-FFF2-40B4-BE49-F238E27FC236}">
                  <a16:creationId xmlns:a16="http://schemas.microsoft.com/office/drawing/2014/main" id="{786845FF-1F93-4930-896F-08C47AB70116}"/>
                </a:ext>
              </a:extLst>
            </p:cNvPr>
            <p:cNvSpPr txBox="1"/>
            <p:nvPr/>
          </p:nvSpPr>
          <p:spPr>
            <a:xfrm>
              <a:off x="347134" y="1876014"/>
              <a:ext cx="9703367" cy="190123"/>
            </a:xfrm>
            <a:prstGeom prst="rect">
              <a:avLst/>
            </a:prstGeom>
            <a:noFill/>
          </p:spPr>
          <p:txBody>
            <a:bodyPr wrap="square" rtlCol="0">
              <a:spAutoFit/>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   「公立病院経営強化プラン」（案）の概要版（</a:t>
              </a:r>
              <a:r>
                <a:rPr kumimoji="1" lang="en-US" altLang="ja-JP"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a:t>
              </a:r>
              <a:r>
                <a:rPr kumimoji="1" lang="ja-JP" altLang="en-US"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a:t>
              </a:r>
              <a:endParaRPr kumimoji="1" lang="en-US" altLang="ja-JP"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R="0" lvl="0" algn="l" defTabSz="914400" rtl="0" eaLnBrk="1" fontAlgn="auto" latinLnBrk="0" hangingPunct="1">
                <a:lnSpc>
                  <a:spcPct val="100000"/>
                </a:lnSpc>
                <a:spcBef>
                  <a:spcPts val="0"/>
                </a:spcBef>
                <a:spcAft>
                  <a:spcPts val="0"/>
                </a:spcAft>
                <a:buClrTx/>
                <a:buSzTx/>
                <a:tabLst/>
                <a:defRPr/>
              </a:pPr>
              <a:r>
                <a:rPr lang="ja-JP" altLang="en-US" dirty="0">
                  <a:latin typeface="メイリオ" panose="020B0604030504040204" pitchFamily="50" charset="-128"/>
                  <a:ea typeface="メイリオ" panose="020B0604030504040204" pitchFamily="50" charset="-128"/>
                </a:rPr>
                <a:t>　</a:t>
              </a:r>
              <a:r>
                <a:rPr lang="en-US" altLang="ja-JP" sz="1400" dirty="0"/>
                <a:t>※</a:t>
              </a:r>
              <a:r>
                <a:rPr lang="ja-JP" altLang="en-US" sz="1400" dirty="0"/>
                <a:t>様式は任意とし、</a:t>
              </a:r>
              <a:r>
                <a:rPr lang="en-US" altLang="ja-JP" sz="1400" b="1" u="sng" dirty="0"/>
                <a:t>2025</a:t>
              </a:r>
              <a:r>
                <a:rPr lang="ja-JP" altLang="en-US" sz="1400" b="1" u="sng" dirty="0"/>
                <a:t>年における機能別病床数が明記されたもの</a:t>
              </a:r>
              <a:r>
                <a:rPr lang="ja-JP" altLang="en-US" sz="1400" dirty="0"/>
                <a:t>で説明をお願いします。</a:t>
              </a:r>
              <a:endParaRPr kumimoji="1" lang="en-US" altLang="ja-JP"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p:txBody>
        </p:sp>
      </p:grpSp>
    </p:spTree>
    <p:extLst>
      <p:ext uri="{BB962C8B-B14F-4D97-AF65-F5344CB8AC3E}">
        <p14:creationId xmlns:p14="http://schemas.microsoft.com/office/powerpoint/2010/main" val="793231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0"/>
            <a:ext cx="9906000" cy="400110"/>
          </a:xfrm>
          <a:prstGeom prst="rect">
            <a:avLst/>
          </a:prstGeom>
          <a:solidFill>
            <a:srgbClr val="0070C0"/>
          </a:solidFill>
        </p:spPr>
        <p:txBody>
          <a:bodyPr wrap="square" rtlCol="0" anchor="b">
            <a:spAutoFit/>
          </a:bodyPr>
          <a:lstStyle/>
          <a:p>
            <a:pPr algn="ctr" fontAlgn="base">
              <a:spcBef>
                <a:spcPct val="0"/>
              </a:spcBef>
              <a:spcAft>
                <a:spcPct val="0"/>
              </a:spcAft>
            </a:pPr>
            <a:r>
              <a:rPr lang="ja-JP" altLang="en-US" sz="2000" b="1" dirty="0">
                <a:solidFill>
                  <a:prstClr val="white"/>
                </a:solidFill>
                <a:latin typeface="ＭＳ Ｐゴシック" panose="020B0600070205080204" pitchFamily="50" charset="-128"/>
                <a:ea typeface="ＭＳ Ｐゴシック" panose="020B0600070205080204" pitchFamily="50" charset="-128"/>
                <a:cs typeface="メイリオ" panose="020B0604030504040204" pitchFamily="50" charset="-128"/>
              </a:rPr>
              <a:t>本県における今後の地域医療構想の進め方　スケジュール（修正案）</a:t>
            </a:r>
            <a:endParaRPr lang="en-US" altLang="ja-JP" sz="1400" b="1" dirty="0">
              <a:solidFill>
                <a:prstClr val="white"/>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6" name="スライド番号プレースホルダー 3"/>
          <p:cNvSpPr txBox="1">
            <a:spLocks/>
          </p:cNvSpPr>
          <p:nvPr/>
        </p:nvSpPr>
        <p:spPr>
          <a:xfrm>
            <a:off x="8585462" y="6488513"/>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9FDC3B78-F436-4E4A-8394-351FF17AB638}" type="slidenum">
              <a:rPr kumimoji="1" lang="ja-JP" altLang="en-US" sz="1400" b="0" i="0" u="none" strike="noStrike" kern="1200" cap="none" spc="0" normalizeH="0" baseline="0" noProof="0" smtClean="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1" lang="ja-JP" altLang="en-US" sz="1400" b="0" i="0" u="none" strike="noStrike" kern="1200" cap="none" spc="0" normalizeH="0" baseline="0" noProof="0" dirty="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endParaRPr>
          </a:p>
        </p:txBody>
      </p:sp>
      <p:grpSp>
        <p:nvGrpSpPr>
          <p:cNvPr id="29" name="グループ化 28">
            <a:extLst>
              <a:ext uri="{FF2B5EF4-FFF2-40B4-BE49-F238E27FC236}">
                <a16:creationId xmlns:a16="http://schemas.microsoft.com/office/drawing/2014/main" id="{3C78C284-8140-4CCD-9F8E-7F0D3E6CDE14}"/>
              </a:ext>
            </a:extLst>
          </p:cNvPr>
          <p:cNvGrpSpPr/>
          <p:nvPr/>
        </p:nvGrpSpPr>
        <p:grpSpPr>
          <a:xfrm>
            <a:off x="163661" y="498314"/>
            <a:ext cx="9580007" cy="3642106"/>
            <a:chOff x="163661" y="1047294"/>
            <a:chExt cx="9580007" cy="3642106"/>
          </a:xfrm>
        </p:grpSpPr>
        <p:sp>
          <p:nvSpPr>
            <p:cNvPr id="5" name="正方形/長方形 4">
              <a:extLst>
                <a:ext uri="{FF2B5EF4-FFF2-40B4-BE49-F238E27FC236}">
                  <a16:creationId xmlns:a16="http://schemas.microsoft.com/office/drawing/2014/main" id="{64FDFAE5-CB39-4FAD-B060-D28A5B1963EC}"/>
                </a:ext>
              </a:extLst>
            </p:cNvPr>
            <p:cNvSpPr/>
            <p:nvPr/>
          </p:nvSpPr>
          <p:spPr>
            <a:xfrm>
              <a:off x="163661" y="1604460"/>
              <a:ext cx="806143" cy="1445769"/>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b="1" dirty="0">
                  <a:solidFill>
                    <a:prstClr val="black"/>
                  </a:solidFill>
                </a:rPr>
                <a:t>圏域別</a:t>
              </a:r>
              <a:endParaRPr lang="en-US" altLang="ja-JP" sz="1200" b="1" dirty="0">
                <a:solidFill>
                  <a:prstClr val="black"/>
                </a:solidFill>
              </a:endParaRPr>
            </a:p>
            <a:p>
              <a:pPr algn="ctr"/>
              <a:r>
                <a:rPr lang="ja-JP" altLang="en-US" sz="1200" b="1" dirty="0">
                  <a:solidFill>
                    <a:prstClr val="black"/>
                  </a:solidFill>
                </a:rPr>
                <a:t>調整会議</a:t>
              </a:r>
            </a:p>
          </p:txBody>
        </p:sp>
        <p:sp>
          <p:nvSpPr>
            <p:cNvPr id="7" name="正方形/長方形 6">
              <a:extLst>
                <a:ext uri="{FF2B5EF4-FFF2-40B4-BE49-F238E27FC236}">
                  <a16:creationId xmlns:a16="http://schemas.microsoft.com/office/drawing/2014/main" id="{F39DCF6A-E208-4960-9615-6B21B2028EEE}"/>
                </a:ext>
              </a:extLst>
            </p:cNvPr>
            <p:cNvSpPr/>
            <p:nvPr/>
          </p:nvSpPr>
          <p:spPr>
            <a:xfrm>
              <a:off x="164833" y="3593844"/>
              <a:ext cx="806143" cy="543627"/>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b="1" dirty="0">
                  <a:solidFill>
                    <a:prstClr val="black"/>
                  </a:solidFill>
                </a:rPr>
                <a:t>県単位</a:t>
              </a:r>
              <a:endParaRPr lang="en-US" altLang="ja-JP" sz="1200" b="1" dirty="0">
                <a:solidFill>
                  <a:prstClr val="black"/>
                </a:solidFill>
              </a:endParaRPr>
            </a:p>
            <a:p>
              <a:pPr algn="ctr"/>
              <a:r>
                <a:rPr lang="ja-JP" altLang="en-US" sz="1200" b="1" dirty="0">
                  <a:solidFill>
                    <a:prstClr val="black"/>
                  </a:solidFill>
                </a:rPr>
                <a:t>調整会議</a:t>
              </a:r>
            </a:p>
          </p:txBody>
        </p:sp>
        <p:sp>
          <p:nvSpPr>
            <p:cNvPr id="8" name="正方形/長方形 7">
              <a:extLst>
                <a:ext uri="{FF2B5EF4-FFF2-40B4-BE49-F238E27FC236}">
                  <a16:creationId xmlns:a16="http://schemas.microsoft.com/office/drawing/2014/main" id="{EF3376CF-A010-49C4-8DFD-233A2A1571CB}"/>
                </a:ext>
              </a:extLst>
            </p:cNvPr>
            <p:cNvSpPr/>
            <p:nvPr/>
          </p:nvSpPr>
          <p:spPr>
            <a:xfrm>
              <a:off x="164834" y="4142733"/>
              <a:ext cx="806142" cy="546667"/>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b="1" dirty="0">
                  <a:solidFill>
                    <a:prstClr val="black"/>
                  </a:solidFill>
                </a:rPr>
                <a:t>将来意向調査</a:t>
              </a:r>
            </a:p>
          </p:txBody>
        </p:sp>
        <p:sp>
          <p:nvSpPr>
            <p:cNvPr id="10" name="正方形/長方形 9">
              <a:extLst>
                <a:ext uri="{FF2B5EF4-FFF2-40B4-BE49-F238E27FC236}">
                  <a16:creationId xmlns:a16="http://schemas.microsoft.com/office/drawing/2014/main" id="{3BDE40EB-5DEE-4EDC-B6B7-AB9A7C0F5C49}"/>
                </a:ext>
              </a:extLst>
            </p:cNvPr>
            <p:cNvSpPr/>
            <p:nvPr/>
          </p:nvSpPr>
          <p:spPr>
            <a:xfrm>
              <a:off x="164833" y="3048480"/>
              <a:ext cx="805398" cy="545117"/>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b="1" dirty="0">
                  <a:solidFill>
                    <a:prstClr val="black"/>
                  </a:solidFill>
                </a:rPr>
                <a:t>医療情勢等連絡会</a:t>
              </a:r>
            </a:p>
          </p:txBody>
        </p:sp>
        <p:cxnSp>
          <p:nvCxnSpPr>
            <p:cNvPr id="11" name="直線コネクタ 10">
              <a:extLst>
                <a:ext uri="{FF2B5EF4-FFF2-40B4-BE49-F238E27FC236}">
                  <a16:creationId xmlns:a16="http://schemas.microsoft.com/office/drawing/2014/main" id="{DAE68D8D-C3DB-4A2F-8F67-5F2556C2D430}"/>
                </a:ext>
              </a:extLst>
            </p:cNvPr>
            <p:cNvCxnSpPr>
              <a:cxnSpLocks/>
            </p:cNvCxnSpPr>
            <p:nvPr/>
          </p:nvCxnSpPr>
          <p:spPr>
            <a:xfrm flipV="1">
              <a:off x="174246" y="3048479"/>
              <a:ext cx="9566920" cy="1"/>
            </a:xfrm>
            <a:prstGeom prst="line">
              <a:avLst/>
            </a:prstGeom>
            <a:ln w="19050"/>
            <a:effectLst/>
          </p:spPr>
          <p:style>
            <a:lnRef idx="2">
              <a:schemeClr val="dk1"/>
            </a:lnRef>
            <a:fillRef idx="0">
              <a:schemeClr val="dk1"/>
            </a:fillRef>
            <a:effectRef idx="1">
              <a:schemeClr val="dk1"/>
            </a:effectRef>
            <a:fontRef idx="minor">
              <a:schemeClr val="tx1"/>
            </a:fontRef>
          </p:style>
        </p:cxnSp>
        <p:cxnSp>
          <p:nvCxnSpPr>
            <p:cNvPr id="12" name="直線コネクタ 11">
              <a:extLst>
                <a:ext uri="{FF2B5EF4-FFF2-40B4-BE49-F238E27FC236}">
                  <a16:creationId xmlns:a16="http://schemas.microsoft.com/office/drawing/2014/main" id="{BE9191F1-6226-43A6-9880-B1B744BCB467}"/>
                </a:ext>
              </a:extLst>
            </p:cNvPr>
            <p:cNvCxnSpPr>
              <a:cxnSpLocks/>
            </p:cNvCxnSpPr>
            <p:nvPr/>
          </p:nvCxnSpPr>
          <p:spPr>
            <a:xfrm>
              <a:off x="176111" y="3593856"/>
              <a:ext cx="9565055" cy="0"/>
            </a:xfrm>
            <a:prstGeom prst="line">
              <a:avLst/>
            </a:prstGeom>
            <a:ln w="19050"/>
            <a:effectLst/>
          </p:spPr>
          <p:style>
            <a:lnRef idx="2">
              <a:schemeClr val="dk1"/>
            </a:lnRef>
            <a:fillRef idx="0">
              <a:schemeClr val="dk1"/>
            </a:fillRef>
            <a:effectRef idx="1">
              <a:schemeClr val="dk1"/>
            </a:effectRef>
            <a:fontRef idx="minor">
              <a:schemeClr val="tx1"/>
            </a:fontRef>
          </p:style>
        </p:cxnSp>
        <p:cxnSp>
          <p:nvCxnSpPr>
            <p:cNvPr id="13" name="直線コネクタ 12">
              <a:extLst>
                <a:ext uri="{FF2B5EF4-FFF2-40B4-BE49-F238E27FC236}">
                  <a16:creationId xmlns:a16="http://schemas.microsoft.com/office/drawing/2014/main" id="{8B657776-E10C-48D5-8B4F-A82F8D982905}"/>
                </a:ext>
              </a:extLst>
            </p:cNvPr>
            <p:cNvCxnSpPr>
              <a:cxnSpLocks/>
            </p:cNvCxnSpPr>
            <p:nvPr/>
          </p:nvCxnSpPr>
          <p:spPr>
            <a:xfrm flipV="1">
              <a:off x="179386" y="4142729"/>
              <a:ext cx="9561780" cy="1410"/>
            </a:xfrm>
            <a:prstGeom prst="line">
              <a:avLst/>
            </a:prstGeom>
            <a:ln w="19050"/>
            <a:effectLst/>
          </p:spPr>
          <p:style>
            <a:lnRef idx="2">
              <a:schemeClr val="dk1"/>
            </a:lnRef>
            <a:fillRef idx="0">
              <a:schemeClr val="dk1"/>
            </a:fillRef>
            <a:effectRef idx="1">
              <a:schemeClr val="dk1"/>
            </a:effectRef>
            <a:fontRef idx="minor">
              <a:schemeClr val="tx1"/>
            </a:fontRef>
          </p:style>
        </p:cxnSp>
        <p:cxnSp>
          <p:nvCxnSpPr>
            <p:cNvPr id="14" name="直線コネクタ 13">
              <a:extLst>
                <a:ext uri="{FF2B5EF4-FFF2-40B4-BE49-F238E27FC236}">
                  <a16:creationId xmlns:a16="http://schemas.microsoft.com/office/drawing/2014/main" id="{4C15497E-C2AA-430F-AD88-C9F02EDB25C1}"/>
                </a:ext>
              </a:extLst>
            </p:cNvPr>
            <p:cNvCxnSpPr>
              <a:cxnSpLocks/>
            </p:cNvCxnSpPr>
            <p:nvPr/>
          </p:nvCxnSpPr>
          <p:spPr>
            <a:xfrm flipV="1">
              <a:off x="179384" y="4689110"/>
              <a:ext cx="9563643" cy="0"/>
            </a:xfrm>
            <a:prstGeom prst="line">
              <a:avLst/>
            </a:prstGeom>
            <a:ln w="19050"/>
            <a:effectLst/>
          </p:spPr>
          <p:style>
            <a:lnRef idx="2">
              <a:schemeClr val="dk1"/>
            </a:lnRef>
            <a:fillRef idx="0">
              <a:schemeClr val="dk1"/>
            </a:fillRef>
            <a:effectRef idx="1">
              <a:schemeClr val="dk1"/>
            </a:effectRef>
            <a:fontRef idx="minor">
              <a:schemeClr val="tx1"/>
            </a:fontRef>
          </p:style>
        </p:cxnSp>
        <p:cxnSp>
          <p:nvCxnSpPr>
            <p:cNvPr id="23" name="直線コネクタ 22">
              <a:extLst>
                <a:ext uri="{FF2B5EF4-FFF2-40B4-BE49-F238E27FC236}">
                  <a16:creationId xmlns:a16="http://schemas.microsoft.com/office/drawing/2014/main" id="{2AE9EB10-0A7C-41DD-AEE8-48EBBF4B4544}"/>
                </a:ext>
              </a:extLst>
            </p:cNvPr>
            <p:cNvCxnSpPr>
              <a:cxnSpLocks/>
            </p:cNvCxnSpPr>
            <p:nvPr/>
          </p:nvCxnSpPr>
          <p:spPr>
            <a:xfrm>
              <a:off x="9743668" y="1047439"/>
              <a:ext cx="0" cy="3641671"/>
            </a:xfrm>
            <a:prstGeom prst="line">
              <a:avLst/>
            </a:prstGeom>
            <a:ln w="19050"/>
            <a:effectLst/>
          </p:spPr>
          <p:style>
            <a:lnRef idx="2">
              <a:schemeClr val="dk1"/>
            </a:lnRef>
            <a:fillRef idx="0">
              <a:schemeClr val="dk1"/>
            </a:fillRef>
            <a:effectRef idx="1">
              <a:schemeClr val="dk1"/>
            </a:effectRef>
            <a:fontRef idx="minor">
              <a:schemeClr val="tx1"/>
            </a:fontRef>
          </p:style>
        </p:cxnSp>
        <p:sp>
          <p:nvSpPr>
            <p:cNvPr id="2" name="テキスト ボックス 1">
              <a:extLst>
                <a:ext uri="{FF2B5EF4-FFF2-40B4-BE49-F238E27FC236}">
                  <a16:creationId xmlns:a16="http://schemas.microsoft.com/office/drawing/2014/main" id="{0F29D1AA-8C91-412B-A70C-8EE20096A62B}"/>
                </a:ext>
              </a:extLst>
            </p:cNvPr>
            <p:cNvSpPr txBox="1"/>
            <p:nvPr/>
          </p:nvSpPr>
          <p:spPr>
            <a:xfrm>
              <a:off x="972831" y="1047294"/>
              <a:ext cx="8768331" cy="276999"/>
            </a:xfrm>
            <a:prstGeom prst="rect">
              <a:avLst/>
            </a:prstGeom>
            <a:solidFill>
              <a:srgbClr val="92D050"/>
            </a:solidFill>
            <a:ln w="19050">
              <a:solidFill>
                <a:schemeClr val="tx1"/>
              </a:solidFill>
            </a:ln>
          </p:spPr>
          <p:txBody>
            <a:bodyPr wrap="square" rtlCol="0">
              <a:spAutoFit/>
            </a:bodyPr>
            <a:lstStyle/>
            <a:p>
              <a:r>
                <a:rPr kumimoji="1" lang="ja-JP" altLang="en-US" sz="1200" dirty="0"/>
                <a:t>　　　　　　　　　　　　　</a:t>
              </a:r>
              <a:r>
                <a:rPr kumimoji="1" lang="ja-JP" altLang="en-US" sz="1200" b="1" dirty="0"/>
                <a:t>令 和 ４ 年 度　　　　　　　　　　　　　　　　　　　　　　　　　　　　　　　　　令 和 ５ 年 度</a:t>
              </a:r>
            </a:p>
          </p:txBody>
        </p:sp>
        <p:sp>
          <p:nvSpPr>
            <p:cNvPr id="27" name="テキスト ボックス 26">
              <a:extLst>
                <a:ext uri="{FF2B5EF4-FFF2-40B4-BE49-F238E27FC236}">
                  <a16:creationId xmlns:a16="http://schemas.microsoft.com/office/drawing/2014/main" id="{7248B041-67B8-4031-8734-74023C1110DC}"/>
                </a:ext>
              </a:extLst>
            </p:cNvPr>
            <p:cNvSpPr txBox="1"/>
            <p:nvPr/>
          </p:nvSpPr>
          <p:spPr>
            <a:xfrm>
              <a:off x="972831" y="1327606"/>
              <a:ext cx="8768333" cy="276999"/>
            </a:xfrm>
            <a:prstGeom prst="rect">
              <a:avLst/>
            </a:prstGeom>
            <a:solidFill>
              <a:srgbClr val="92D050"/>
            </a:solidFill>
            <a:ln w="19050">
              <a:solidFill>
                <a:schemeClr val="tx1"/>
              </a:solidFill>
            </a:ln>
          </p:spPr>
          <p:txBody>
            <a:bodyPr wrap="square" rtlCol="0">
              <a:spAutoFit/>
            </a:bodyPr>
            <a:lstStyle/>
            <a:p>
              <a:r>
                <a:rPr kumimoji="1" lang="en-US" altLang="ja-JP" sz="1200" b="1" dirty="0"/>
                <a:t>   </a:t>
              </a:r>
              <a:r>
                <a:rPr lang="ja-JP" altLang="en-US" sz="1200" b="1" dirty="0"/>
                <a:t>７月～９月             １０月～１２月　　　　  １月～３月                ４月～６月                 ７月～９月               １０月～１２月                １月～３月</a:t>
              </a:r>
              <a:endParaRPr kumimoji="1" lang="ja-JP" altLang="en-US" sz="1200" b="1" dirty="0"/>
            </a:p>
          </p:txBody>
        </p:sp>
        <p:cxnSp>
          <p:nvCxnSpPr>
            <p:cNvPr id="16" name="直線コネクタ 15">
              <a:extLst>
                <a:ext uri="{FF2B5EF4-FFF2-40B4-BE49-F238E27FC236}">
                  <a16:creationId xmlns:a16="http://schemas.microsoft.com/office/drawing/2014/main" id="{FF01AFC2-97AE-41A4-9A23-E81DC32C0222}"/>
                </a:ext>
              </a:extLst>
            </p:cNvPr>
            <p:cNvCxnSpPr>
              <a:cxnSpLocks/>
            </p:cNvCxnSpPr>
            <p:nvPr/>
          </p:nvCxnSpPr>
          <p:spPr>
            <a:xfrm>
              <a:off x="4605778" y="1047294"/>
              <a:ext cx="0" cy="3641816"/>
            </a:xfrm>
            <a:prstGeom prst="line">
              <a:avLst/>
            </a:prstGeom>
            <a:ln w="19050"/>
            <a:effectLst/>
          </p:spPr>
          <p:style>
            <a:lnRef idx="2">
              <a:schemeClr val="dk1"/>
            </a:lnRef>
            <a:fillRef idx="0">
              <a:schemeClr val="dk1"/>
            </a:fillRef>
            <a:effectRef idx="1">
              <a:schemeClr val="dk1"/>
            </a:effectRef>
            <a:fontRef idx="minor">
              <a:schemeClr val="tx1"/>
            </a:fontRef>
          </p:style>
        </p:cxnSp>
        <p:cxnSp>
          <p:nvCxnSpPr>
            <p:cNvPr id="18" name="直線コネクタ 17">
              <a:extLst>
                <a:ext uri="{FF2B5EF4-FFF2-40B4-BE49-F238E27FC236}">
                  <a16:creationId xmlns:a16="http://schemas.microsoft.com/office/drawing/2014/main" id="{D56293D9-E2D6-4575-9515-9E4BFF853BBE}"/>
                </a:ext>
              </a:extLst>
            </p:cNvPr>
            <p:cNvCxnSpPr>
              <a:cxnSpLocks/>
            </p:cNvCxnSpPr>
            <p:nvPr/>
          </p:nvCxnSpPr>
          <p:spPr>
            <a:xfrm>
              <a:off x="2080338" y="1323490"/>
              <a:ext cx="0" cy="3365620"/>
            </a:xfrm>
            <a:prstGeom prst="line">
              <a:avLst/>
            </a:prstGeom>
            <a:ln>
              <a:prstDash val="sysDot"/>
            </a:ln>
            <a:effectLst/>
          </p:spPr>
          <p:style>
            <a:lnRef idx="2">
              <a:schemeClr val="dk1"/>
            </a:lnRef>
            <a:fillRef idx="0">
              <a:schemeClr val="dk1"/>
            </a:fillRef>
            <a:effectRef idx="1">
              <a:schemeClr val="dk1"/>
            </a:effectRef>
            <a:fontRef idx="minor">
              <a:schemeClr val="tx1"/>
            </a:fontRef>
          </p:style>
        </p:cxnSp>
        <p:cxnSp>
          <p:nvCxnSpPr>
            <p:cNvPr id="46" name="直線コネクタ 45">
              <a:extLst>
                <a:ext uri="{FF2B5EF4-FFF2-40B4-BE49-F238E27FC236}">
                  <a16:creationId xmlns:a16="http://schemas.microsoft.com/office/drawing/2014/main" id="{9703A1B8-53E7-402D-90EA-B6D44173FE53}"/>
                </a:ext>
              </a:extLst>
            </p:cNvPr>
            <p:cNvCxnSpPr>
              <a:cxnSpLocks/>
            </p:cNvCxnSpPr>
            <p:nvPr/>
          </p:nvCxnSpPr>
          <p:spPr>
            <a:xfrm>
              <a:off x="3368520" y="1323490"/>
              <a:ext cx="0" cy="3365620"/>
            </a:xfrm>
            <a:prstGeom prst="line">
              <a:avLst/>
            </a:prstGeom>
            <a:ln>
              <a:prstDash val="sysDot"/>
            </a:ln>
            <a:effectLst/>
          </p:spPr>
          <p:style>
            <a:lnRef idx="2">
              <a:schemeClr val="dk1"/>
            </a:lnRef>
            <a:fillRef idx="0">
              <a:schemeClr val="dk1"/>
            </a:fillRef>
            <a:effectRef idx="1">
              <a:schemeClr val="dk1"/>
            </a:effectRef>
            <a:fontRef idx="minor">
              <a:schemeClr val="tx1"/>
            </a:fontRef>
          </p:style>
        </p:cxnSp>
        <p:cxnSp>
          <p:nvCxnSpPr>
            <p:cNvPr id="47" name="直線コネクタ 46">
              <a:extLst>
                <a:ext uri="{FF2B5EF4-FFF2-40B4-BE49-F238E27FC236}">
                  <a16:creationId xmlns:a16="http://schemas.microsoft.com/office/drawing/2014/main" id="{7B88FC39-E735-4836-AA27-A52A9F7F5CB3}"/>
                </a:ext>
              </a:extLst>
            </p:cNvPr>
            <p:cNvCxnSpPr>
              <a:cxnSpLocks/>
            </p:cNvCxnSpPr>
            <p:nvPr/>
          </p:nvCxnSpPr>
          <p:spPr>
            <a:xfrm>
              <a:off x="7095102" y="1323490"/>
              <a:ext cx="0" cy="3365620"/>
            </a:xfrm>
            <a:prstGeom prst="line">
              <a:avLst/>
            </a:prstGeom>
            <a:ln>
              <a:prstDash val="sysDot"/>
            </a:ln>
            <a:effectLst/>
          </p:spPr>
          <p:style>
            <a:lnRef idx="2">
              <a:schemeClr val="dk1"/>
            </a:lnRef>
            <a:fillRef idx="0">
              <a:schemeClr val="dk1"/>
            </a:fillRef>
            <a:effectRef idx="1">
              <a:schemeClr val="dk1"/>
            </a:effectRef>
            <a:fontRef idx="minor">
              <a:schemeClr val="tx1"/>
            </a:fontRef>
          </p:style>
        </p:cxnSp>
        <p:cxnSp>
          <p:nvCxnSpPr>
            <p:cNvPr id="48" name="直線コネクタ 47">
              <a:extLst>
                <a:ext uri="{FF2B5EF4-FFF2-40B4-BE49-F238E27FC236}">
                  <a16:creationId xmlns:a16="http://schemas.microsoft.com/office/drawing/2014/main" id="{3E02E939-B36E-4184-A946-4CE328B59666}"/>
                </a:ext>
              </a:extLst>
            </p:cNvPr>
            <p:cNvCxnSpPr>
              <a:cxnSpLocks/>
            </p:cNvCxnSpPr>
            <p:nvPr/>
          </p:nvCxnSpPr>
          <p:spPr>
            <a:xfrm>
              <a:off x="5805322" y="1323490"/>
              <a:ext cx="0" cy="3365620"/>
            </a:xfrm>
            <a:prstGeom prst="line">
              <a:avLst/>
            </a:prstGeom>
            <a:ln>
              <a:prstDash val="sysDot"/>
            </a:ln>
            <a:effectLst/>
          </p:spPr>
          <p:style>
            <a:lnRef idx="2">
              <a:schemeClr val="dk1"/>
            </a:lnRef>
            <a:fillRef idx="0">
              <a:schemeClr val="dk1"/>
            </a:fillRef>
            <a:effectRef idx="1">
              <a:schemeClr val="dk1"/>
            </a:effectRef>
            <a:fontRef idx="minor">
              <a:schemeClr val="tx1"/>
            </a:fontRef>
          </p:style>
        </p:cxnSp>
        <p:cxnSp>
          <p:nvCxnSpPr>
            <p:cNvPr id="49" name="直線コネクタ 48">
              <a:extLst>
                <a:ext uri="{FF2B5EF4-FFF2-40B4-BE49-F238E27FC236}">
                  <a16:creationId xmlns:a16="http://schemas.microsoft.com/office/drawing/2014/main" id="{B659D9FC-C793-44BE-8EA8-DF0C3265B617}"/>
                </a:ext>
              </a:extLst>
            </p:cNvPr>
            <p:cNvCxnSpPr>
              <a:cxnSpLocks/>
            </p:cNvCxnSpPr>
            <p:nvPr/>
          </p:nvCxnSpPr>
          <p:spPr>
            <a:xfrm>
              <a:off x="8461909" y="1323490"/>
              <a:ext cx="0" cy="3365620"/>
            </a:xfrm>
            <a:prstGeom prst="line">
              <a:avLst/>
            </a:prstGeom>
            <a:ln>
              <a:prstDash val="sysDot"/>
            </a:ln>
            <a:effectLst/>
          </p:spPr>
          <p:style>
            <a:lnRef idx="2">
              <a:schemeClr val="dk1"/>
            </a:lnRef>
            <a:fillRef idx="0">
              <a:schemeClr val="dk1"/>
            </a:fillRef>
            <a:effectRef idx="1">
              <a:schemeClr val="dk1"/>
            </a:effectRef>
            <a:fontRef idx="minor">
              <a:schemeClr val="tx1"/>
            </a:fontRef>
          </p:style>
        </p:cxnSp>
        <p:sp>
          <p:nvSpPr>
            <p:cNvPr id="50" name="四角形: 角を丸くする 49">
              <a:extLst>
                <a:ext uri="{FF2B5EF4-FFF2-40B4-BE49-F238E27FC236}">
                  <a16:creationId xmlns:a16="http://schemas.microsoft.com/office/drawing/2014/main" id="{13E80E13-0D9E-4C21-9A5F-D2C6E3C27452}"/>
                </a:ext>
              </a:extLst>
            </p:cNvPr>
            <p:cNvSpPr/>
            <p:nvPr/>
          </p:nvSpPr>
          <p:spPr>
            <a:xfrm>
              <a:off x="1046454" y="1694576"/>
              <a:ext cx="957233" cy="416896"/>
            </a:xfrm>
            <a:prstGeom prst="round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第１回</a:t>
              </a:r>
              <a:endParaRPr kumimoji="1" lang="ja-JP" altLang="en-US" sz="1600" b="1" dirty="0">
                <a:solidFill>
                  <a:schemeClr val="tx1"/>
                </a:solidFill>
              </a:endParaRPr>
            </a:p>
          </p:txBody>
        </p:sp>
        <p:sp>
          <p:nvSpPr>
            <p:cNvPr id="51" name="四角形: 角を丸くする 50">
              <a:extLst>
                <a:ext uri="{FF2B5EF4-FFF2-40B4-BE49-F238E27FC236}">
                  <a16:creationId xmlns:a16="http://schemas.microsoft.com/office/drawing/2014/main" id="{6D77F848-397B-4D45-9A72-BABE05EAC729}"/>
                </a:ext>
              </a:extLst>
            </p:cNvPr>
            <p:cNvSpPr/>
            <p:nvPr/>
          </p:nvSpPr>
          <p:spPr>
            <a:xfrm>
              <a:off x="5976860" y="1702673"/>
              <a:ext cx="957233" cy="416896"/>
            </a:xfrm>
            <a:prstGeom prst="round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第１回</a:t>
              </a:r>
              <a:endParaRPr kumimoji="1" lang="ja-JP" altLang="en-US" sz="1600" b="1" dirty="0">
                <a:solidFill>
                  <a:schemeClr val="tx1"/>
                </a:solidFill>
              </a:endParaRPr>
            </a:p>
          </p:txBody>
        </p:sp>
        <p:sp>
          <p:nvSpPr>
            <p:cNvPr id="52" name="四角形: 角を丸くする 51">
              <a:extLst>
                <a:ext uri="{FF2B5EF4-FFF2-40B4-BE49-F238E27FC236}">
                  <a16:creationId xmlns:a16="http://schemas.microsoft.com/office/drawing/2014/main" id="{68504EE8-E4E7-46DC-8243-6D1737360559}"/>
                </a:ext>
              </a:extLst>
            </p:cNvPr>
            <p:cNvSpPr/>
            <p:nvPr/>
          </p:nvSpPr>
          <p:spPr>
            <a:xfrm>
              <a:off x="3527390" y="1713826"/>
              <a:ext cx="957233" cy="416896"/>
            </a:xfrm>
            <a:prstGeom prst="round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第２回</a:t>
              </a:r>
              <a:endParaRPr kumimoji="1" lang="ja-JP" altLang="en-US" sz="1600" b="1" dirty="0">
                <a:solidFill>
                  <a:schemeClr val="tx1"/>
                </a:solidFill>
              </a:endParaRPr>
            </a:p>
          </p:txBody>
        </p:sp>
        <p:sp>
          <p:nvSpPr>
            <p:cNvPr id="53" name="四角形: 角を丸くする 52">
              <a:extLst>
                <a:ext uri="{FF2B5EF4-FFF2-40B4-BE49-F238E27FC236}">
                  <a16:creationId xmlns:a16="http://schemas.microsoft.com/office/drawing/2014/main" id="{1D88C1B9-6064-4D2E-8CCC-A49EAC56DE5C}"/>
                </a:ext>
              </a:extLst>
            </p:cNvPr>
            <p:cNvSpPr/>
            <p:nvPr/>
          </p:nvSpPr>
          <p:spPr>
            <a:xfrm>
              <a:off x="8632346" y="1700524"/>
              <a:ext cx="957233" cy="416896"/>
            </a:xfrm>
            <a:prstGeom prst="roundRect">
              <a:avLst/>
            </a:prstGeom>
            <a:solidFill>
              <a:schemeClr val="accent5">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第３回</a:t>
              </a:r>
              <a:endParaRPr kumimoji="1" lang="ja-JP" altLang="en-US" sz="1600" b="1" dirty="0">
                <a:solidFill>
                  <a:schemeClr val="tx1"/>
                </a:solidFill>
              </a:endParaRPr>
            </a:p>
          </p:txBody>
        </p:sp>
        <p:sp>
          <p:nvSpPr>
            <p:cNvPr id="54" name="四角形: 角を丸くする 53">
              <a:extLst>
                <a:ext uri="{FF2B5EF4-FFF2-40B4-BE49-F238E27FC236}">
                  <a16:creationId xmlns:a16="http://schemas.microsoft.com/office/drawing/2014/main" id="{2EAB9478-949F-4FCC-A0FF-4278CAB2F774}"/>
                </a:ext>
              </a:extLst>
            </p:cNvPr>
            <p:cNvSpPr/>
            <p:nvPr/>
          </p:nvSpPr>
          <p:spPr>
            <a:xfrm>
              <a:off x="3525059" y="3657209"/>
              <a:ext cx="957233" cy="416896"/>
            </a:xfrm>
            <a:prstGeom prst="roundRect">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第１回</a:t>
              </a:r>
              <a:endParaRPr kumimoji="1" lang="ja-JP" altLang="en-US" sz="1400" b="1" dirty="0">
                <a:solidFill>
                  <a:schemeClr val="tx1"/>
                </a:solidFill>
              </a:endParaRPr>
            </a:p>
          </p:txBody>
        </p:sp>
        <p:sp>
          <p:nvSpPr>
            <p:cNvPr id="55" name="四角形: 角を丸くする 54">
              <a:extLst>
                <a:ext uri="{FF2B5EF4-FFF2-40B4-BE49-F238E27FC236}">
                  <a16:creationId xmlns:a16="http://schemas.microsoft.com/office/drawing/2014/main" id="{DBB5B396-3EEA-4184-8C1F-7E9D4B828FE8}"/>
                </a:ext>
              </a:extLst>
            </p:cNvPr>
            <p:cNvSpPr/>
            <p:nvPr/>
          </p:nvSpPr>
          <p:spPr>
            <a:xfrm>
              <a:off x="8623962" y="3659845"/>
              <a:ext cx="957233" cy="416896"/>
            </a:xfrm>
            <a:prstGeom prst="roundRect">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第１回</a:t>
              </a:r>
              <a:endParaRPr kumimoji="1" lang="ja-JP" altLang="en-US" sz="1400" b="1" dirty="0">
                <a:solidFill>
                  <a:schemeClr val="tx1"/>
                </a:solidFill>
              </a:endParaRPr>
            </a:p>
          </p:txBody>
        </p:sp>
        <p:sp>
          <p:nvSpPr>
            <p:cNvPr id="56" name="四角形: 角を丸くする 55">
              <a:extLst>
                <a:ext uri="{FF2B5EF4-FFF2-40B4-BE49-F238E27FC236}">
                  <a16:creationId xmlns:a16="http://schemas.microsoft.com/office/drawing/2014/main" id="{F2B3A86F-F537-489A-8404-64BDF3784431}"/>
                </a:ext>
              </a:extLst>
            </p:cNvPr>
            <p:cNvSpPr/>
            <p:nvPr/>
          </p:nvSpPr>
          <p:spPr>
            <a:xfrm>
              <a:off x="2889903" y="4202180"/>
              <a:ext cx="957233" cy="416896"/>
            </a:xfrm>
            <a:prstGeom prst="roundRect">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実施</a:t>
              </a:r>
            </a:p>
          </p:txBody>
        </p:sp>
        <p:sp>
          <p:nvSpPr>
            <p:cNvPr id="57" name="四角形: 角を丸くする 56">
              <a:extLst>
                <a:ext uri="{FF2B5EF4-FFF2-40B4-BE49-F238E27FC236}">
                  <a16:creationId xmlns:a16="http://schemas.microsoft.com/office/drawing/2014/main" id="{5C79442A-A777-4F39-AA5E-1D59BB8EA729}"/>
                </a:ext>
              </a:extLst>
            </p:cNvPr>
            <p:cNvSpPr/>
            <p:nvPr/>
          </p:nvSpPr>
          <p:spPr>
            <a:xfrm>
              <a:off x="2131263" y="3096461"/>
              <a:ext cx="7446384" cy="416896"/>
            </a:xfrm>
            <a:prstGeom prst="roundRect">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必要に応じて随時開催</a:t>
              </a:r>
            </a:p>
          </p:txBody>
        </p:sp>
        <p:sp>
          <p:nvSpPr>
            <p:cNvPr id="4" name="矢印: 五方向 3">
              <a:extLst>
                <a:ext uri="{FF2B5EF4-FFF2-40B4-BE49-F238E27FC236}">
                  <a16:creationId xmlns:a16="http://schemas.microsoft.com/office/drawing/2014/main" id="{CEC4BFB2-F9CD-451C-8021-8CE9AD7992CB}"/>
                </a:ext>
              </a:extLst>
            </p:cNvPr>
            <p:cNvSpPr/>
            <p:nvPr/>
          </p:nvSpPr>
          <p:spPr>
            <a:xfrm>
              <a:off x="1046454" y="2241869"/>
              <a:ext cx="8617310" cy="675940"/>
            </a:xfrm>
            <a:prstGeom prst="homePlate">
              <a:avLst/>
            </a:prstGeom>
            <a:solidFill>
              <a:srgbClr val="FFC000"/>
            </a:solidFill>
            <a:ln w="95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rPr>
                <a:t>１．</a:t>
              </a:r>
              <a:r>
                <a:rPr kumimoji="1" lang="ja-JP" altLang="en-US" sz="1600" b="1" dirty="0">
                  <a:solidFill>
                    <a:schemeClr val="tx1"/>
                  </a:solidFill>
                </a:rPr>
                <a:t>各医療機関の対応方針の策定や検証・見直し</a:t>
              </a:r>
              <a:endParaRPr kumimoji="1" lang="en-US" altLang="ja-JP" sz="1600" b="1" dirty="0">
                <a:solidFill>
                  <a:schemeClr val="tx1"/>
                </a:solidFill>
              </a:endParaRPr>
            </a:p>
            <a:p>
              <a:r>
                <a:rPr lang="ja-JP" altLang="en-US" sz="1600" b="1" dirty="0">
                  <a:solidFill>
                    <a:schemeClr val="tx1"/>
                  </a:solidFill>
                </a:rPr>
                <a:t>２．構想区域全体の２０２５年における医療提供体制の検証</a:t>
              </a:r>
              <a:endParaRPr kumimoji="1" lang="ja-JP" altLang="en-US" sz="1600" b="1" dirty="0">
                <a:solidFill>
                  <a:schemeClr val="tx1"/>
                </a:solidFill>
              </a:endParaRPr>
            </a:p>
          </p:txBody>
        </p:sp>
        <p:sp>
          <p:nvSpPr>
            <p:cNvPr id="28" name="四角形: 角を丸くする 27">
              <a:extLst>
                <a:ext uri="{FF2B5EF4-FFF2-40B4-BE49-F238E27FC236}">
                  <a16:creationId xmlns:a16="http://schemas.microsoft.com/office/drawing/2014/main" id="{90F80EAF-4D9B-4E09-9CA3-4B722A6E70CD}"/>
                </a:ext>
              </a:extLst>
            </p:cNvPr>
            <p:cNvSpPr/>
            <p:nvPr/>
          </p:nvSpPr>
          <p:spPr>
            <a:xfrm>
              <a:off x="6853189" y="2302854"/>
              <a:ext cx="2402804" cy="513078"/>
            </a:xfrm>
            <a:prstGeom prst="roundRect">
              <a:avLst/>
            </a:prstGeom>
            <a:solidFill>
              <a:srgbClr val="FFFF00"/>
            </a:solidFill>
            <a:ln w="95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rPr>
                <a:t>令和５年度末</a:t>
              </a:r>
              <a:endParaRPr kumimoji="1" lang="en-US" altLang="ja-JP" sz="1600" b="1" dirty="0">
                <a:solidFill>
                  <a:schemeClr val="tx1"/>
                </a:solidFill>
              </a:endParaRPr>
            </a:p>
            <a:p>
              <a:pPr algn="ctr"/>
              <a:r>
                <a:rPr kumimoji="1" lang="ja-JP" altLang="en-US" sz="1600" b="1" dirty="0">
                  <a:solidFill>
                    <a:schemeClr val="tx1"/>
                  </a:solidFill>
                </a:rPr>
                <a:t>までに完了</a:t>
              </a:r>
            </a:p>
          </p:txBody>
        </p:sp>
      </p:grpSp>
      <p:sp>
        <p:nvSpPr>
          <p:cNvPr id="62" name="四角形: 角を丸くする 61">
            <a:extLst>
              <a:ext uri="{FF2B5EF4-FFF2-40B4-BE49-F238E27FC236}">
                <a16:creationId xmlns:a16="http://schemas.microsoft.com/office/drawing/2014/main" id="{E05C7351-5402-4367-83BD-59424A6EAE7B}"/>
              </a:ext>
            </a:extLst>
          </p:cNvPr>
          <p:cNvSpPr/>
          <p:nvPr/>
        </p:nvSpPr>
        <p:spPr>
          <a:xfrm>
            <a:off x="117331" y="4694890"/>
            <a:ext cx="2383119" cy="1840253"/>
          </a:xfrm>
          <a:prstGeom prst="roundRect">
            <a:avLst>
              <a:gd name="adj" fmla="val 9541"/>
            </a:avLst>
          </a:prstGeom>
          <a:solidFill>
            <a:schemeClr val="accent5">
              <a:lumMod val="60000"/>
              <a:lumOff val="4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600" b="1" dirty="0">
                <a:solidFill>
                  <a:schemeClr val="tx1"/>
                </a:solidFill>
              </a:rPr>
              <a:t>【</a:t>
            </a:r>
            <a:r>
              <a:rPr kumimoji="1" lang="ja-JP" altLang="en-US" sz="1600" b="1" dirty="0">
                <a:solidFill>
                  <a:schemeClr val="tx1"/>
                </a:solidFill>
              </a:rPr>
              <a:t>令和４年度第２回</a:t>
            </a:r>
            <a:r>
              <a:rPr kumimoji="1" lang="en-US" altLang="ja-JP" sz="1600" b="1" dirty="0">
                <a:solidFill>
                  <a:schemeClr val="tx1"/>
                </a:solidFill>
              </a:rPr>
              <a:t>】</a:t>
            </a:r>
          </a:p>
          <a:p>
            <a:endParaRPr kumimoji="1" lang="en-US" altLang="ja-JP" sz="1400" b="1" dirty="0">
              <a:solidFill>
                <a:schemeClr val="tx1"/>
              </a:solidFill>
            </a:endParaRPr>
          </a:p>
          <a:p>
            <a:pPr marL="285750" indent="-285750">
              <a:buFont typeface="Wingdings" panose="05000000000000000000" pitchFamily="2" charset="2"/>
              <a:buChar char="Ø"/>
            </a:pPr>
            <a:r>
              <a:rPr kumimoji="1" lang="ja-JP" altLang="en-US" sz="1400" b="1" dirty="0">
                <a:solidFill>
                  <a:schemeClr val="tx1"/>
                </a:solidFill>
              </a:rPr>
              <a:t>将来意向調査の結果</a:t>
            </a:r>
          </a:p>
        </p:txBody>
      </p:sp>
      <p:sp>
        <p:nvSpPr>
          <p:cNvPr id="63" name="四角形: 角を丸くする 62">
            <a:extLst>
              <a:ext uri="{FF2B5EF4-FFF2-40B4-BE49-F238E27FC236}">
                <a16:creationId xmlns:a16="http://schemas.microsoft.com/office/drawing/2014/main" id="{9EDC5C4B-0DDF-48DD-B75B-CCF95AEFED86}"/>
              </a:ext>
            </a:extLst>
          </p:cNvPr>
          <p:cNvSpPr/>
          <p:nvPr/>
        </p:nvSpPr>
        <p:spPr>
          <a:xfrm>
            <a:off x="2547433" y="4689984"/>
            <a:ext cx="2383120" cy="1852413"/>
          </a:xfrm>
          <a:prstGeom prst="roundRect">
            <a:avLst>
              <a:gd name="adj" fmla="val 9541"/>
            </a:avLst>
          </a:prstGeom>
          <a:solidFill>
            <a:schemeClr val="accent5">
              <a:lumMod val="60000"/>
              <a:lumOff val="4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600" b="1" dirty="0">
                <a:solidFill>
                  <a:schemeClr val="tx1"/>
                </a:solidFill>
              </a:rPr>
              <a:t>【</a:t>
            </a:r>
            <a:r>
              <a:rPr kumimoji="1" lang="ja-JP" altLang="en-US" sz="1600" b="1" dirty="0">
                <a:solidFill>
                  <a:schemeClr val="tx1"/>
                </a:solidFill>
              </a:rPr>
              <a:t>令和５年度第１回</a:t>
            </a:r>
            <a:r>
              <a:rPr kumimoji="1" lang="en-US" altLang="ja-JP" sz="1600" b="1" dirty="0">
                <a:solidFill>
                  <a:schemeClr val="tx1"/>
                </a:solidFill>
              </a:rPr>
              <a:t>】</a:t>
            </a:r>
          </a:p>
          <a:p>
            <a:pPr>
              <a:lnSpc>
                <a:spcPts val="1000"/>
              </a:lnSpc>
            </a:pPr>
            <a:endParaRPr kumimoji="1" lang="en-US" altLang="ja-JP" sz="1400" b="1" dirty="0">
              <a:solidFill>
                <a:schemeClr val="tx1"/>
              </a:solidFill>
            </a:endParaRPr>
          </a:p>
          <a:p>
            <a:pPr marL="285750" indent="-285750">
              <a:buFont typeface="Wingdings" panose="05000000000000000000" pitchFamily="2" charset="2"/>
              <a:buChar char="Ø"/>
            </a:pPr>
            <a:r>
              <a:rPr lang="ja-JP" altLang="en-US" sz="1400" b="1" dirty="0">
                <a:solidFill>
                  <a:schemeClr val="tx1"/>
                </a:solidFill>
              </a:rPr>
              <a:t>各医療機関の対応方針について</a:t>
            </a:r>
            <a:r>
              <a:rPr lang="ja-JP" altLang="en-US" sz="1200" b="1" dirty="0">
                <a:solidFill>
                  <a:schemeClr val="tx1"/>
                </a:solidFill>
              </a:rPr>
              <a:t>（病院・有床診）</a:t>
            </a:r>
            <a:endParaRPr lang="en-US" altLang="ja-JP" sz="1400" b="1" dirty="0">
              <a:solidFill>
                <a:schemeClr val="tx1"/>
              </a:solidFill>
            </a:endParaRPr>
          </a:p>
          <a:p>
            <a:pPr>
              <a:lnSpc>
                <a:spcPts val="1000"/>
              </a:lnSpc>
            </a:pPr>
            <a:endParaRPr lang="en-US" altLang="ja-JP" sz="1400" b="1" dirty="0">
              <a:solidFill>
                <a:schemeClr val="tx1"/>
              </a:solidFill>
            </a:endParaRPr>
          </a:p>
          <a:p>
            <a:pPr marL="285750" indent="-285750">
              <a:buFont typeface="Wingdings" panose="05000000000000000000" pitchFamily="2" charset="2"/>
              <a:buChar char="Ø"/>
            </a:pPr>
            <a:r>
              <a:rPr kumimoji="1" lang="ja-JP" altLang="en-US" sz="1400" b="1" dirty="0">
                <a:solidFill>
                  <a:schemeClr val="tx1"/>
                </a:solidFill>
              </a:rPr>
              <a:t>構想区域全体の２０２５年における医療提供体制の検証について</a:t>
            </a:r>
          </a:p>
        </p:txBody>
      </p:sp>
      <p:sp>
        <p:nvSpPr>
          <p:cNvPr id="68" name="テキスト ボックス 67">
            <a:extLst>
              <a:ext uri="{FF2B5EF4-FFF2-40B4-BE49-F238E27FC236}">
                <a16:creationId xmlns:a16="http://schemas.microsoft.com/office/drawing/2014/main" id="{361F9E6E-294B-4EAC-BF14-F6B78A8BA9D9}"/>
              </a:ext>
            </a:extLst>
          </p:cNvPr>
          <p:cNvSpPr txBox="1"/>
          <p:nvPr/>
        </p:nvSpPr>
        <p:spPr>
          <a:xfrm>
            <a:off x="-42080" y="4231762"/>
            <a:ext cx="7560480" cy="369332"/>
          </a:xfrm>
          <a:prstGeom prst="rect">
            <a:avLst/>
          </a:prstGeom>
          <a:noFill/>
        </p:spPr>
        <p:txBody>
          <a:bodyPr wrap="square">
            <a:spAutoFit/>
          </a:bodyPr>
          <a:lstStyle/>
          <a:p>
            <a:r>
              <a:rPr lang="ja-JP" altLang="en-US" dirty="0">
                <a:latin typeface="+mn-ea"/>
              </a:rPr>
              <a:t>　■　圏域別調整会議の議題（案）　</a:t>
            </a:r>
            <a:r>
              <a:rPr lang="en-US" altLang="ja-JP" sz="1400" dirty="0">
                <a:latin typeface="+mn-ea"/>
              </a:rPr>
              <a:t>※</a:t>
            </a:r>
            <a:r>
              <a:rPr lang="ja-JP" altLang="en-US" sz="1400" dirty="0">
                <a:latin typeface="+mn-ea"/>
              </a:rPr>
              <a:t>地域医療構想に関する議題のみ</a:t>
            </a:r>
            <a:endParaRPr kumimoji="1" lang="en-US" altLang="ja-JP" dirty="0">
              <a:solidFill>
                <a:schemeClr val="tx1"/>
              </a:solidFill>
            </a:endParaRPr>
          </a:p>
        </p:txBody>
      </p:sp>
      <p:sp>
        <p:nvSpPr>
          <p:cNvPr id="69" name="四角形: 角を丸くする 68">
            <a:extLst>
              <a:ext uri="{FF2B5EF4-FFF2-40B4-BE49-F238E27FC236}">
                <a16:creationId xmlns:a16="http://schemas.microsoft.com/office/drawing/2014/main" id="{3E185EAD-0655-4A2A-851F-9FA764919F77}"/>
              </a:ext>
            </a:extLst>
          </p:cNvPr>
          <p:cNvSpPr/>
          <p:nvPr/>
        </p:nvSpPr>
        <p:spPr>
          <a:xfrm>
            <a:off x="7445500" y="4699600"/>
            <a:ext cx="2383120" cy="1852413"/>
          </a:xfrm>
          <a:prstGeom prst="roundRect">
            <a:avLst>
              <a:gd name="adj" fmla="val 9541"/>
            </a:avLst>
          </a:prstGeom>
          <a:solidFill>
            <a:schemeClr val="accent5">
              <a:lumMod val="60000"/>
              <a:lumOff val="4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600" b="1" dirty="0">
                <a:solidFill>
                  <a:schemeClr val="tx1"/>
                </a:solidFill>
              </a:rPr>
              <a:t>【</a:t>
            </a:r>
            <a:r>
              <a:rPr kumimoji="1" lang="ja-JP" altLang="en-US" sz="1600" b="1" dirty="0">
                <a:solidFill>
                  <a:schemeClr val="tx1"/>
                </a:solidFill>
              </a:rPr>
              <a:t>令和５年度第３回</a:t>
            </a:r>
            <a:r>
              <a:rPr kumimoji="1" lang="en-US" altLang="ja-JP" sz="1600" b="1" dirty="0">
                <a:solidFill>
                  <a:schemeClr val="tx1"/>
                </a:solidFill>
              </a:rPr>
              <a:t>】</a:t>
            </a:r>
          </a:p>
          <a:p>
            <a:pPr>
              <a:lnSpc>
                <a:spcPts val="1000"/>
              </a:lnSpc>
            </a:pPr>
            <a:endParaRPr kumimoji="1" lang="en-US" altLang="ja-JP" sz="1400" b="1" dirty="0">
              <a:solidFill>
                <a:schemeClr val="tx1"/>
              </a:solidFill>
            </a:endParaRPr>
          </a:p>
          <a:p>
            <a:pPr marL="285750" indent="-285750">
              <a:buFont typeface="Wingdings" panose="05000000000000000000" pitchFamily="2" charset="2"/>
              <a:buChar char="Ø"/>
            </a:pPr>
            <a:r>
              <a:rPr lang="ja-JP" altLang="en-US" sz="1400" b="1" dirty="0">
                <a:solidFill>
                  <a:schemeClr val="tx1"/>
                </a:solidFill>
              </a:rPr>
              <a:t>各医療機関の対応方針について（病院）</a:t>
            </a:r>
            <a:endParaRPr lang="en-US" altLang="ja-JP" sz="1400" b="1" dirty="0">
              <a:solidFill>
                <a:schemeClr val="tx1"/>
              </a:solidFill>
            </a:endParaRPr>
          </a:p>
          <a:p>
            <a:pPr>
              <a:lnSpc>
                <a:spcPts val="1000"/>
              </a:lnSpc>
            </a:pPr>
            <a:endParaRPr lang="en-US" altLang="ja-JP" sz="1400" b="1" dirty="0">
              <a:solidFill>
                <a:schemeClr val="tx1"/>
              </a:solidFill>
            </a:endParaRPr>
          </a:p>
          <a:p>
            <a:pPr marL="285750" indent="-285750">
              <a:buFont typeface="Wingdings" panose="05000000000000000000" pitchFamily="2" charset="2"/>
              <a:buChar char="Ø"/>
            </a:pPr>
            <a:r>
              <a:rPr kumimoji="1" lang="ja-JP" altLang="en-US" sz="1400" b="1" dirty="0">
                <a:solidFill>
                  <a:schemeClr val="tx1"/>
                </a:solidFill>
              </a:rPr>
              <a:t>構想区域全体の２０２５年における医療提供体制の検証について</a:t>
            </a:r>
          </a:p>
        </p:txBody>
      </p:sp>
      <p:sp>
        <p:nvSpPr>
          <p:cNvPr id="41" name="テキスト ボックス 40">
            <a:extLst>
              <a:ext uri="{FF2B5EF4-FFF2-40B4-BE49-F238E27FC236}">
                <a16:creationId xmlns:a16="http://schemas.microsoft.com/office/drawing/2014/main" id="{0391E6B4-007E-4898-9EAA-CC7D5D6FB1A1}"/>
              </a:ext>
            </a:extLst>
          </p:cNvPr>
          <p:cNvSpPr txBox="1"/>
          <p:nvPr/>
        </p:nvSpPr>
        <p:spPr>
          <a:xfrm>
            <a:off x="2249235" y="1170397"/>
            <a:ext cx="947748" cy="461665"/>
          </a:xfrm>
          <a:prstGeom prst="rect">
            <a:avLst/>
          </a:prstGeom>
          <a:noFill/>
        </p:spPr>
        <p:txBody>
          <a:bodyPr wrap="square" rtlCol="0">
            <a:spAutoFit/>
          </a:bodyPr>
          <a:lstStyle/>
          <a:p>
            <a:pPr algn="ctr"/>
            <a:r>
              <a:rPr kumimoji="1" lang="ja-JP" altLang="en-US" sz="1200" dirty="0"/>
              <a:t>必要に</a:t>
            </a:r>
            <a:endParaRPr kumimoji="1" lang="en-US" altLang="ja-JP" sz="1200" dirty="0"/>
          </a:p>
          <a:p>
            <a:pPr algn="ctr"/>
            <a:r>
              <a:rPr kumimoji="1" lang="ja-JP" altLang="en-US" sz="1200" dirty="0"/>
              <a:t>応じて開催</a:t>
            </a:r>
          </a:p>
        </p:txBody>
      </p:sp>
      <p:sp>
        <p:nvSpPr>
          <p:cNvPr id="71" name="テキスト ボックス 70">
            <a:extLst>
              <a:ext uri="{FF2B5EF4-FFF2-40B4-BE49-F238E27FC236}">
                <a16:creationId xmlns:a16="http://schemas.microsoft.com/office/drawing/2014/main" id="{24285977-0143-4118-AE3E-FE5279E8EA30}"/>
              </a:ext>
            </a:extLst>
          </p:cNvPr>
          <p:cNvSpPr txBox="1"/>
          <p:nvPr/>
        </p:nvSpPr>
        <p:spPr>
          <a:xfrm>
            <a:off x="4775006" y="1170397"/>
            <a:ext cx="947748" cy="461665"/>
          </a:xfrm>
          <a:prstGeom prst="rect">
            <a:avLst/>
          </a:prstGeom>
          <a:noFill/>
        </p:spPr>
        <p:txBody>
          <a:bodyPr wrap="square" rtlCol="0">
            <a:spAutoFit/>
          </a:bodyPr>
          <a:lstStyle/>
          <a:p>
            <a:pPr algn="ctr"/>
            <a:r>
              <a:rPr kumimoji="1" lang="ja-JP" altLang="en-US" sz="1200" dirty="0"/>
              <a:t>必要に</a:t>
            </a:r>
            <a:endParaRPr kumimoji="1" lang="en-US" altLang="ja-JP" sz="1200" dirty="0"/>
          </a:p>
          <a:p>
            <a:pPr algn="ctr"/>
            <a:r>
              <a:rPr kumimoji="1" lang="ja-JP" altLang="en-US" sz="1200" dirty="0"/>
              <a:t>応じて開催</a:t>
            </a:r>
          </a:p>
        </p:txBody>
      </p:sp>
      <p:sp>
        <p:nvSpPr>
          <p:cNvPr id="42" name="大かっこ 41">
            <a:extLst>
              <a:ext uri="{FF2B5EF4-FFF2-40B4-BE49-F238E27FC236}">
                <a16:creationId xmlns:a16="http://schemas.microsoft.com/office/drawing/2014/main" id="{2D74A7E5-0D82-497B-A973-643A38ACDD8C}"/>
              </a:ext>
            </a:extLst>
          </p:cNvPr>
          <p:cNvSpPr/>
          <p:nvPr/>
        </p:nvSpPr>
        <p:spPr>
          <a:xfrm>
            <a:off x="2219507" y="1194317"/>
            <a:ext cx="955762" cy="378271"/>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4" name="大かっこ 73">
            <a:extLst>
              <a:ext uri="{FF2B5EF4-FFF2-40B4-BE49-F238E27FC236}">
                <a16:creationId xmlns:a16="http://schemas.microsoft.com/office/drawing/2014/main" id="{67A51272-3F7C-4F53-AE2B-A16FFBAA365A}"/>
              </a:ext>
            </a:extLst>
          </p:cNvPr>
          <p:cNvSpPr/>
          <p:nvPr/>
        </p:nvSpPr>
        <p:spPr>
          <a:xfrm>
            <a:off x="4726536" y="1217781"/>
            <a:ext cx="955762" cy="378271"/>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3" name="四角形: 角を丸くする 42">
            <a:extLst>
              <a:ext uri="{FF2B5EF4-FFF2-40B4-BE49-F238E27FC236}">
                <a16:creationId xmlns:a16="http://schemas.microsoft.com/office/drawing/2014/main" id="{E7B6128A-B3EC-43B1-856E-40890D7FF472}"/>
              </a:ext>
            </a:extLst>
          </p:cNvPr>
          <p:cNvSpPr/>
          <p:nvPr/>
        </p:nvSpPr>
        <p:spPr>
          <a:xfrm>
            <a:off x="4988557" y="4700207"/>
            <a:ext cx="2383120" cy="1852413"/>
          </a:xfrm>
          <a:prstGeom prst="roundRect">
            <a:avLst>
              <a:gd name="adj" fmla="val 9541"/>
            </a:avLst>
          </a:prstGeom>
          <a:solidFill>
            <a:srgbClr val="FFFF0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600" b="1" dirty="0">
                <a:solidFill>
                  <a:srgbClr val="FF0000"/>
                </a:solidFill>
              </a:rPr>
              <a:t>【</a:t>
            </a:r>
            <a:r>
              <a:rPr kumimoji="1" lang="ja-JP" altLang="en-US" sz="1600" b="1" dirty="0">
                <a:solidFill>
                  <a:srgbClr val="FF0000"/>
                </a:solidFill>
              </a:rPr>
              <a:t>令和５年度第２回</a:t>
            </a:r>
            <a:r>
              <a:rPr kumimoji="1" lang="en-US" altLang="ja-JP" sz="1600" b="1" dirty="0">
                <a:solidFill>
                  <a:srgbClr val="FF0000"/>
                </a:solidFill>
              </a:rPr>
              <a:t>】</a:t>
            </a:r>
          </a:p>
          <a:p>
            <a:pPr>
              <a:lnSpc>
                <a:spcPts val="1000"/>
              </a:lnSpc>
            </a:pPr>
            <a:endParaRPr kumimoji="1" lang="en-US" altLang="ja-JP" sz="1400" b="1" dirty="0">
              <a:solidFill>
                <a:srgbClr val="FF0000"/>
              </a:solidFill>
            </a:endParaRPr>
          </a:p>
          <a:p>
            <a:pPr marL="285750" indent="-285750">
              <a:buFont typeface="Wingdings" panose="05000000000000000000" pitchFamily="2" charset="2"/>
              <a:buChar char="Ø"/>
            </a:pPr>
            <a:r>
              <a:rPr lang="ja-JP" altLang="en-US" sz="1400" b="1" dirty="0">
                <a:solidFill>
                  <a:schemeClr val="tx1"/>
                </a:solidFill>
              </a:rPr>
              <a:t>各医療機関の対応方針について（病院）</a:t>
            </a:r>
            <a:endParaRPr lang="en-US" altLang="ja-JP" sz="1400" b="1" dirty="0">
              <a:solidFill>
                <a:schemeClr val="tx1"/>
              </a:solidFill>
            </a:endParaRPr>
          </a:p>
          <a:p>
            <a:pPr>
              <a:lnSpc>
                <a:spcPts val="1000"/>
              </a:lnSpc>
            </a:pPr>
            <a:endParaRPr lang="en-US" altLang="ja-JP" sz="1400" b="1" dirty="0">
              <a:solidFill>
                <a:schemeClr val="tx1"/>
              </a:solidFill>
            </a:endParaRPr>
          </a:p>
          <a:p>
            <a:pPr marL="285750" indent="-285750">
              <a:buFont typeface="Wingdings" panose="05000000000000000000" pitchFamily="2" charset="2"/>
              <a:buChar char="Ø"/>
            </a:pPr>
            <a:r>
              <a:rPr kumimoji="1" lang="ja-JP" altLang="en-US" sz="1400" b="1" dirty="0">
                <a:solidFill>
                  <a:schemeClr val="tx1"/>
                </a:solidFill>
              </a:rPr>
              <a:t>構想区域全体の２０２５年における医療提供体制の検証について</a:t>
            </a:r>
          </a:p>
        </p:txBody>
      </p:sp>
      <p:sp>
        <p:nvSpPr>
          <p:cNvPr id="44" name="四角形: 角を丸くする 43">
            <a:extLst>
              <a:ext uri="{FF2B5EF4-FFF2-40B4-BE49-F238E27FC236}">
                <a16:creationId xmlns:a16="http://schemas.microsoft.com/office/drawing/2014/main" id="{DC32EA11-2EA5-4101-8E4E-035701AF349A}"/>
              </a:ext>
            </a:extLst>
          </p:cNvPr>
          <p:cNvSpPr/>
          <p:nvPr/>
        </p:nvSpPr>
        <p:spPr>
          <a:xfrm>
            <a:off x="7323214" y="1154004"/>
            <a:ext cx="957233" cy="416896"/>
          </a:xfrm>
          <a:prstGeom prst="roundRect">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rgbClr val="FF0000"/>
                </a:solidFill>
              </a:rPr>
              <a:t>第２回</a:t>
            </a:r>
            <a:endParaRPr kumimoji="1" lang="ja-JP" altLang="en-US" sz="1600" b="1" dirty="0">
              <a:solidFill>
                <a:srgbClr val="FF0000"/>
              </a:solidFill>
            </a:endParaRPr>
          </a:p>
        </p:txBody>
      </p:sp>
      <p:sp>
        <p:nvSpPr>
          <p:cNvPr id="9" name="吹き出し: 四角形 8">
            <a:extLst>
              <a:ext uri="{FF2B5EF4-FFF2-40B4-BE49-F238E27FC236}">
                <a16:creationId xmlns:a16="http://schemas.microsoft.com/office/drawing/2014/main" id="{01B0D2C0-203F-4206-9A69-9E80E380F6D0}"/>
              </a:ext>
            </a:extLst>
          </p:cNvPr>
          <p:cNvSpPr/>
          <p:nvPr/>
        </p:nvSpPr>
        <p:spPr>
          <a:xfrm>
            <a:off x="6203987" y="4238198"/>
            <a:ext cx="3459777" cy="378574"/>
          </a:xfrm>
          <a:prstGeom prst="wedgeRectCallout">
            <a:avLst>
              <a:gd name="adj1" fmla="val -42668"/>
              <a:gd name="adj2" fmla="val 91910"/>
            </a:avLst>
          </a:prstGeom>
          <a:solidFill>
            <a:schemeClr val="bg1"/>
          </a:solidFill>
          <a:ln w="95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rgbClr val="FF0000"/>
                </a:solidFill>
              </a:rPr>
              <a:t>次期医療計画（案）へのご意見をいただくため開催</a:t>
            </a:r>
          </a:p>
        </p:txBody>
      </p:sp>
    </p:spTree>
    <p:extLst>
      <p:ext uri="{BB962C8B-B14F-4D97-AF65-F5344CB8AC3E}">
        <p14:creationId xmlns:p14="http://schemas.microsoft.com/office/powerpoint/2010/main" val="2856048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スライド番号プレースホルダー 1">
            <a:extLst>
              <a:ext uri="{FF2B5EF4-FFF2-40B4-BE49-F238E27FC236}">
                <a16:creationId xmlns:a16="http://schemas.microsoft.com/office/drawing/2014/main" id="{C8A08A21-9E2A-4C14-A215-0409574B09E2}"/>
              </a:ext>
            </a:extLst>
          </p:cNvPr>
          <p:cNvSpPr>
            <a:spLocks noGrp="1"/>
          </p:cNvSpPr>
          <p:nvPr>
            <p:ph type="sldNum" sz="quarter" idx="12"/>
          </p:nvPr>
        </p:nvSpPr>
        <p:spPr>
          <a:xfrm>
            <a:off x="8451820" y="6371567"/>
            <a:ext cx="222885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5B03D32D-F1BC-4E9C-97E1-36CFF5B22341}" type="slidenum">
              <a:rPr kumimoji="1"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1" lang="en-US" sz="16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47" name="正方形/長方形 46">
            <a:extLst>
              <a:ext uri="{FF2B5EF4-FFF2-40B4-BE49-F238E27FC236}">
                <a16:creationId xmlns:a16="http://schemas.microsoft.com/office/drawing/2014/main" id="{1F4D3452-285B-4BFE-A3BA-D64BB8F3AADF}"/>
              </a:ext>
            </a:extLst>
          </p:cNvPr>
          <p:cNvSpPr/>
          <p:nvPr/>
        </p:nvSpPr>
        <p:spPr>
          <a:xfrm>
            <a:off x="0" y="0"/>
            <a:ext cx="9906000" cy="687232"/>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0" anchor="ctr"/>
          <a:lstStyle/>
          <a:p>
            <a:pPr marL="0" marR="0" lvl="0" indent="0" algn="ctr" defTabSz="1072866" rtl="0" eaLnBrk="1" fontAlgn="auto" latinLnBrk="0" hangingPunct="1">
              <a:lnSpc>
                <a:spcPct val="100000"/>
              </a:lnSpc>
              <a:spcBef>
                <a:spcPts val="0"/>
              </a:spcBef>
              <a:spcAft>
                <a:spcPts val="0"/>
              </a:spcAft>
              <a:buClrTx/>
              <a:buSzTx/>
              <a:buFontTx/>
              <a:buNone/>
              <a:tabLst/>
              <a:defRPr/>
            </a:pPr>
            <a:r>
              <a:rPr lang="ja-JP" altLang="en-US" sz="2000" b="1" dirty="0">
                <a:solidFill>
                  <a:prstClr val="white"/>
                </a:solidFill>
                <a:latin typeface="ＭＳ Ｐゴシック" panose="020B0600070205080204" pitchFamily="50" charset="-128"/>
                <a:ea typeface="ＭＳ Ｐゴシック" panose="020B0600070205080204" pitchFamily="50" charset="-128"/>
              </a:rPr>
              <a:t>佐久医療圏における今後</a:t>
            </a:r>
            <a:r>
              <a:rPr kumimoji="1" lang="ja-JP" altLang="en-US" sz="20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の進め方（本日ご意見をいただきたいこと）</a:t>
            </a:r>
            <a:endParaRPr kumimoji="1" lang="ja-JP" altLang="en-US"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5" name="テキスト ボックス 4">
            <a:extLst>
              <a:ext uri="{FF2B5EF4-FFF2-40B4-BE49-F238E27FC236}">
                <a16:creationId xmlns:a16="http://schemas.microsoft.com/office/drawing/2014/main" id="{32FD3B5A-271E-4D50-998D-FF5DAED55F69}"/>
              </a:ext>
            </a:extLst>
          </p:cNvPr>
          <p:cNvSpPr txBox="1"/>
          <p:nvPr/>
        </p:nvSpPr>
        <p:spPr>
          <a:xfrm>
            <a:off x="116595" y="883290"/>
            <a:ext cx="9672810" cy="3539430"/>
          </a:xfrm>
          <a:prstGeom prst="rect">
            <a:avLst/>
          </a:prstGeom>
          <a:noFill/>
        </p:spPr>
        <p:txBody>
          <a:bodyPr wrap="square">
            <a:spAutoFit/>
          </a:bodyPr>
          <a:lstStyle/>
          <a:p>
            <a:pPr marL="273050" indent="-139700" algn="just"/>
            <a:r>
              <a:rPr lang="ja-JP" altLang="en-US" sz="1600" kern="100" dirty="0">
                <a:effectLst/>
                <a:latin typeface="ＭＳ 明朝" panose="02020609040205080304" pitchFamily="17" charset="-128"/>
                <a:ea typeface="ＭＳ 明朝" panose="02020609040205080304" pitchFamily="17" charset="-128"/>
                <a:cs typeface="Times New Roman" panose="02020603050405020304" pitchFamily="18" charset="0"/>
              </a:rPr>
              <a:t>〇　今後、佐久医療圏において各医療機関の</a:t>
            </a:r>
            <a:r>
              <a:rPr lang="en-US" alt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rPr>
              <a:t>2025</a:t>
            </a:r>
            <a:r>
              <a:rPr lang="ja-JP" altLang="en-US" sz="1600" kern="100" dirty="0">
                <a:effectLst/>
                <a:latin typeface="ＭＳ 明朝" panose="02020609040205080304" pitchFamily="17" charset="-128"/>
                <a:ea typeface="ＭＳ 明朝" panose="02020609040205080304" pitchFamily="17" charset="-128"/>
                <a:cs typeface="Times New Roman" panose="02020603050405020304" pitchFamily="18" charset="0"/>
              </a:rPr>
              <a:t>年に向けた対応方針を協議していく上では</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、各医療機関の対応方針が、</a:t>
            </a:r>
            <a:r>
              <a:rPr lang="ja-JP" altLang="en-US" sz="1600" kern="100" dirty="0">
                <a:effectLst/>
                <a:latin typeface="ＭＳ 明朝" panose="02020609040205080304" pitchFamily="17" charset="-128"/>
                <a:ea typeface="ＭＳ 明朝" panose="02020609040205080304" pitchFamily="17" charset="-128"/>
                <a:cs typeface="Times New Roman" panose="02020603050405020304" pitchFamily="18" charset="0"/>
              </a:rPr>
              <a:t>圏域</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の</a:t>
            </a:r>
            <a:r>
              <a:rPr lang="ja-JP" altLang="en-US" sz="1600" kern="100" dirty="0">
                <a:effectLst/>
                <a:latin typeface="ＭＳ 明朝" panose="02020609040205080304" pitchFamily="17" charset="-128"/>
                <a:ea typeface="ＭＳ 明朝" panose="02020609040205080304" pitchFamily="17" charset="-128"/>
                <a:cs typeface="Times New Roman" panose="02020603050405020304" pitchFamily="18" charset="0"/>
              </a:rPr>
              <a:t>課題として挙げられている</a:t>
            </a:r>
            <a:r>
              <a:rPr lang="ja-JP" altLang="en-US" sz="1600" b="1" u="sng" kern="100" dirty="0">
                <a:effectLst/>
                <a:latin typeface="ＭＳ 明朝" panose="02020609040205080304" pitchFamily="17" charset="-128"/>
                <a:ea typeface="ＭＳ 明朝" panose="02020609040205080304" pitchFamily="17" charset="-128"/>
                <a:cs typeface="Times New Roman" panose="02020603050405020304" pitchFamily="18" charset="0"/>
              </a:rPr>
              <a:t>「各医療機関の役割・機能の最適化と連携強化」</a:t>
            </a:r>
            <a:r>
              <a:rPr lang="ja-JP" altLang="en-US" sz="1600" kern="100" dirty="0">
                <a:effectLst/>
                <a:latin typeface="ＭＳ 明朝" panose="02020609040205080304" pitchFamily="17" charset="-128"/>
                <a:ea typeface="ＭＳ 明朝" panose="02020609040205080304" pitchFamily="17" charset="-128"/>
                <a:cs typeface="Times New Roman" panose="02020603050405020304" pitchFamily="18" charset="0"/>
              </a:rPr>
              <a:t>という観点で整合が図られているか、確認</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する</a:t>
            </a:r>
            <a:r>
              <a:rPr lang="ja-JP" altLang="en-US" sz="1600" kern="100" dirty="0">
                <a:effectLst/>
                <a:latin typeface="ＭＳ 明朝" panose="02020609040205080304" pitchFamily="17" charset="-128"/>
                <a:ea typeface="ＭＳ 明朝" panose="02020609040205080304" pitchFamily="17" charset="-128"/>
                <a:cs typeface="Times New Roman" panose="02020603050405020304" pitchFamily="18" charset="0"/>
              </a:rPr>
              <a:t>ことが重要ではないか。</a:t>
            </a:r>
            <a:endParaRPr lang="en-US" alt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73050" indent="-139700" algn="just"/>
            <a:endParaRPr lang="en-US" altLang="ja-JP" sz="1600" b="1"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273050" indent="-139700" algn="just"/>
            <a:r>
              <a:rPr lang="ja-JP" altLang="en-US" sz="1600" kern="100" dirty="0">
                <a:effectLst/>
                <a:latin typeface="ＭＳ 明朝" panose="02020609040205080304" pitchFamily="17" charset="-128"/>
                <a:ea typeface="ＭＳ 明朝" panose="02020609040205080304" pitchFamily="17" charset="-128"/>
                <a:cs typeface="Times New Roman" panose="02020603050405020304" pitchFamily="18" charset="0"/>
              </a:rPr>
              <a:t>○　上記の観点で整合が図られているかを確認するためには、</a:t>
            </a:r>
            <a:r>
              <a:rPr lang="ja-JP" altLang="en-US" sz="1600" b="1" u="sng" kern="100" dirty="0">
                <a:effectLst/>
                <a:latin typeface="ＭＳ 明朝" panose="02020609040205080304" pitchFamily="17" charset="-128"/>
                <a:ea typeface="ＭＳ 明朝" panose="02020609040205080304" pitchFamily="17" charset="-128"/>
                <a:cs typeface="Times New Roman" panose="02020603050405020304" pitchFamily="18" charset="0"/>
              </a:rPr>
              <a:t>現状の役割分担と連携体制における具体的な支障事例や課題を地域の関係者で共有する必要。</a:t>
            </a:r>
            <a:endParaRPr lang="en-US" altLang="ja-JP" sz="1600" b="1" u="sng"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73050" indent="-139700" algn="just"/>
            <a:endParaRPr lang="en-US" altLang="ja-JP" sz="1600" b="1" u="sng"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273050" indent="-139700" algn="just"/>
            <a:r>
              <a:rPr lang="ja-JP" altLang="en-US" sz="1600" kern="100" dirty="0">
                <a:effectLst/>
                <a:latin typeface="ＭＳ 明朝" panose="02020609040205080304" pitchFamily="17" charset="-128"/>
                <a:ea typeface="ＭＳ 明朝" panose="02020609040205080304" pitchFamily="17" charset="-128"/>
                <a:cs typeface="Times New Roman" panose="02020603050405020304" pitchFamily="18" charset="0"/>
              </a:rPr>
              <a:t>○　また、地域医療構想策定当時の佐久医療圏の課題として、</a:t>
            </a:r>
            <a:r>
              <a:rPr lang="ja-JP" altLang="en-US" sz="1600" b="1" u="sng" kern="100" dirty="0">
                <a:effectLst/>
                <a:latin typeface="ＭＳ 明朝" panose="02020609040205080304" pitchFamily="17" charset="-128"/>
                <a:ea typeface="ＭＳ 明朝" panose="02020609040205080304" pitchFamily="17" charset="-128"/>
                <a:cs typeface="Times New Roman" panose="02020603050405020304" pitchFamily="18" charset="0"/>
              </a:rPr>
              <a:t>回復期リハビリテーション病棟入院患者の</a:t>
            </a:r>
            <a:r>
              <a:rPr lang="en-US" altLang="ja-JP" sz="1600" b="1" u="sng" kern="100" dirty="0">
                <a:effectLst/>
                <a:latin typeface="ＭＳ 明朝" panose="02020609040205080304" pitchFamily="17" charset="-128"/>
                <a:ea typeface="ＭＳ 明朝" panose="02020609040205080304" pitchFamily="17" charset="-128"/>
                <a:cs typeface="Times New Roman" panose="02020603050405020304" pitchFamily="18" charset="0"/>
              </a:rPr>
              <a:t>25</a:t>
            </a:r>
            <a:r>
              <a:rPr lang="ja-JP" altLang="en-US" sz="1600" b="1" u="sng" kern="100" dirty="0">
                <a:latin typeface="ＭＳ 明朝" panose="02020609040205080304" pitchFamily="17" charset="-128"/>
                <a:ea typeface="ＭＳ 明朝" panose="02020609040205080304" pitchFamily="17" charset="-128"/>
                <a:cs typeface="Times New Roman" panose="02020603050405020304" pitchFamily="18" charset="0"/>
              </a:rPr>
              <a:t>％（平成</a:t>
            </a:r>
            <a:r>
              <a:rPr lang="en-US" altLang="ja-JP" sz="1600" b="1" u="sng" kern="100" dirty="0">
                <a:latin typeface="ＭＳ 明朝" panose="02020609040205080304" pitchFamily="17" charset="-128"/>
                <a:ea typeface="ＭＳ 明朝" panose="02020609040205080304" pitchFamily="17" charset="-128"/>
                <a:cs typeface="Times New Roman" panose="02020603050405020304" pitchFamily="18" charset="0"/>
              </a:rPr>
              <a:t>25</a:t>
            </a:r>
            <a:r>
              <a:rPr lang="ja-JP" altLang="en-US" sz="1600" b="1" u="sng" kern="100" dirty="0">
                <a:latin typeface="ＭＳ 明朝" panose="02020609040205080304" pitchFamily="17" charset="-128"/>
                <a:ea typeface="ＭＳ 明朝" panose="02020609040205080304" pitchFamily="17" charset="-128"/>
                <a:cs typeface="Times New Roman" panose="02020603050405020304" pitchFamily="18" charset="0"/>
              </a:rPr>
              <a:t>年度）が</a:t>
            </a:r>
            <a:r>
              <a:rPr lang="ja-JP" altLang="en-US" sz="1600" b="1" u="sng" kern="100" dirty="0">
                <a:effectLst/>
                <a:latin typeface="ＭＳ 明朝" panose="02020609040205080304" pitchFamily="17" charset="-128"/>
                <a:ea typeface="ＭＳ 明朝" panose="02020609040205080304" pitchFamily="17" charset="-128"/>
                <a:cs typeface="Times New Roman" panose="02020603050405020304" pitchFamily="18" charset="0"/>
              </a:rPr>
              <a:t>上小医療圏に流出しており、</a:t>
            </a:r>
            <a:r>
              <a:rPr lang="ja-JP" altLang="en-US" sz="1600" b="1" u="sng" kern="100" dirty="0">
                <a:latin typeface="ＭＳ 明朝" panose="02020609040205080304" pitchFamily="17" charset="-128"/>
                <a:ea typeface="ＭＳ 明朝" panose="02020609040205080304" pitchFamily="17" charset="-128"/>
                <a:cs typeface="Times New Roman" panose="02020603050405020304" pitchFamily="18" charset="0"/>
              </a:rPr>
              <a:t>回復期機能が不足している</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ことが挙げられている。</a:t>
            </a:r>
            <a:endPar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273050" indent="-139700" algn="just"/>
            <a:r>
              <a:rPr lang="ja-JP" altLang="en-US" sz="16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参考</a:t>
            </a: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a:t>
            </a:r>
          </a:p>
          <a:p>
            <a:pPr marL="273050" indent="-139700" algn="just"/>
            <a:r>
              <a:rPr lang="ja-JP" altLang="en-US" sz="1600" kern="100" dirty="0">
                <a:effectLst/>
                <a:latin typeface="ＭＳ 明朝" panose="02020609040205080304" pitchFamily="17" charset="-128"/>
                <a:ea typeface="ＭＳ 明朝" panose="02020609040205080304" pitchFamily="17" charset="-128"/>
                <a:cs typeface="Times New Roman" panose="02020603050405020304" pitchFamily="18" charset="0"/>
              </a:rPr>
              <a:t>　　・令和２年度の上小医療圏への流出率：２６％</a:t>
            </a:r>
            <a:endParaRPr lang="en-US" alt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73050" indent="-139700" algn="just"/>
            <a:r>
              <a:rPr lang="ja-JP" altLang="en-US" sz="1600" kern="100" dirty="0">
                <a:effectLst/>
                <a:latin typeface="ＭＳ 明朝" panose="02020609040205080304" pitchFamily="17" charset="-128"/>
                <a:ea typeface="ＭＳ 明朝" panose="02020609040205080304" pitchFamily="17" charset="-128"/>
                <a:cs typeface="Times New Roman" panose="02020603050405020304" pitchFamily="18" charset="0"/>
              </a:rPr>
              <a:t>　　・令和４年７月１日時点で佐久医療圏内で回復期リハビリテーション病棟を有する医療機関</a:t>
            </a:r>
            <a:endParaRPr lang="en-US" alt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marL="273050" indent="-139700" algn="just"/>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　　　厚生連佐久総合病院（</a:t>
            </a: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44</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床）、軽井沢町立国保軽井沢病院（</a:t>
            </a:r>
            <a:r>
              <a:rPr lang="en-US" altLang="ja-JP" sz="1600" kern="100" dirty="0">
                <a:latin typeface="ＭＳ 明朝" panose="02020609040205080304" pitchFamily="17" charset="-128"/>
                <a:ea typeface="ＭＳ 明朝" panose="02020609040205080304" pitchFamily="17" charset="-128"/>
                <a:cs typeface="Times New Roman" panose="02020603050405020304" pitchFamily="18" charset="0"/>
              </a:rPr>
              <a:t>21</a:t>
            </a:r>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床）</a:t>
            </a:r>
            <a:endParaRPr lang="en-US" alt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937E2A3E-F79D-4DA3-AD2D-C86D1EF00DB5}"/>
              </a:ext>
            </a:extLst>
          </p:cNvPr>
          <p:cNvSpPr/>
          <p:nvPr/>
        </p:nvSpPr>
        <p:spPr>
          <a:xfrm>
            <a:off x="192476" y="4987320"/>
            <a:ext cx="9521048" cy="1740171"/>
          </a:xfrm>
          <a:prstGeom prst="rect">
            <a:avLst/>
          </a:prstGeom>
          <a:noFill/>
          <a:ln w="28575">
            <a:solidFill>
              <a:srgbClr val="0070C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chemeClr val="tx1"/>
              </a:solidFill>
            </a:endParaRPr>
          </a:p>
        </p:txBody>
      </p:sp>
      <p:sp>
        <p:nvSpPr>
          <p:cNvPr id="3" name="矢印: 下 2">
            <a:extLst>
              <a:ext uri="{FF2B5EF4-FFF2-40B4-BE49-F238E27FC236}">
                <a16:creationId xmlns:a16="http://schemas.microsoft.com/office/drawing/2014/main" id="{4A9F8F1E-24B3-4A86-84B4-C6EDFED9DAB6}"/>
              </a:ext>
            </a:extLst>
          </p:cNvPr>
          <p:cNvSpPr/>
          <p:nvPr/>
        </p:nvSpPr>
        <p:spPr>
          <a:xfrm>
            <a:off x="4289132" y="4439990"/>
            <a:ext cx="1180455" cy="357576"/>
          </a:xfrm>
          <a:prstGeom prst="downArrow">
            <a:avLst/>
          </a:prstGeom>
          <a:gradFill>
            <a:gsLst>
              <a:gs pos="0">
                <a:srgbClr val="5E9EFF"/>
              </a:gs>
              <a:gs pos="39999">
                <a:srgbClr val="85C2FF"/>
              </a:gs>
              <a:gs pos="70000">
                <a:srgbClr val="C4D6EB"/>
              </a:gs>
              <a:gs pos="100000">
                <a:srgbClr val="FFEBFA"/>
              </a:gs>
            </a:gsLst>
            <a:lin ang="5400000" scaled="0"/>
          </a:gradFill>
          <a:ln w="952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chemeClr val="tx1"/>
              </a:solidFill>
            </a:endParaRPr>
          </a:p>
        </p:txBody>
      </p:sp>
      <p:sp>
        <p:nvSpPr>
          <p:cNvPr id="8" name="テキスト ボックス 7">
            <a:extLst>
              <a:ext uri="{FF2B5EF4-FFF2-40B4-BE49-F238E27FC236}">
                <a16:creationId xmlns:a16="http://schemas.microsoft.com/office/drawing/2014/main" id="{B5495A66-1203-424A-B6F0-EF90F4B836FD}"/>
              </a:ext>
            </a:extLst>
          </p:cNvPr>
          <p:cNvSpPr txBox="1"/>
          <p:nvPr/>
        </p:nvSpPr>
        <p:spPr>
          <a:xfrm>
            <a:off x="192476" y="5077176"/>
            <a:ext cx="9373769" cy="1569660"/>
          </a:xfrm>
          <a:prstGeom prst="rect">
            <a:avLst/>
          </a:prstGeom>
          <a:noFill/>
        </p:spPr>
        <p:txBody>
          <a:bodyPr wrap="square">
            <a:spAutoFit/>
          </a:bodyPr>
          <a:lstStyle/>
          <a:p>
            <a:pPr marL="273050" indent="-139700" algn="just"/>
            <a:r>
              <a:rPr lang="en-US" altLang="ja-JP" sz="1600" b="1" kern="100" dirty="0">
                <a:effectLst/>
                <a:latin typeface="ＭＳ 明朝" panose="02020609040205080304" pitchFamily="17" charset="-128"/>
                <a:ea typeface="ＭＳ 明朝" panose="02020609040205080304" pitchFamily="17" charset="-128"/>
                <a:cs typeface="Times New Roman" panose="02020603050405020304" pitchFamily="18" charset="0"/>
              </a:rPr>
              <a:t>【</a:t>
            </a:r>
            <a:r>
              <a:rPr lang="ja-JP" altLang="en-US" sz="1600" b="1" kern="100" dirty="0">
                <a:latin typeface="ＭＳ 明朝" panose="02020609040205080304" pitchFamily="17" charset="-128"/>
                <a:ea typeface="ＭＳ 明朝" panose="02020609040205080304" pitchFamily="17" charset="-128"/>
                <a:cs typeface="Times New Roman" panose="02020603050405020304" pitchFamily="18" charset="0"/>
              </a:rPr>
              <a:t>本日ご意見をいただきたいこと</a:t>
            </a:r>
            <a:r>
              <a:rPr lang="en-US" altLang="ja-JP" sz="1600" b="1" kern="100" dirty="0">
                <a:effectLst/>
                <a:latin typeface="ＭＳ 明朝" panose="02020609040205080304" pitchFamily="17" charset="-128"/>
                <a:ea typeface="ＭＳ 明朝" panose="02020609040205080304" pitchFamily="17" charset="-128"/>
                <a:cs typeface="Times New Roman" panose="02020603050405020304" pitchFamily="18" charset="0"/>
              </a:rPr>
              <a:t>】</a:t>
            </a:r>
            <a:endParaRPr lang="en-US" altLang="ja-JP" sz="1600" b="1"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273050" indent="-139700" algn="just"/>
            <a:r>
              <a:rPr lang="ja-JP" altLang="en-US" sz="1600" kern="100" dirty="0">
                <a:latin typeface="ＭＳ 明朝" panose="02020609040205080304" pitchFamily="17" charset="-128"/>
                <a:ea typeface="ＭＳ 明朝" panose="02020609040205080304" pitchFamily="17" charset="-128"/>
                <a:cs typeface="Times New Roman" panose="02020603050405020304" pitchFamily="18" charset="0"/>
              </a:rPr>
              <a:t>　①　</a:t>
            </a:r>
            <a:r>
              <a:rPr lang="ja-JP" altLang="en-US" sz="1600" b="1" kern="100" dirty="0">
                <a:latin typeface="ＭＳ 明朝" panose="02020609040205080304" pitchFamily="17" charset="-128"/>
                <a:ea typeface="ＭＳ 明朝" panose="02020609040205080304" pitchFamily="17" charset="-128"/>
                <a:cs typeface="Times New Roman" panose="02020603050405020304" pitchFamily="18" charset="0"/>
              </a:rPr>
              <a:t>現状の佐久医療圏における役割分担と連携体制について、具体的に支障となっていること、</a:t>
            </a:r>
            <a:endParaRPr lang="en-US" altLang="ja-JP" sz="1600" b="1"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273050" indent="-139700" algn="just"/>
            <a:r>
              <a:rPr lang="ja-JP" altLang="en-US" sz="1600" b="1" kern="100" dirty="0">
                <a:latin typeface="ＭＳ 明朝" panose="02020609040205080304" pitchFamily="17" charset="-128"/>
                <a:ea typeface="ＭＳ 明朝" panose="02020609040205080304" pitchFamily="17" charset="-128"/>
                <a:cs typeface="Times New Roman" panose="02020603050405020304" pitchFamily="18" charset="0"/>
              </a:rPr>
              <a:t>　　課題となっていることはなにか。</a:t>
            </a:r>
            <a:endParaRPr lang="en-US" altLang="ja-JP" sz="1600" b="1"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273050" indent="-139700" algn="just"/>
            <a:endParaRPr lang="en-US" altLang="ja-JP" sz="1600" b="1"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273050" indent="-139700" algn="just"/>
            <a:r>
              <a:rPr lang="ja-JP" altLang="en-US" sz="1600" b="1" kern="100" dirty="0">
                <a:latin typeface="ＭＳ 明朝" panose="02020609040205080304" pitchFamily="17" charset="-128"/>
                <a:ea typeface="ＭＳ 明朝" panose="02020609040205080304" pitchFamily="17" charset="-128"/>
                <a:cs typeface="Times New Roman" panose="02020603050405020304" pitchFamily="18" charset="0"/>
              </a:rPr>
              <a:t>　②　回復期リハビリテーション患者が流出している現状について、今後の人口構造の変化により</a:t>
            </a:r>
            <a:endParaRPr lang="en-US" altLang="ja-JP" sz="1600" b="1" kern="100" dirty="0">
              <a:latin typeface="ＭＳ 明朝" panose="02020609040205080304" pitchFamily="17" charset="-128"/>
              <a:ea typeface="ＭＳ 明朝" panose="02020609040205080304" pitchFamily="17" charset="-128"/>
              <a:cs typeface="Times New Roman" panose="02020603050405020304" pitchFamily="18" charset="0"/>
            </a:endParaRPr>
          </a:p>
          <a:p>
            <a:pPr marL="273050" indent="-139700" algn="just"/>
            <a:r>
              <a:rPr lang="ja-JP" altLang="en-US" sz="1600" b="1" kern="100" dirty="0">
                <a:latin typeface="ＭＳ 明朝" panose="02020609040205080304" pitchFamily="17" charset="-128"/>
                <a:ea typeface="ＭＳ 明朝" panose="02020609040205080304" pitchFamily="17" charset="-128"/>
                <a:cs typeface="Times New Roman" panose="02020603050405020304" pitchFamily="18" charset="0"/>
              </a:rPr>
              <a:t>　　高齢者の増加が見込まれることを踏まえ、どう考えるか。</a:t>
            </a:r>
            <a:endParaRPr lang="en-US" altLang="ja-JP" sz="1600" b="1" kern="100" dirty="0">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618002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slide3" descr="患者流出">
            <a:extLst>
              <a:ext uri="{FF2B5EF4-FFF2-40B4-BE49-F238E27FC236}">
                <a16:creationId xmlns:a16="http://schemas.microsoft.com/office/drawing/2014/main" id="{E8F2F947-1E3F-4796-9AF2-22DDA4A9BBFC}"/>
              </a:ext>
            </a:extLst>
          </p:cNvPr>
          <p:cNvPicPr>
            <a:picLocks noChangeAspect="1"/>
          </p:cNvPicPr>
          <p:nvPr/>
        </p:nvPicPr>
        <p:blipFill rotWithShape="1">
          <a:blip r:embed="rId2">
            <a:extLst>
              <a:ext uri="{28A0092B-C50C-407E-A947-70E740481C1C}">
                <a14:useLocalDpi xmlns:a14="http://schemas.microsoft.com/office/drawing/2010/main" val="0"/>
              </a:ext>
            </a:extLst>
          </a:blip>
          <a:srcRect t="3150"/>
          <a:stretch/>
        </p:blipFill>
        <p:spPr>
          <a:xfrm>
            <a:off x="122903" y="1035626"/>
            <a:ext cx="9660194" cy="5680118"/>
          </a:xfrm>
          <a:prstGeom prst="rect">
            <a:avLst/>
          </a:prstGeom>
        </p:spPr>
      </p:pic>
      <p:sp>
        <p:nvSpPr>
          <p:cNvPr id="8" name="字幕 2">
            <a:extLst>
              <a:ext uri="{FF2B5EF4-FFF2-40B4-BE49-F238E27FC236}">
                <a16:creationId xmlns:a16="http://schemas.microsoft.com/office/drawing/2014/main" id="{D52E9810-3CF4-4D3D-8227-D3CB1CA214E7}"/>
              </a:ext>
            </a:extLst>
          </p:cNvPr>
          <p:cNvSpPr txBox="1">
            <a:spLocks/>
          </p:cNvSpPr>
          <p:nvPr/>
        </p:nvSpPr>
        <p:spPr>
          <a:xfrm>
            <a:off x="0" y="4399"/>
            <a:ext cx="9906000" cy="408260"/>
          </a:xfrm>
          <a:prstGeom prst="rect">
            <a:avLst/>
          </a:prstGeom>
          <a:solidFill>
            <a:srgbClr val="0070C0"/>
          </a:solid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solidFill>
                  <a:schemeClr val="bg1"/>
                </a:solidFill>
                <a:latin typeface="ＭＳ Ｐゴシック" panose="020B0600070205080204" pitchFamily="50" charset="-128"/>
                <a:ea typeface="ＭＳ Ｐゴシック" panose="020B0600070205080204" pitchFamily="50" charset="-128"/>
              </a:rPr>
              <a:t>受療動向：患者の流出状況　（佐久医療圏）　</a:t>
            </a:r>
          </a:p>
        </p:txBody>
      </p:sp>
      <p:sp>
        <p:nvSpPr>
          <p:cNvPr id="6" name="テキスト ボックス 5">
            <a:extLst>
              <a:ext uri="{FF2B5EF4-FFF2-40B4-BE49-F238E27FC236}">
                <a16:creationId xmlns:a16="http://schemas.microsoft.com/office/drawing/2014/main" id="{03B5B860-6DA4-4B4B-983B-0804135CFA93}"/>
              </a:ext>
            </a:extLst>
          </p:cNvPr>
          <p:cNvSpPr txBox="1"/>
          <p:nvPr/>
        </p:nvSpPr>
        <p:spPr>
          <a:xfrm>
            <a:off x="122903" y="512406"/>
            <a:ext cx="9660194" cy="523220"/>
          </a:xfrm>
          <a:prstGeom prst="rect">
            <a:avLst/>
          </a:prstGeom>
          <a:noFill/>
        </p:spPr>
        <p:txBody>
          <a:bodyPr wrap="square" rtlCol="0">
            <a:spAutoFit/>
          </a:bodyPr>
          <a:lstStyle/>
          <a:p>
            <a:pPr defTabSz="457200"/>
            <a:r>
              <a:rPr lang="ja-JP" altLang="en-US" sz="1400" dirty="0">
                <a:solidFill>
                  <a:prstClr val="black"/>
                </a:solidFill>
                <a:latin typeface="Calibri" panose="020F0502020204030204"/>
                <a:ea typeface="游ゴシック" panose="020B0400000000000000" pitchFamily="50" charset="-128"/>
              </a:rPr>
              <a:t>○　佐久医療圏に居住する患者が、どの地域の医療機関を受診しているか（患者の流出）を分析。</a:t>
            </a:r>
            <a:endParaRPr lang="en-US" altLang="ja-JP" sz="1400" dirty="0">
              <a:solidFill>
                <a:prstClr val="black"/>
              </a:solidFill>
              <a:latin typeface="Calibri" panose="020F0502020204030204"/>
              <a:ea typeface="游ゴシック" panose="020B0400000000000000" pitchFamily="50" charset="-128"/>
            </a:endParaRPr>
          </a:p>
          <a:p>
            <a:pPr defTabSz="457200"/>
            <a:r>
              <a:rPr lang="ja-JP" altLang="en-US" sz="1400" dirty="0">
                <a:solidFill>
                  <a:prstClr val="black"/>
                </a:solidFill>
                <a:latin typeface="Calibri" panose="020F0502020204030204"/>
                <a:ea typeface="游ゴシック" panose="020B0400000000000000" pitchFamily="50" charset="-128"/>
              </a:rPr>
              <a:t>　</a:t>
            </a:r>
            <a:r>
              <a:rPr lang="en-US" altLang="ja-JP" sz="1200" dirty="0">
                <a:solidFill>
                  <a:prstClr val="black"/>
                </a:solidFill>
                <a:latin typeface="Calibri" panose="020F0502020204030204"/>
                <a:ea typeface="游ゴシック" panose="020B0400000000000000" pitchFamily="50" charset="-128"/>
              </a:rPr>
              <a:t>※</a:t>
            </a:r>
            <a:r>
              <a:rPr lang="ja-JP" altLang="en-US" sz="1200" dirty="0">
                <a:solidFill>
                  <a:prstClr val="black"/>
                </a:solidFill>
                <a:latin typeface="Calibri" panose="020F0502020204030204"/>
                <a:ea typeface="游ゴシック" panose="020B0400000000000000" pitchFamily="50" charset="-128"/>
              </a:rPr>
              <a:t>分析対象は、令和２年度における国民健康保険及び後期高齢者医療の被保険者分のレセプトデータ</a:t>
            </a:r>
            <a:endParaRPr lang="en-US" altLang="ja-JP" sz="1400" dirty="0">
              <a:solidFill>
                <a:prstClr val="black"/>
              </a:solidFill>
              <a:latin typeface="Calibri" panose="020F0502020204030204"/>
              <a:ea typeface="游ゴシック" panose="020B0400000000000000" pitchFamily="50" charset="-128"/>
            </a:endParaRPr>
          </a:p>
        </p:txBody>
      </p:sp>
      <p:sp>
        <p:nvSpPr>
          <p:cNvPr id="7" name="テキスト ボックス 6">
            <a:extLst>
              <a:ext uri="{FF2B5EF4-FFF2-40B4-BE49-F238E27FC236}">
                <a16:creationId xmlns:a16="http://schemas.microsoft.com/office/drawing/2014/main" id="{9CB4A6CB-BB29-4185-83DC-8B311C7BAD72}"/>
              </a:ext>
            </a:extLst>
          </p:cNvPr>
          <p:cNvSpPr txBox="1"/>
          <p:nvPr/>
        </p:nvSpPr>
        <p:spPr>
          <a:xfrm>
            <a:off x="6343651" y="6512754"/>
            <a:ext cx="3200400" cy="253916"/>
          </a:xfrm>
          <a:prstGeom prst="rect">
            <a:avLst/>
          </a:prstGeom>
          <a:noFill/>
        </p:spPr>
        <p:txBody>
          <a:bodyPr wrap="square" rtlCol="0">
            <a:spAutoFit/>
          </a:bodyPr>
          <a:lstStyle/>
          <a:p>
            <a:r>
              <a:rPr kumimoji="1" lang="ja-JP" altLang="en-US" sz="1050" dirty="0">
                <a:latin typeface="ＭＳ Ｐゴシック" panose="020B0600070205080204" pitchFamily="50" charset="-128"/>
                <a:ea typeface="ＭＳ Ｐゴシック" panose="020B0600070205080204" pitchFamily="50" charset="-128"/>
              </a:rPr>
              <a:t>出典：令和３年度医療計画作成支援データブック</a:t>
            </a:r>
          </a:p>
        </p:txBody>
      </p:sp>
      <p:sp>
        <p:nvSpPr>
          <p:cNvPr id="9" name="スライド番号プレースホルダー 1">
            <a:extLst>
              <a:ext uri="{FF2B5EF4-FFF2-40B4-BE49-F238E27FC236}">
                <a16:creationId xmlns:a16="http://schemas.microsoft.com/office/drawing/2014/main" id="{14271E75-171C-45CF-9566-D693AB1CD975}"/>
              </a:ext>
            </a:extLst>
          </p:cNvPr>
          <p:cNvSpPr>
            <a:spLocks noGrp="1"/>
          </p:cNvSpPr>
          <p:nvPr>
            <p:ph type="sldNum" sz="quarter" idx="12"/>
          </p:nvPr>
        </p:nvSpPr>
        <p:spPr>
          <a:xfrm>
            <a:off x="8563170" y="6501292"/>
            <a:ext cx="2228850" cy="365125"/>
          </a:xfrm>
        </p:spPr>
        <p:txBody>
          <a:bodyPr/>
          <a:lstStyle/>
          <a:p>
            <a:pPr algn="ctr"/>
            <a:fld id="{5B03D32D-F1BC-4E9C-97E1-36CFF5B22341}" type="slidenum">
              <a:rPr lang="en-US" smtClean="0"/>
              <a:pPr algn="ctr"/>
              <a:t>15</a:t>
            </a:fld>
            <a:endParaRPr lang="en-US" dirty="0"/>
          </a:p>
        </p:txBody>
      </p:sp>
      <p:grpSp>
        <p:nvGrpSpPr>
          <p:cNvPr id="10" name="グループ化 9">
            <a:extLst>
              <a:ext uri="{FF2B5EF4-FFF2-40B4-BE49-F238E27FC236}">
                <a16:creationId xmlns:a16="http://schemas.microsoft.com/office/drawing/2014/main" id="{968F3277-95CA-46C5-9484-0D386A70B829}"/>
              </a:ext>
            </a:extLst>
          </p:cNvPr>
          <p:cNvGrpSpPr>
            <a:grpSpLocks/>
          </p:cNvGrpSpPr>
          <p:nvPr/>
        </p:nvGrpSpPr>
        <p:grpSpPr bwMode="auto">
          <a:xfrm>
            <a:off x="7271015" y="111752"/>
            <a:ext cx="2584310" cy="408260"/>
            <a:chOff x="3320" y="4203"/>
            <a:chExt cx="3177" cy="686"/>
          </a:xfrm>
        </p:grpSpPr>
        <p:sp>
          <p:nvSpPr>
            <p:cNvPr id="12" name="Text Box 3">
              <a:extLst>
                <a:ext uri="{FF2B5EF4-FFF2-40B4-BE49-F238E27FC236}">
                  <a16:creationId xmlns:a16="http://schemas.microsoft.com/office/drawing/2014/main" id="{0D1A6634-2A2F-4DD4-8882-BA8B0FD6CAE9}"/>
                </a:ext>
              </a:extLst>
            </p:cNvPr>
            <p:cNvSpPr txBox="1">
              <a:spLocks noChangeArrowheads="1"/>
            </p:cNvSpPr>
            <p:nvPr/>
          </p:nvSpPr>
          <p:spPr bwMode="auto">
            <a:xfrm>
              <a:off x="3320" y="4203"/>
              <a:ext cx="2671" cy="402"/>
            </a:xfrm>
            <a:prstGeom prst="rect">
              <a:avLst/>
            </a:prstGeom>
            <a:solidFill>
              <a:srgbClr val="FFFFFF"/>
            </a:solidFill>
            <a:ln w="9525">
              <a:solidFill>
                <a:srgbClr val="000000"/>
              </a:solidFill>
              <a:miter lim="800000"/>
              <a:headEnd/>
              <a:tailEnd/>
            </a:ln>
          </p:spPr>
          <p:txBody>
            <a:bodyPr rot="0" vert="horz" wrap="square" lIns="18000" tIns="0" rIns="18000" bIns="0" anchor="ctr" anchorCtr="0" upright="1">
              <a:noAutofit/>
            </a:bodyPr>
            <a:lstStyle/>
            <a:p>
              <a:pPr algn="dist">
                <a:lnSpc>
                  <a:spcPts val="1000"/>
                </a:lnSpc>
              </a:pPr>
              <a:r>
                <a:rPr lang="ja-JP" altLang="en-US" sz="700" kern="100" dirty="0">
                  <a:solidFill>
                    <a:prstClr val="black"/>
                  </a:solidFill>
                  <a:latin typeface="ＭＳ Ｐゴシック" panose="020B0600070205080204" pitchFamily="50" charset="-128"/>
                  <a:ea typeface="ＭＳ Ｐゴシック" panose="020B0600070205080204" pitchFamily="50" charset="-128"/>
                </a:rPr>
                <a:t>令和４年度第１回佐久医療圏</a:t>
              </a:r>
              <a:endParaRPr lang="en-US" altLang="ja-JP" sz="700" kern="100" dirty="0">
                <a:solidFill>
                  <a:prstClr val="black"/>
                </a:solidFill>
                <a:latin typeface="ＭＳ Ｐゴシック" panose="020B0600070205080204" pitchFamily="50" charset="-128"/>
                <a:ea typeface="ＭＳ Ｐゴシック" panose="020B0600070205080204" pitchFamily="50" charset="-128"/>
              </a:endParaRPr>
            </a:p>
            <a:p>
              <a:pPr algn="dist">
                <a:lnSpc>
                  <a:spcPts val="1000"/>
                </a:lnSpc>
              </a:pPr>
              <a:r>
                <a:rPr lang="ja-JP" altLang="en-US" sz="700" kern="100" dirty="0">
                  <a:solidFill>
                    <a:prstClr val="black"/>
                  </a:solidFill>
                  <a:latin typeface="ＭＳ Ｐゴシック" panose="020B0600070205080204" pitchFamily="50" charset="-128"/>
                  <a:ea typeface="ＭＳ Ｐゴシック" panose="020B0600070205080204" pitchFamily="50" charset="-128"/>
                </a:rPr>
                <a:t>地域医療構想調整会議</a:t>
              </a:r>
              <a:endParaRPr lang="en-US" altLang="ja-JP" sz="700" kern="1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3" name="Text Box 4">
              <a:extLst>
                <a:ext uri="{FF2B5EF4-FFF2-40B4-BE49-F238E27FC236}">
                  <a16:creationId xmlns:a16="http://schemas.microsoft.com/office/drawing/2014/main" id="{59385FA4-6879-452F-AA35-25CE3D3615DF}"/>
                </a:ext>
              </a:extLst>
            </p:cNvPr>
            <p:cNvSpPr txBox="1">
              <a:spLocks noChangeArrowheads="1"/>
            </p:cNvSpPr>
            <p:nvPr/>
          </p:nvSpPr>
          <p:spPr bwMode="auto">
            <a:xfrm>
              <a:off x="3320" y="4605"/>
              <a:ext cx="2671" cy="284"/>
            </a:xfrm>
            <a:prstGeom prst="rect">
              <a:avLst/>
            </a:prstGeom>
            <a:solidFill>
              <a:srgbClr val="FFFFFF"/>
            </a:solidFill>
            <a:ln w="9525">
              <a:solidFill>
                <a:srgbClr val="000000"/>
              </a:solidFill>
              <a:miter lim="800000"/>
              <a:headEnd/>
              <a:tailEnd/>
            </a:ln>
          </p:spPr>
          <p:txBody>
            <a:bodyPr rot="0" vert="horz" wrap="square" lIns="18000" tIns="0" rIns="18000" bIns="0" anchor="ctr" anchorCtr="0" upright="1">
              <a:noAutofit/>
            </a:bodyPr>
            <a:lstStyle/>
            <a:p>
              <a:pPr algn="dist">
                <a:lnSpc>
                  <a:spcPts val="900"/>
                </a:lnSpc>
              </a:pPr>
              <a:r>
                <a:rPr lang="ja-JP" altLang="en-US" sz="700" kern="1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令和４年８月２９日</a:t>
              </a:r>
              <a:endParaRPr lang="ja-JP" altLang="en-US" sz="900" kern="1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14" name="Text Box 5">
              <a:extLst>
                <a:ext uri="{FF2B5EF4-FFF2-40B4-BE49-F238E27FC236}">
                  <a16:creationId xmlns:a16="http://schemas.microsoft.com/office/drawing/2014/main" id="{605631F5-8848-4A59-8C2F-5C03CF571936}"/>
                </a:ext>
              </a:extLst>
            </p:cNvPr>
            <p:cNvSpPr txBox="1">
              <a:spLocks noChangeArrowheads="1"/>
            </p:cNvSpPr>
            <p:nvPr/>
          </p:nvSpPr>
          <p:spPr bwMode="auto">
            <a:xfrm>
              <a:off x="5991" y="4203"/>
              <a:ext cx="506" cy="686"/>
            </a:xfrm>
            <a:prstGeom prst="rect">
              <a:avLst/>
            </a:prstGeom>
            <a:solidFill>
              <a:srgbClr val="FFFFFF"/>
            </a:solidFill>
            <a:ln w="9525">
              <a:solidFill>
                <a:srgbClr val="000000"/>
              </a:solidFill>
              <a:miter lim="800000"/>
              <a:headEnd/>
              <a:tailEnd/>
            </a:ln>
          </p:spPr>
          <p:txBody>
            <a:bodyPr rot="0" vert="horz" wrap="square" lIns="18000" tIns="0" rIns="18000" bIns="0" anchor="ctr" anchorCtr="0" upright="1">
              <a:noAutofit/>
            </a:bodyPr>
            <a:lstStyle/>
            <a:p>
              <a:pPr algn="ctr">
                <a:lnSpc>
                  <a:spcPts val="1500"/>
                </a:lnSpc>
              </a:pPr>
              <a:r>
                <a:rPr lang="ja-JP" altLang="en-US" sz="900" kern="1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資料</a:t>
              </a:r>
              <a:endParaRPr lang="en-US" altLang="ja-JP" sz="900" kern="1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algn="ctr">
                <a:lnSpc>
                  <a:spcPts val="1500"/>
                </a:lnSpc>
              </a:pPr>
              <a:r>
                <a:rPr lang="ja-JP" altLang="en-US" sz="900" kern="1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２</a:t>
              </a:r>
              <a:endParaRPr lang="en-US" altLang="ja-JP" sz="1000" kern="1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grpSp>
      <p:sp>
        <p:nvSpPr>
          <p:cNvPr id="2" name="正方形/長方形 1">
            <a:extLst>
              <a:ext uri="{FF2B5EF4-FFF2-40B4-BE49-F238E27FC236}">
                <a16:creationId xmlns:a16="http://schemas.microsoft.com/office/drawing/2014/main" id="{C328C589-8053-4DAA-96BE-3F18BD5AA265}"/>
              </a:ext>
            </a:extLst>
          </p:cNvPr>
          <p:cNvSpPr/>
          <p:nvPr/>
        </p:nvSpPr>
        <p:spPr>
          <a:xfrm>
            <a:off x="814647" y="3973483"/>
            <a:ext cx="8221288" cy="36512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chemeClr val="tx1"/>
              </a:solidFill>
            </a:endParaRPr>
          </a:p>
        </p:txBody>
      </p:sp>
    </p:spTree>
    <p:extLst>
      <p:ext uri="{BB962C8B-B14F-4D97-AF65-F5344CB8AC3E}">
        <p14:creationId xmlns:p14="http://schemas.microsoft.com/office/powerpoint/2010/main" val="3324542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四角形: 角を丸くする 11">
            <a:extLst>
              <a:ext uri="{FF2B5EF4-FFF2-40B4-BE49-F238E27FC236}">
                <a16:creationId xmlns:a16="http://schemas.microsoft.com/office/drawing/2014/main" id="{D541A3A0-C52D-4FEB-8C37-7F2A2AD3DD4D}"/>
              </a:ext>
            </a:extLst>
          </p:cNvPr>
          <p:cNvSpPr/>
          <p:nvPr/>
        </p:nvSpPr>
        <p:spPr>
          <a:xfrm>
            <a:off x="308809" y="5831850"/>
            <a:ext cx="9132645" cy="930878"/>
          </a:xfrm>
          <a:prstGeom prst="roundRect">
            <a:avLst>
              <a:gd name="adj" fmla="val 6183"/>
            </a:avLst>
          </a:prstGeom>
          <a:solidFill>
            <a:srgbClr val="CEFDA3"/>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chemeClr val="tx1"/>
              </a:solidFill>
            </a:endParaRPr>
          </a:p>
        </p:txBody>
      </p:sp>
      <p:sp>
        <p:nvSpPr>
          <p:cNvPr id="2" name="四角形: 角を丸くする 1">
            <a:extLst>
              <a:ext uri="{FF2B5EF4-FFF2-40B4-BE49-F238E27FC236}">
                <a16:creationId xmlns:a16="http://schemas.microsoft.com/office/drawing/2014/main" id="{24BEBA63-8E11-4E83-95F8-3728F0799E63}"/>
              </a:ext>
            </a:extLst>
          </p:cNvPr>
          <p:cNvSpPr/>
          <p:nvPr/>
        </p:nvSpPr>
        <p:spPr>
          <a:xfrm>
            <a:off x="308810" y="2654351"/>
            <a:ext cx="9132645" cy="3101315"/>
          </a:xfrm>
          <a:prstGeom prst="roundRect">
            <a:avLst>
              <a:gd name="adj" fmla="val 6183"/>
            </a:avLst>
          </a:prstGeom>
          <a:solidFill>
            <a:schemeClr val="accent6">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chemeClr val="tx1"/>
              </a:solidFill>
            </a:endParaRPr>
          </a:p>
        </p:txBody>
      </p:sp>
      <p:sp>
        <p:nvSpPr>
          <p:cNvPr id="3" name="テキスト ボックス 2"/>
          <p:cNvSpPr txBox="1"/>
          <p:nvPr/>
        </p:nvSpPr>
        <p:spPr>
          <a:xfrm>
            <a:off x="0" y="7279"/>
            <a:ext cx="9906000" cy="400110"/>
          </a:xfrm>
          <a:prstGeom prst="rect">
            <a:avLst/>
          </a:prstGeom>
          <a:solidFill>
            <a:srgbClr val="0070C0"/>
          </a:solidFill>
        </p:spPr>
        <p:txBody>
          <a:bodyPr wrap="square" rtlCol="0" anchor="b">
            <a:spAutoFit/>
          </a:bodyPr>
          <a:lstStyle/>
          <a:p>
            <a:pPr algn="ctr" fontAlgn="base">
              <a:spcBef>
                <a:spcPct val="0"/>
              </a:spcBef>
              <a:spcAft>
                <a:spcPct val="0"/>
              </a:spcAft>
            </a:pPr>
            <a:r>
              <a:rPr lang="ja-JP" altLang="en-US" sz="2000" b="1" dirty="0">
                <a:solidFill>
                  <a:prstClr val="white"/>
                </a:solidFill>
                <a:latin typeface="ＭＳ Ｐゴシック" panose="020B0600070205080204" pitchFamily="50" charset="-128"/>
                <a:ea typeface="ＭＳ Ｐゴシック" panose="020B0600070205080204" pitchFamily="50" charset="-128"/>
                <a:cs typeface="メイリオ" panose="020B0604030504040204" pitchFamily="50" charset="-128"/>
              </a:rPr>
              <a:t>地域医療構想に関する将来意向調査の概要 </a:t>
            </a:r>
            <a:endParaRPr lang="en-US" altLang="ja-JP" sz="2000" b="1" dirty="0">
              <a:solidFill>
                <a:prstClr val="white"/>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6" name="スライド番号プレースホルダー 3"/>
          <p:cNvSpPr txBox="1">
            <a:spLocks/>
          </p:cNvSpPr>
          <p:nvPr/>
        </p:nvSpPr>
        <p:spPr>
          <a:xfrm>
            <a:off x="8649957" y="6492875"/>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9FDC3B78-F436-4E4A-8394-351FF17AB638}" type="slidenum">
              <a:rPr kumimoji="1" lang="ja-JP" altLang="en-US" sz="1400" b="0" i="0" u="none" strike="noStrike" kern="1200" cap="none" spc="0" normalizeH="0" baseline="0" noProof="0" smtClean="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1" lang="ja-JP" altLang="en-US" sz="1400" b="0" i="0" u="none" strike="noStrike" kern="1200" cap="none" spc="0" normalizeH="0" baseline="0" noProof="0" dirty="0">
              <a:ln>
                <a:noFill/>
              </a:ln>
              <a:solidFill>
                <a:prstClr val="black">
                  <a:tint val="75000"/>
                </a:prstClr>
              </a:solidFill>
              <a:effectLst/>
              <a:uLnTx/>
              <a:uFillTx/>
              <a:latin typeface="ＭＳ Ｐゴシック" panose="020B0600070205080204" pitchFamily="50" charset="-128"/>
              <a:ea typeface="ＭＳ Ｐゴシック" panose="020B0600070205080204" pitchFamily="50" charset="-128"/>
            </a:endParaRPr>
          </a:p>
        </p:txBody>
      </p:sp>
      <p:sp>
        <p:nvSpPr>
          <p:cNvPr id="9" name="テキスト ボックス 8"/>
          <p:cNvSpPr txBox="1"/>
          <p:nvPr/>
        </p:nvSpPr>
        <p:spPr>
          <a:xfrm>
            <a:off x="0" y="553453"/>
            <a:ext cx="9805657" cy="1154162"/>
          </a:xfrm>
          <a:prstGeom prst="rect">
            <a:avLst/>
          </a:prstGeom>
          <a:noFill/>
          <a:ln>
            <a:solidFill>
              <a:schemeClr val="tx1"/>
            </a:solidFill>
            <a:prstDash val="solid"/>
          </a:ln>
        </p:spPr>
        <p:txBody>
          <a:bodyPr wrap="square" rtlCol="0">
            <a:spAutoFit/>
          </a:bodyPr>
          <a:lstStyle/>
          <a:p>
            <a:r>
              <a:rPr lang="ja-JP" altLang="en-US" sz="1600" dirty="0">
                <a:latin typeface="ＭＳ Ｐゴシック" panose="020B0600070205080204" pitchFamily="50" charset="-128"/>
                <a:ea typeface="ＭＳ Ｐゴシック" panose="020B0600070205080204" pitchFamily="50" charset="-128"/>
              </a:rPr>
              <a:t>○　各医療機関の対応方針の策定や検証・見直しに向けた議論等を進めるため、</a:t>
            </a:r>
            <a:r>
              <a:rPr lang="ja-JP" altLang="en-US" sz="1600" b="1" u="sng" dirty="0">
                <a:latin typeface="ＭＳ Ｐゴシック" panose="020B0600070205080204" pitchFamily="50" charset="-128"/>
                <a:ea typeface="ＭＳ Ｐゴシック" panose="020B0600070205080204" pitchFamily="50" charset="-128"/>
              </a:rPr>
              <a:t>県内の一般・療養病床を持つ</a:t>
            </a:r>
            <a:endParaRPr lang="en-US" altLang="ja-JP" sz="1600" b="1" u="sng" dirty="0">
              <a:latin typeface="ＭＳ Ｐゴシック" panose="020B0600070205080204" pitchFamily="50" charset="-128"/>
              <a:ea typeface="ＭＳ Ｐゴシック" panose="020B0600070205080204" pitchFamily="50" charset="-128"/>
            </a:endParaRPr>
          </a:p>
          <a:p>
            <a:r>
              <a:rPr lang="ja-JP" altLang="en-US" sz="1600" b="1" dirty="0">
                <a:latin typeface="ＭＳ Ｐゴシック" panose="020B0600070205080204" pitchFamily="50" charset="-128"/>
                <a:ea typeface="ＭＳ Ｐゴシック" panose="020B0600070205080204" pitchFamily="50" charset="-128"/>
              </a:rPr>
              <a:t>　 </a:t>
            </a:r>
            <a:r>
              <a:rPr lang="ja-JP" altLang="en-US" sz="1600" b="1" u="sng" dirty="0">
                <a:latin typeface="ＭＳ Ｐゴシック" panose="020B0600070205080204" pitchFamily="50" charset="-128"/>
                <a:ea typeface="ＭＳ Ｐゴシック" panose="020B0600070205080204" pitchFamily="50" charset="-128"/>
              </a:rPr>
              <a:t>公立・公的・民間病院及び診療所を対象</a:t>
            </a:r>
            <a:r>
              <a:rPr lang="ja-JP" altLang="en-US" sz="1600" u="sng" dirty="0">
                <a:latin typeface="ＭＳ Ｐゴシック" panose="020B0600070205080204" pitchFamily="50" charset="-128"/>
                <a:ea typeface="ＭＳ Ｐゴシック" panose="020B0600070205080204" pitchFamily="50" charset="-128"/>
              </a:rPr>
              <a:t>に</a:t>
            </a:r>
            <a:r>
              <a:rPr lang="ja-JP" altLang="en-US" sz="1600" b="1" u="sng" dirty="0">
                <a:latin typeface="ＭＳ Ｐゴシック" panose="020B0600070205080204" pitchFamily="50" charset="-128"/>
                <a:ea typeface="ＭＳ Ｐゴシック" panose="020B0600070205080204" pitchFamily="50" charset="-128"/>
              </a:rPr>
              <a:t>、「地域医療構想に関する将来意向調査」を実施。</a:t>
            </a:r>
            <a:endParaRPr lang="en-US" altLang="ja-JP" sz="1600" b="1" u="sng" dirty="0">
              <a:latin typeface="ＭＳ Ｐゴシック" panose="020B0600070205080204" pitchFamily="50" charset="-128"/>
              <a:ea typeface="ＭＳ Ｐゴシック" panose="020B0600070205080204" pitchFamily="50" charset="-128"/>
            </a:endParaRPr>
          </a:p>
          <a:p>
            <a:pPr>
              <a:lnSpc>
                <a:spcPts val="600"/>
              </a:lnSpc>
            </a:pPr>
            <a:endParaRPr lang="en-US" altLang="ja-JP" sz="1600" b="1" u="sng" dirty="0">
              <a:latin typeface="ＭＳ Ｐゴシック" panose="020B0600070205080204" pitchFamily="50" charset="-128"/>
              <a:ea typeface="ＭＳ Ｐゴシック" panose="020B0600070205080204" pitchFamily="50" charset="-128"/>
            </a:endParaRPr>
          </a:p>
          <a:p>
            <a:r>
              <a:rPr lang="ja-JP" altLang="en-US" sz="1600" dirty="0">
                <a:latin typeface="ＭＳ Ｐゴシック" panose="020B0600070205080204" pitchFamily="50" charset="-128"/>
                <a:ea typeface="ＭＳ Ｐゴシック" panose="020B0600070205080204" pitchFamily="50" charset="-128"/>
              </a:rPr>
              <a:t>○　今回の調整会議では、</a:t>
            </a:r>
            <a:r>
              <a:rPr lang="ja-JP" altLang="en-US" sz="1600" b="1" u="sng" dirty="0">
                <a:latin typeface="ＭＳ Ｐゴシック" panose="020B0600070205080204" pitchFamily="50" charset="-128"/>
                <a:ea typeface="ＭＳ Ｐゴシック" panose="020B0600070205080204" pitchFamily="50" charset="-128"/>
              </a:rPr>
              <a:t>様式１の集計結果の概要を中心に説明</a:t>
            </a:r>
            <a:r>
              <a:rPr lang="ja-JP" altLang="en-US" sz="1600" dirty="0">
                <a:latin typeface="ＭＳ Ｐゴシック" panose="020B0600070205080204" pitchFamily="50" charset="-128"/>
                <a:ea typeface="ＭＳ Ｐゴシック" panose="020B0600070205080204" pitchFamily="50" charset="-128"/>
              </a:rPr>
              <a:t>させていただきます。（様式２の集計結果の概</a:t>
            </a:r>
            <a:endParaRPr lang="en-US" altLang="ja-JP" sz="1600" dirty="0">
              <a:latin typeface="ＭＳ Ｐゴシック" panose="020B0600070205080204" pitchFamily="50" charset="-128"/>
              <a:ea typeface="ＭＳ Ｐゴシック" panose="020B0600070205080204" pitchFamily="50" charset="-128"/>
            </a:endParaRPr>
          </a:p>
          <a:p>
            <a:r>
              <a:rPr lang="ja-JP" altLang="en-US" sz="1600" dirty="0">
                <a:latin typeface="ＭＳ Ｐゴシック" panose="020B0600070205080204" pitchFamily="50" charset="-128"/>
                <a:ea typeface="ＭＳ Ｐゴシック" panose="020B0600070205080204" pitchFamily="50" charset="-128"/>
              </a:rPr>
              <a:t>　 要については、令和５年度第１回調整会議で説明させていただく予定です。）</a:t>
            </a:r>
            <a:endParaRPr kumimoji="1" lang="ja-JP" altLang="en-US" sz="1600" dirty="0">
              <a:latin typeface="ＭＳ Ｐゴシック" panose="020B0600070205080204" pitchFamily="50" charset="-128"/>
              <a:ea typeface="ＭＳ Ｐゴシック" panose="020B0600070205080204" pitchFamily="50" charset="-128"/>
            </a:endParaRPr>
          </a:p>
        </p:txBody>
      </p:sp>
      <p:sp>
        <p:nvSpPr>
          <p:cNvPr id="14" name="テキスト ボックス 13">
            <a:extLst>
              <a:ext uri="{FF2B5EF4-FFF2-40B4-BE49-F238E27FC236}">
                <a16:creationId xmlns:a16="http://schemas.microsoft.com/office/drawing/2014/main" id="{120E45D8-FFAD-4F6E-99EE-C036F0A8D3F6}"/>
              </a:ext>
            </a:extLst>
          </p:cNvPr>
          <p:cNvSpPr txBox="1"/>
          <p:nvPr/>
        </p:nvSpPr>
        <p:spPr>
          <a:xfrm>
            <a:off x="0" y="1691767"/>
            <a:ext cx="6858000" cy="697627"/>
          </a:xfrm>
          <a:prstGeom prst="rect">
            <a:avLst/>
          </a:prstGeom>
          <a:noFill/>
        </p:spPr>
        <p:txBody>
          <a:bodyPr wrap="square">
            <a:spAutoFit/>
          </a:bodyPr>
          <a:lstStyle/>
          <a:p>
            <a:r>
              <a:rPr lang="ja-JP" altLang="en-US" dirty="0">
                <a:latin typeface="+mn-ea"/>
              </a:rPr>
              <a:t>　■　調査期間</a:t>
            </a:r>
            <a:endParaRPr lang="en-US" altLang="ja-JP" dirty="0">
              <a:latin typeface="+mn-ea"/>
            </a:endParaRPr>
          </a:p>
          <a:p>
            <a:pPr>
              <a:lnSpc>
                <a:spcPts val="400"/>
              </a:lnSpc>
            </a:pPr>
            <a:endParaRPr lang="en-US" altLang="ja-JP" dirty="0">
              <a:latin typeface="+mn-ea"/>
            </a:endParaRPr>
          </a:p>
          <a:p>
            <a:r>
              <a:rPr lang="ja-JP" altLang="en-US" dirty="0">
                <a:latin typeface="+mn-ea"/>
              </a:rPr>
              <a:t>　　　 令和４年１２月２日（金）　～　令和５年１月１３日（金）</a:t>
            </a:r>
            <a:endParaRPr lang="en-US" altLang="ja-JP" dirty="0">
              <a:latin typeface="+mn-ea"/>
            </a:endParaRPr>
          </a:p>
        </p:txBody>
      </p:sp>
      <p:sp>
        <p:nvSpPr>
          <p:cNvPr id="15" name="テキスト ボックス 14">
            <a:extLst>
              <a:ext uri="{FF2B5EF4-FFF2-40B4-BE49-F238E27FC236}">
                <a16:creationId xmlns:a16="http://schemas.microsoft.com/office/drawing/2014/main" id="{1EA48C5E-FF4E-45A4-BEBD-84103CE0FE4E}"/>
              </a:ext>
            </a:extLst>
          </p:cNvPr>
          <p:cNvSpPr txBox="1"/>
          <p:nvPr/>
        </p:nvSpPr>
        <p:spPr>
          <a:xfrm>
            <a:off x="0" y="2296037"/>
            <a:ext cx="2212864" cy="369332"/>
          </a:xfrm>
          <a:prstGeom prst="rect">
            <a:avLst/>
          </a:prstGeom>
          <a:noFill/>
        </p:spPr>
        <p:txBody>
          <a:bodyPr wrap="square">
            <a:spAutoFit/>
          </a:bodyPr>
          <a:lstStyle/>
          <a:p>
            <a:r>
              <a:rPr lang="ja-JP" altLang="en-US" dirty="0">
                <a:latin typeface="+mn-ea"/>
              </a:rPr>
              <a:t>　■　調査項目</a:t>
            </a:r>
            <a:endParaRPr lang="en-US" altLang="ja-JP" dirty="0">
              <a:latin typeface="+mn-ea"/>
            </a:endParaRPr>
          </a:p>
        </p:txBody>
      </p:sp>
      <p:sp>
        <p:nvSpPr>
          <p:cNvPr id="16" name="テキスト ボックス 15">
            <a:extLst>
              <a:ext uri="{FF2B5EF4-FFF2-40B4-BE49-F238E27FC236}">
                <a16:creationId xmlns:a16="http://schemas.microsoft.com/office/drawing/2014/main" id="{220D500E-5792-438F-8192-5BFBF0ACEA50}"/>
              </a:ext>
            </a:extLst>
          </p:cNvPr>
          <p:cNvSpPr txBox="1"/>
          <p:nvPr/>
        </p:nvSpPr>
        <p:spPr>
          <a:xfrm>
            <a:off x="308810" y="2651732"/>
            <a:ext cx="8115100" cy="369332"/>
          </a:xfrm>
          <a:prstGeom prst="rect">
            <a:avLst/>
          </a:prstGeom>
          <a:noFill/>
        </p:spPr>
        <p:txBody>
          <a:bodyPr wrap="square">
            <a:spAutoFit/>
          </a:bodyPr>
          <a:lstStyle/>
          <a:p>
            <a:r>
              <a:rPr lang="ja-JP" altLang="en-US" dirty="0">
                <a:latin typeface="+mn-ea"/>
              </a:rPr>
              <a:t>　</a:t>
            </a:r>
            <a:r>
              <a:rPr lang="en-US" altLang="ja-JP" dirty="0">
                <a:latin typeface="+mn-ea"/>
              </a:rPr>
              <a:t>【 </a:t>
            </a:r>
            <a:r>
              <a:rPr lang="ja-JP" altLang="en-US" dirty="0">
                <a:latin typeface="+mn-ea"/>
              </a:rPr>
              <a:t>様 式 １ </a:t>
            </a:r>
            <a:r>
              <a:rPr lang="en-US" altLang="ja-JP" dirty="0">
                <a:latin typeface="+mn-ea"/>
              </a:rPr>
              <a:t>】</a:t>
            </a:r>
            <a:r>
              <a:rPr lang="ja-JP" altLang="en-US" dirty="0">
                <a:latin typeface="+mn-ea"/>
              </a:rPr>
              <a:t>　</a:t>
            </a:r>
            <a:endParaRPr lang="en-US" altLang="ja-JP" dirty="0">
              <a:latin typeface="+mn-ea"/>
            </a:endParaRPr>
          </a:p>
        </p:txBody>
      </p:sp>
      <p:sp>
        <p:nvSpPr>
          <p:cNvPr id="17" name="テキスト ボックス 16">
            <a:extLst>
              <a:ext uri="{FF2B5EF4-FFF2-40B4-BE49-F238E27FC236}">
                <a16:creationId xmlns:a16="http://schemas.microsoft.com/office/drawing/2014/main" id="{9B8E3D41-FB63-433B-8096-90B8AA5B36EC}"/>
              </a:ext>
            </a:extLst>
          </p:cNvPr>
          <p:cNvSpPr txBox="1"/>
          <p:nvPr/>
        </p:nvSpPr>
        <p:spPr>
          <a:xfrm>
            <a:off x="308810" y="5801104"/>
            <a:ext cx="2212864" cy="369332"/>
          </a:xfrm>
          <a:prstGeom prst="rect">
            <a:avLst/>
          </a:prstGeom>
          <a:noFill/>
        </p:spPr>
        <p:txBody>
          <a:bodyPr wrap="square">
            <a:spAutoFit/>
          </a:bodyPr>
          <a:lstStyle/>
          <a:p>
            <a:r>
              <a:rPr lang="ja-JP" altLang="en-US" dirty="0">
                <a:latin typeface="+mn-ea"/>
              </a:rPr>
              <a:t>　</a:t>
            </a:r>
            <a:r>
              <a:rPr lang="en-US" altLang="ja-JP" dirty="0">
                <a:latin typeface="+mn-ea"/>
              </a:rPr>
              <a:t>【 </a:t>
            </a:r>
            <a:r>
              <a:rPr lang="ja-JP" altLang="en-US" dirty="0">
                <a:latin typeface="+mn-ea"/>
              </a:rPr>
              <a:t>様 式 ２ </a:t>
            </a:r>
            <a:r>
              <a:rPr lang="en-US" altLang="ja-JP" dirty="0">
                <a:latin typeface="+mn-ea"/>
              </a:rPr>
              <a:t>】</a:t>
            </a:r>
          </a:p>
        </p:txBody>
      </p:sp>
      <p:sp>
        <p:nvSpPr>
          <p:cNvPr id="18" name="テキスト ボックス 17">
            <a:extLst>
              <a:ext uri="{FF2B5EF4-FFF2-40B4-BE49-F238E27FC236}">
                <a16:creationId xmlns:a16="http://schemas.microsoft.com/office/drawing/2014/main" id="{1B11C47A-427D-4833-A7EA-B69F886150F2}"/>
              </a:ext>
            </a:extLst>
          </p:cNvPr>
          <p:cNvSpPr txBox="1"/>
          <p:nvPr/>
        </p:nvSpPr>
        <p:spPr>
          <a:xfrm>
            <a:off x="556744" y="2954900"/>
            <a:ext cx="9248913" cy="2800767"/>
          </a:xfrm>
          <a:prstGeom prst="rect">
            <a:avLst/>
          </a:prstGeom>
          <a:noFill/>
        </p:spPr>
        <p:txBody>
          <a:bodyPr wrap="square">
            <a:spAutoFit/>
          </a:bodyPr>
          <a:lstStyle/>
          <a:p>
            <a:r>
              <a:rPr lang="ja-JP" altLang="en-US" sz="1600" b="1" u="sng" dirty="0">
                <a:latin typeface="+mn-ea"/>
              </a:rPr>
              <a:t>１．自院の現状</a:t>
            </a:r>
            <a:endParaRPr lang="en-US" altLang="ja-JP" sz="1600" b="1" u="sng" dirty="0">
              <a:latin typeface="+mn-ea"/>
            </a:endParaRPr>
          </a:p>
          <a:p>
            <a:r>
              <a:rPr lang="ja-JP" altLang="en-US" sz="1600" dirty="0">
                <a:latin typeface="+mn-ea"/>
              </a:rPr>
              <a:t>　（１）許可病床数（令和４年７月１日時点）　　（２）医師・看護職員の職員数（令和４年７月１日時点）</a:t>
            </a:r>
            <a:endParaRPr lang="en-US" altLang="ja-JP" sz="1600" dirty="0">
              <a:latin typeface="+mn-ea"/>
            </a:endParaRPr>
          </a:p>
          <a:p>
            <a:r>
              <a:rPr lang="ja-JP" altLang="en-US" sz="1600" dirty="0">
                <a:latin typeface="+mn-ea"/>
              </a:rPr>
              <a:t>　（３）診療科目（令和４年７月１日時点）　　 　（４）入院基本料の届出状況（令和４年７月１日時点）</a:t>
            </a:r>
            <a:endParaRPr lang="en-US" altLang="ja-JP" sz="1600" dirty="0">
              <a:latin typeface="+mn-ea"/>
            </a:endParaRPr>
          </a:p>
          <a:p>
            <a:r>
              <a:rPr lang="ja-JP" altLang="en-US" sz="1600" dirty="0">
                <a:latin typeface="+mn-ea"/>
              </a:rPr>
              <a:t>　（５）自院の特徴と課題</a:t>
            </a:r>
            <a:endParaRPr lang="en-US" altLang="ja-JP" sz="1600" dirty="0">
              <a:latin typeface="+mn-ea"/>
            </a:endParaRPr>
          </a:p>
          <a:p>
            <a:r>
              <a:rPr lang="ja-JP" altLang="en-US" sz="1600" b="1" u="sng" dirty="0">
                <a:latin typeface="+mn-ea"/>
              </a:rPr>
              <a:t>２．今後の方針</a:t>
            </a:r>
            <a:endParaRPr lang="en-US" altLang="ja-JP" sz="1600" b="1" u="sng" dirty="0">
              <a:latin typeface="+mn-ea"/>
            </a:endParaRPr>
          </a:p>
          <a:p>
            <a:r>
              <a:rPr lang="ja-JP" altLang="en-US" sz="1600" dirty="0">
                <a:latin typeface="+mn-ea"/>
              </a:rPr>
              <a:t>　（１）自院の今後の方針（今後の圏域における役割、具体的な今後の方針）</a:t>
            </a:r>
            <a:endParaRPr lang="en-US" altLang="ja-JP" sz="1600" dirty="0">
              <a:latin typeface="+mn-ea"/>
            </a:endParaRPr>
          </a:p>
          <a:p>
            <a:r>
              <a:rPr lang="ja-JP" altLang="en-US" sz="1600" dirty="0">
                <a:latin typeface="+mn-ea"/>
              </a:rPr>
              <a:t>　（２）これまでの調整会議に提出した</a:t>
            </a:r>
            <a:r>
              <a:rPr lang="en-US" altLang="ja-JP" sz="1600" dirty="0">
                <a:latin typeface="+mn-ea"/>
              </a:rPr>
              <a:t>2025</a:t>
            </a:r>
            <a:r>
              <a:rPr lang="ja-JP" altLang="en-US" sz="1600" dirty="0">
                <a:latin typeface="+mn-ea"/>
              </a:rPr>
              <a:t>年における対応方針の変更意向の有無</a:t>
            </a:r>
            <a:endParaRPr lang="en-US" altLang="ja-JP" sz="1600" dirty="0">
              <a:latin typeface="+mn-ea"/>
            </a:endParaRPr>
          </a:p>
          <a:p>
            <a:r>
              <a:rPr lang="ja-JP" altLang="en-US" sz="1600" dirty="0">
                <a:latin typeface="+mn-ea"/>
              </a:rPr>
              <a:t>　（３）これまでの調整会議に提出した</a:t>
            </a:r>
            <a:r>
              <a:rPr lang="en-US" altLang="ja-JP" sz="1600" dirty="0">
                <a:latin typeface="+mn-ea"/>
              </a:rPr>
              <a:t>2025</a:t>
            </a:r>
            <a:r>
              <a:rPr lang="ja-JP" altLang="en-US" sz="1600" dirty="0">
                <a:latin typeface="+mn-ea"/>
              </a:rPr>
              <a:t>年における対応方針を変更する（しない）理由</a:t>
            </a:r>
            <a:endParaRPr lang="en-US" altLang="ja-JP" sz="1600" dirty="0">
              <a:latin typeface="+mn-ea"/>
            </a:endParaRPr>
          </a:p>
          <a:p>
            <a:r>
              <a:rPr lang="ja-JP" altLang="en-US" sz="1600" dirty="0">
                <a:latin typeface="+mn-ea"/>
              </a:rPr>
              <a:t>　（４）</a:t>
            </a:r>
            <a:r>
              <a:rPr lang="en-US" altLang="ja-JP" sz="1600" dirty="0">
                <a:latin typeface="+mn-ea"/>
              </a:rPr>
              <a:t>2025</a:t>
            </a:r>
            <a:r>
              <a:rPr lang="ja-JP" altLang="en-US" sz="1600" dirty="0">
                <a:latin typeface="+mn-ea"/>
              </a:rPr>
              <a:t>年・</a:t>
            </a:r>
            <a:r>
              <a:rPr lang="en-US" altLang="ja-JP" sz="1600" dirty="0">
                <a:latin typeface="+mn-ea"/>
              </a:rPr>
              <a:t>2030</a:t>
            </a:r>
            <a:r>
              <a:rPr lang="ja-JP" altLang="en-US" sz="1600" dirty="0">
                <a:latin typeface="+mn-ea"/>
              </a:rPr>
              <a:t>年における許可病床数の予定</a:t>
            </a:r>
            <a:endParaRPr lang="en-US" altLang="ja-JP" sz="1600" dirty="0">
              <a:latin typeface="+mn-ea"/>
            </a:endParaRPr>
          </a:p>
          <a:p>
            <a:r>
              <a:rPr lang="ja-JP" altLang="en-US" sz="1600" dirty="0">
                <a:latin typeface="+mn-ea"/>
              </a:rPr>
              <a:t>　（５）</a:t>
            </a:r>
            <a:r>
              <a:rPr lang="en-US" altLang="ja-JP" sz="1600" dirty="0">
                <a:latin typeface="+mn-ea"/>
              </a:rPr>
              <a:t>2030</a:t>
            </a:r>
            <a:r>
              <a:rPr lang="ja-JP" altLang="en-US" sz="1600" dirty="0">
                <a:latin typeface="+mn-ea"/>
              </a:rPr>
              <a:t>年における対応方針について</a:t>
            </a:r>
            <a:endParaRPr lang="en-US" altLang="ja-JP" sz="1600" dirty="0">
              <a:latin typeface="+mn-ea"/>
            </a:endParaRPr>
          </a:p>
          <a:p>
            <a:r>
              <a:rPr lang="ja-JP" altLang="en-US" sz="1600" dirty="0">
                <a:latin typeface="+mn-ea"/>
              </a:rPr>
              <a:t>　（６）地域（圏域）の課題と将来あるべき姿について</a:t>
            </a:r>
            <a:endParaRPr lang="en-US" altLang="ja-JP" sz="1600" dirty="0">
              <a:latin typeface="+mn-ea"/>
            </a:endParaRPr>
          </a:p>
        </p:txBody>
      </p:sp>
      <p:sp>
        <p:nvSpPr>
          <p:cNvPr id="19" name="テキスト ボックス 18">
            <a:extLst>
              <a:ext uri="{FF2B5EF4-FFF2-40B4-BE49-F238E27FC236}">
                <a16:creationId xmlns:a16="http://schemas.microsoft.com/office/drawing/2014/main" id="{B192F8B7-F721-4DBB-A527-C1CC2D9038FE}"/>
              </a:ext>
            </a:extLst>
          </p:cNvPr>
          <p:cNvSpPr txBox="1"/>
          <p:nvPr/>
        </p:nvSpPr>
        <p:spPr>
          <a:xfrm>
            <a:off x="556743" y="6101703"/>
            <a:ext cx="9248913" cy="584775"/>
          </a:xfrm>
          <a:prstGeom prst="rect">
            <a:avLst/>
          </a:prstGeom>
          <a:noFill/>
        </p:spPr>
        <p:txBody>
          <a:bodyPr wrap="square">
            <a:spAutoFit/>
          </a:bodyPr>
          <a:lstStyle/>
          <a:p>
            <a:r>
              <a:rPr lang="ja-JP" altLang="en-US" sz="1600" b="1" u="sng" dirty="0">
                <a:latin typeface="+mn-ea"/>
              </a:rPr>
              <a:t>１．現在担っている役割（</a:t>
            </a:r>
            <a:r>
              <a:rPr lang="en-US" altLang="ja-JP" sz="1600" b="1" u="sng" dirty="0">
                <a:latin typeface="+mn-ea"/>
              </a:rPr>
              <a:t>※</a:t>
            </a:r>
            <a:r>
              <a:rPr lang="ja-JP" altLang="en-US" sz="1600" b="1" u="sng" dirty="0">
                <a:latin typeface="+mn-ea"/>
              </a:rPr>
              <a:t>）（令和４年７月１日時点）</a:t>
            </a:r>
            <a:r>
              <a:rPr lang="ja-JP" altLang="en-US" sz="1600" b="1" dirty="0">
                <a:latin typeface="+mn-ea"/>
              </a:rPr>
              <a:t>　</a:t>
            </a:r>
            <a:endParaRPr lang="en-US" altLang="ja-JP" sz="1600" b="1" dirty="0">
              <a:latin typeface="+mn-ea"/>
            </a:endParaRPr>
          </a:p>
          <a:p>
            <a:r>
              <a:rPr lang="ja-JP" altLang="en-US" sz="1600" b="1" u="sng" dirty="0">
                <a:latin typeface="+mn-ea"/>
              </a:rPr>
              <a:t>２．</a:t>
            </a:r>
            <a:r>
              <a:rPr lang="en-US" altLang="ja-JP" sz="1600" b="1" u="sng" dirty="0">
                <a:latin typeface="+mn-ea"/>
              </a:rPr>
              <a:t>2025</a:t>
            </a:r>
            <a:r>
              <a:rPr lang="ja-JP" altLang="en-US" sz="1600" b="1" u="sng" dirty="0">
                <a:latin typeface="+mn-ea"/>
              </a:rPr>
              <a:t>年・</a:t>
            </a:r>
            <a:r>
              <a:rPr lang="en-US" altLang="ja-JP" sz="1600" b="1" u="sng" dirty="0">
                <a:latin typeface="+mn-ea"/>
              </a:rPr>
              <a:t>2030</a:t>
            </a:r>
            <a:r>
              <a:rPr lang="ja-JP" altLang="en-US" sz="1600" b="1" u="sng" dirty="0">
                <a:latin typeface="+mn-ea"/>
              </a:rPr>
              <a:t>年に担う予定の役割（</a:t>
            </a:r>
            <a:r>
              <a:rPr lang="en-US" altLang="ja-JP" sz="1600" b="1" u="sng" dirty="0">
                <a:latin typeface="+mn-ea"/>
              </a:rPr>
              <a:t>※</a:t>
            </a:r>
            <a:r>
              <a:rPr lang="ja-JP" altLang="en-US" sz="1600" b="1" u="sng" dirty="0">
                <a:latin typeface="+mn-ea"/>
              </a:rPr>
              <a:t>）の意向</a:t>
            </a:r>
            <a:r>
              <a:rPr lang="ja-JP" altLang="en-US" sz="1600" b="1" dirty="0">
                <a:latin typeface="+mn-ea"/>
              </a:rPr>
              <a:t>　</a:t>
            </a:r>
            <a:r>
              <a:rPr lang="ja-JP" altLang="en-US" sz="1600" dirty="0">
                <a:latin typeface="+mn-ea"/>
              </a:rPr>
              <a:t>　　　　</a:t>
            </a:r>
            <a:r>
              <a:rPr lang="en-US" altLang="ja-JP" sz="1600" dirty="0">
                <a:latin typeface="+mn-ea"/>
              </a:rPr>
              <a:t>※</a:t>
            </a:r>
            <a:r>
              <a:rPr lang="ja-JP" altLang="en-US" sz="1600" dirty="0">
                <a:latin typeface="+mn-ea"/>
              </a:rPr>
              <a:t>５</a:t>
            </a:r>
            <a:r>
              <a:rPr lang="ja-JP" altLang="en-US" sz="1600">
                <a:latin typeface="+mn-ea"/>
              </a:rPr>
              <a:t>疾病、３事業</a:t>
            </a:r>
            <a:r>
              <a:rPr lang="ja-JP" altLang="en-US" sz="1600" dirty="0">
                <a:latin typeface="+mn-ea"/>
              </a:rPr>
              <a:t>、新型コロナ、在宅など</a:t>
            </a:r>
            <a:endParaRPr lang="en-US" altLang="ja-JP" sz="1600" dirty="0">
              <a:latin typeface="+mn-ea"/>
            </a:endParaRPr>
          </a:p>
        </p:txBody>
      </p:sp>
    </p:spTree>
    <p:extLst>
      <p:ext uri="{BB962C8B-B14F-4D97-AF65-F5344CB8AC3E}">
        <p14:creationId xmlns:p14="http://schemas.microsoft.com/office/powerpoint/2010/main" val="361241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テキスト ボックス 30"/>
          <p:cNvSpPr txBox="1"/>
          <p:nvPr/>
        </p:nvSpPr>
        <p:spPr>
          <a:xfrm>
            <a:off x="8102386" y="1093898"/>
            <a:ext cx="1439953" cy="276999"/>
          </a:xfrm>
          <a:prstGeom prst="rect">
            <a:avLst/>
          </a:prstGeom>
          <a:solidFill>
            <a:schemeClr val="bg2">
              <a:lumMod val="90000"/>
            </a:schemeClr>
          </a:solidFill>
          <a:ln>
            <a:solidFill>
              <a:schemeClr val="tx1"/>
            </a:solidFill>
            <a:prstDash val="sysDot"/>
          </a:ln>
        </p:spPr>
        <p:txBody>
          <a:bodyPr wrap="square" rtlCol="0">
            <a:spAutoFit/>
          </a:bodyPr>
          <a:lstStyle/>
          <a:p>
            <a:pPr algn="ctr"/>
            <a:r>
              <a:rPr kumimoji="1" lang="en-US" altLang="ja-JP" sz="1200" dirty="0">
                <a:latin typeface="ＭＳ Ｐゴシック" panose="020B0600070205080204" pitchFamily="50" charset="-128"/>
                <a:ea typeface="ＭＳ Ｐゴシック" panose="020B0600070205080204" pitchFamily="50" charset="-128"/>
              </a:rPr>
              <a:t>2025</a:t>
            </a:r>
            <a:r>
              <a:rPr kumimoji="1" lang="ja-JP" altLang="en-US" sz="1200" dirty="0">
                <a:latin typeface="ＭＳ Ｐゴシック" panose="020B0600070205080204" pitchFamily="50" charset="-128"/>
                <a:ea typeface="ＭＳ Ｐゴシック" panose="020B0600070205080204" pitchFamily="50" charset="-128"/>
              </a:rPr>
              <a:t>年推計値（</a:t>
            </a:r>
            <a:r>
              <a:rPr kumimoji="1" lang="en-US" altLang="ja-JP" sz="1200" dirty="0">
                <a:latin typeface="ＭＳ Ｐゴシック" panose="020B0600070205080204" pitchFamily="50" charset="-128"/>
                <a:ea typeface="ＭＳ Ｐゴシック" panose="020B0600070205080204" pitchFamily="50" charset="-128"/>
              </a:rPr>
              <a:t>※</a:t>
            </a:r>
            <a:r>
              <a:rPr kumimoji="1" lang="ja-JP" altLang="en-US" sz="1200" dirty="0">
                <a:latin typeface="ＭＳ Ｐゴシック" panose="020B0600070205080204" pitchFamily="50" charset="-128"/>
                <a:ea typeface="ＭＳ Ｐゴシック" panose="020B0600070205080204" pitchFamily="50" charset="-128"/>
              </a:rPr>
              <a:t>）</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30" name="テキスト ボックス 29"/>
          <p:cNvSpPr txBox="1"/>
          <p:nvPr/>
        </p:nvSpPr>
        <p:spPr>
          <a:xfrm>
            <a:off x="3274579" y="1086746"/>
            <a:ext cx="4320000" cy="276999"/>
          </a:xfrm>
          <a:prstGeom prst="rect">
            <a:avLst/>
          </a:prstGeom>
          <a:solidFill>
            <a:srgbClr val="CEFDA3"/>
          </a:solidFill>
          <a:ln>
            <a:solidFill>
              <a:schemeClr val="tx1"/>
            </a:solidFill>
            <a:prstDash val="sysDot"/>
          </a:ln>
        </p:spPr>
        <p:txBody>
          <a:bodyPr wrap="square" rtlCol="0">
            <a:spAutoFit/>
          </a:bodyPr>
          <a:lstStyle/>
          <a:p>
            <a:pPr algn="ctr"/>
            <a:r>
              <a:rPr kumimoji="1" lang="ja-JP" altLang="en-US" sz="1200" b="1" dirty="0">
                <a:latin typeface="ＭＳ Ｐゴシック" panose="020B0600070205080204" pitchFamily="50" charset="-128"/>
                <a:ea typeface="ＭＳ Ｐゴシック" panose="020B0600070205080204" pitchFamily="50" charset="-128"/>
              </a:rPr>
              <a:t>将来意向調査</a:t>
            </a:r>
            <a:endParaRPr kumimoji="1" lang="ja-JP" altLang="en-US" sz="1400" b="1" dirty="0">
              <a:latin typeface="ＭＳ Ｐゴシック" panose="020B0600070205080204" pitchFamily="50" charset="-128"/>
              <a:ea typeface="ＭＳ Ｐゴシック" panose="020B0600070205080204" pitchFamily="50" charset="-128"/>
            </a:endParaRPr>
          </a:p>
        </p:txBody>
      </p:sp>
      <p:sp>
        <p:nvSpPr>
          <p:cNvPr id="32" name="テキスト ボックス 31"/>
          <p:cNvSpPr txBox="1"/>
          <p:nvPr/>
        </p:nvSpPr>
        <p:spPr>
          <a:xfrm>
            <a:off x="585043" y="1071578"/>
            <a:ext cx="2124854" cy="492443"/>
          </a:xfrm>
          <a:prstGeom prst="rect">
            <a:avLst/>
          </a:prstGeom>
          <a:solidFill>
            <a:srgbClr val="FFFFCC"/>
          </a:solidFill>
          <a:ln>
            <a:solidFill>
              <a:schemeClr val="tx1"/>
            </a:solidFill>
            <a:prstDash val="sysDot"/>
          </a:ln>
        </p:spPr>
        <p:txBody>
          <a:bodyPr wrap="square" rtlCol="0">
            <a:spAutoFit/>
          </a:bodyPr>
          <a:lstStyle/>
          <a:p>
            <a:pPr algn="ctr"/>
            <a:r>
              <a:rPr lang="ja-JP" altLang="en-US" sz="1200" dirty="0">
                <a:latin typeface="ＭＳ Ｐゴシック" panose="020B0600070205080204" pitchFamily="50" charset="-128"/>
                <a:ea typeface="ＭＳ Ｐゴシック" panose="020B0600070205080204" pitchFamily="50" charset="-128"/>
              </a:rPr>
              <a:t>平成</a:t>
            </a:r>
            <a:r>
              <a:rPr lang="en-US" altLang="ja-JP" sz="1200" dirty="0">
                <a:latin typeface="ＭＳ Ｐゴシック" panose="020B0600070205080204" pitchFamily="50" charset="-128"/>
                <a:ea typeface="ＭＳ Ｐゴシック" panose="020B0600070205080204" pitchFamily="50" charset="-128"/>
              </a:rPr>
              <a:t>27</a:t>
            </a:r>
            <a:r>
              <a:rPr lang="ja-JP" altLang="en-US" sz="1200" dirty="0">
                <a:latin typeface="ＭＳ Ｐゴシック" panose="020B0600070205080204" pitchFamily="50" charset="-128"/>
                <a:ea typeface="ＭＳ Ｐゴシック" panose="020B0600070205080204" pitchFamily="50" charset="-128"/>
              </a:rPr>
              <a:t>年度</a:t>
            </a:r>
            <a:r>
              <a:rPr kumimoji="1" lang="ja-JP" altLang="en-US" sz="1200" dirty="0">
                <a:latin typeface="ＭＳ Ｐゴシック" panose="020B0600070205080204" pitchFamily="50" charset="-128"/>
                <a:ea typeface="ＭＳ Ｐゴシック" panose="020B0600070205080204" pitchFamily="50" charset="-128"/>
              </a:rPr>
              <a:t>病床機能報告</a:t>
            </a:r>
            <a:endParaRPr kumimoji="1" lang="en-US" altLang="ja-JP" sz="1200" dirty="0">
              <a:latin typeface="ＭＳ Ｐゴシック" panose="020B0600070205080204" pitchFamily="50" charset="-128"/>
              <a:ea typeface="ＭＳ Ｐゴシック" panose="020B0600070205080204" pitchFamily="50" charset="-128"/>
            </a:endParaRPr>
          </a:p>
          <a:p>
            <a:pPr algn="ctr"/>
            <a:r>
              <a:rPr lang="ja-JP" altLang="en-US" sz="1400" dirty="0">
                <a:latin typeface="ＭＳ Ｐゴシック" panose="020B0600070205080204" pitchFamily="50" charset="-128"/>
                <a:ea typeface="ＭＳ Ｐゴシック" panose="020B0600070205080204" pitchFamily="50" charset="-128"/>
              </a:rPr>
              <a:t>（</a:t>
            </a:r>
            <a:r>
              <a:rPr lang="en-US" altLang="ja-JP" sz="1400" dirty="0">
                <a:latin typeface="ＭＳ Ｐゴシック" panose="020B0600070205080204" pitchFamily="50" charset="-128"/>
                <a:ea typeface="ＭＳ Ｐゴシック" panose="020B0600070205080204" pitchFamily="50" charset="-128"/>
              </a:rPr>
              <a:t>2015.7.1</a:t>
            </a:r>
            <a:r>
              <a:rPr lang="ja-JP" altLang="en-US" sz="1400" dirty="0">
                <a:latin typeface="ＭＳ Ｐゴシック" panose="020B0600070205080204" pitchFamily="50" charset="-128"/>
                <a:ea typeface="ＭＳ Ｐゴシック" panose="020B0600070205080204" pitchFamily="50" charset="-128"/>
              </a:rPr>
              <a:t>時点）</a:t>
            </a:r>
            <a:endParaRPr kumimoji="1" lang="ja-JP" altLang="en-US" sz="1400" dirty="0">
              <a:latin typeface="ＭＳ Ｐゴシック" panose="020B0600070205080204" pitchFamily="50" charset="-128"/>
              <a:ea typeface="ＭＳ Ｐゴシック" panose="020B0600070205080204" pitchFamily="50" charset="-128"/>
            </a:endParaRPr>
          </a:p>
        </p:txBody>
      </p:sp>
      <p:grpSp>
        <p:nvGrpSpPr>
          <p:cNvPr id="2" name="グループ化 1"/>
          <p:cNvGrpSpPr/>
          <p:nvPr/>
        </p:nvGrpSpPr>
        <p:grpSpPr>
          <a:xfrm>
            <a:off x="687851" y="1862571"/>
            <a:ext cx="9017098" cy="4969578"/>
            <a:chOff x="-187144" y="1390353"/>
            <a:chExt cx="10082131" cy="4977088"/>
          </a:xfrm>
        </p:grpSpPr>
        <p:graphicFrame>
          <p:nvGraphicFramePr>
            <p:cNvPr id="27" name="グラフ 26"/>
            <p:cNvGraphicFramePr>
              <a:graphicFrameLocks/>
            </p:cNvGraphicFramePr>
            <p:nvPr>
              <p:extLst>
                <p:ext uri="{D42A27DB-BD31-4B8C-83A1-F6EECF244321}">
                  <p14:modId xmlns:p14="http://schemas.microsoft.com/office/powerpoint/2010/main" val="312561358"/>
                </p:ext>
              </p:extLst>
            </p:nvPr>
          </p:nvGraphicFramePr>
          <p:xfrm>
            <a:off x="429498" y="1390353"/>
            <a:ext cx="9465489" cy="4977088"/>
          </p:xfrm>
          <a:graphic>
            <a:graphicData uri="http://schemas.openxmlformats.org/drawingml/2006/chart">
              <c:chart xmlns:c="http://schemas.openxmlformats.org/drawingml/2006/chart" xmlns:r="http://schemas.openxmlformats.org/officeDocument/2006/relationships" r:id="rId3"/>
            </a:graphicData>
          </a:graphic>
        </p:graphicFrame>
        <p:sp>
          <p:nvSpPr>
            <p:cNvPr id="14" name="テキスト ボックス 13"/>
            <p:cNvSpPr txBox="1"/>
            <p:nvPr/>
          </p:nvSpPr>
          <p:spPr>
            <a:xfrm>
              <a:off x="131792" y="1769497"/>
              <a:ext cx="1328977" cy="462363"/>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72000" rIns="72000" rtlCol="0">
              <a:spAutoFit/>
            </a:bodyPr>
            <a:lstStyle/>
            <a:p>
              <a:pPr algn="ctr" defTabSz="1072866"/>
              <a:r>
                <a:rPr lang="ja-JP" altLang="en-US" sz="1200" b="1" dirty="0">
                  <a:solidFill>
                    <a:schemeClr val="tx1"/>
                  </a:solidFill>
                  <a:latin typeface="+mn-ea"/>
                  <a:cs typeface="メイリオ" pitchFamily="50" charset="-128"/>
                </a:rPr>
                <a:t>高度</a:t>
              </a:r>
              <a:endParaRPr lang="en-US" altLang="ja-JP" sz="1200" b="1" dirty="0">
                <a:solidFill>
                  <a:schemeClr val="tx1"/>
                </a:solidFill>
                <a:latin typeface="+mn-ea"/>
                <a:cs typeface="メイリオ" pitchFamily="50" charset="-128"/>
              </a:endParaRPr>
            </a:p>
            <a:p>
              <a:pPr algn="ctr" defTabSz="1072866"/>
              <a:r>
                <a:rPr lang="ja-JP" altLang="en-US" sz="1200" b="1" dirty="0">
                  <a:solidFill>
                    <a:schemeClr val="tx1"/>
                  </a:solidFill>
                  <a:latin typeface="+mn-ea"/>
                  <a:cs typeface="メイリオ" pitchFamily="50" charset="-128"/>
                </a:rPr>
                <a:t>急性期</a:t>
              </a:r>
              <a:r>
                <a:rPr lang="en-US" altLang="ja-JP" sz="1200" b="1" dirty="0">
                  <a:solidFill>
                    <a:schemeClr val="tx1"/>
                  </a:solidFill>
                  <a:latin typeface="+mn-ea"/>
                  <a:cs typeface="メイリオ" pitchFamily="50" charset="-128"/>
                </a:rPr>
                <a:t>  </a:t>
              </a:r>
            </a:p>
          </p:txBody>
        </p:sp>
        <p:sp>
          <p:nvSpPr>
            <p:cNvPr id="15" name="テキスト ボックス 14"/>
            <p:cNvSpPr txBox="1"/>
            <p:nvPr/>
          </p:nvSpPr>
          <p:spPr>
            <a:xfrm>
              <a:off x="-187144" y="3266542"/>
              <a:ext cx="1328977" cy="27741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72000" rIns="72000" rtlCol="0">
              <a:spAutoFit/>
            </a:bodyPr>
            <a:lstStyle/>
            <a:p>
              <a:pPr algn="r" defTabSz="1072866"/>
              <a:r>
                <a:rPr lang="ja-JP" altLang="en-US" sz="1200" b="1" dirty="0">
                  <a:solidFill>
                    <a:schemeClr val="tx1"/>
                  </a:solidFill>
                  <a:latin typeface="+mn-ea"/>
                  <a:cs typeface="メイリオ" pitchFamily="50" charset="-128"/>
                </a:rPr>
                <a:t>急性期</a:t>
              </a:r>
              <a:r>
                <a:rPr lang="en-US" altLang="ja-JP" sz="1200" b="1" dirty="0">
                  <a:solidFill>
                    <a:schemeClr val="tx1"/>
                  </a:solidFill>
                  <a:latin typeface="+mn-ea"/>
                  <a:cs typeface="メイリオ" pitchFamily="50" charset="-128"/>
                </a:rPr>
                <a:t>  </a:t>
              </a:r>
            </a:p>
          </p:txBody>
        </p:sp>
        <p:sp>
          <p:nvSpPr>
            <p:cNvPr id="16" name="テキスト ボックス 15"/>
            <p:cNvSpPr txBox="1"/>
            <p:nvPr/>
          </p:nvSpPr>
          <p:spPr>
            <a:xfrm>
              <a:off x="-174230" y="4775723"/>
              <a:ext cx="1328977" cy="27741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72000" rIns="72000" rtlCol="0">
              <a:spAutoFit/>
            </a:bodyPr>
            <a:lstStyle/>
            <a:p>
              <a:pPr algn="r" defTabSz="1072866"/>
              <a:r>
                <a:rPr lang="ja-JP" altLang="en-US" sz="1200" b="1" dirty="0">
                  <a:solidFill>
                    <a:schemeClr val="tx1"/>
                  </a:solidFill>
                  <a:latin typeface="+mn-ea"/>
                  <a:cs typeface="メイリオ" pitchFamily="50" charset="-128"/>
                </a:rPr>
                <a:t>回復期</a:t>
              </a:r>
              <a:r>
                <a:rPr lang="en-US" altLang="ja-JP" sz="1200" b="1" dirty="0">
                  <a:solidFill>
                    <a:schemeClr val="tx1"/>
                  </a:solidFill>
                  <a:latin typeface="+mn-ea"/>
                  <a:cs typeface="メイリオ" pitchFamily="50" charset="-128"/>
                </a:rPr>
                <a:t>  </a:t>
              </a:r>
            </a:p>
          </p:txBody>
        </p:sp>
        <p:sp>
          <p:nvSpPr>
            <p:cNvPr id="17" name="テキスト ボックス 16"/>
            <p:cNvSpPr txBox="1"/>
            <p:nvPr/>
          </p:nvSpPr>
          <p:spPr>
            <a:xfrm>
              <a:off x="-187144" y="5424212"/>
              <a:ext cx="1328977" cy="277418"/>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72000" rIns="72000" rtlCol="0">
              <a:spAutoFit/>
            </a:bodyPr>
            <a:lstStyle/>
            <a:p>
              <a:pPr algn="r" defTabSz="1072866"/>
              <a:r>
                <a:rPr lang="ja-JP" altLang="en-US" sz="1200" b="1" dirty="0">
                  <a:solidFill>
                    <a:schemeClr val="tx1"/>
                  </a:solidFill>
                  <a:latin typeface="+mn-ea"/>
                  <a:cs typeface="メイリオ" pitchFamily="50" charset="-128"/>
                </a:rPr>
                <a:t>慢性期</a:t>
              </a:r>
              <a:r>
                <a:rPr lang="en-US" altLang="ja-JP" sz="1200" b="1" dirty="0">
                  <a:solidFill>
                    <a:schemeClr val="tx1"/>
                  </a:solidFill>
                  <a:latin typeface="+mn-ea"/>
                  <a:cs typeface="メイリオ" pitchFamily="50" charset="-128"/>
                </a:rPr>
                <a:t>  </a:t>
              </a:r>
            </a:p>
          </p:txBody>
        </p:sp>
      </p:grpSp>
      <p:sp>
        <p:nvSpPr>
          <p:cNvPr id="38" name="正方形/長方形 37"/>
          <p:cNvSpPr/>
          <p:nvPr/>
        </p:nvSpPr>
        <p:spPr>
          <a:xfrm>
            <a:off x="631562" y="5795568"/>
            <a:ext cx="590569" cy="903798"/>
          </a:xfrm>
          <a:prstGeom prst="rect">
            <a:avLst/>
          </a:prstGeom>
          <a:solidFill>
            <a:schemeClr val="accent6">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療養</a:t>
            </a:r>
            <a:endParaRPr kumimoji="1" lang="en-US" altLang="ja-JP" sz="1200" dirty="0">
              <a:solidFill>
                <a:schemeClr val="tx1"/>
              </a:solidFill>
            </a:endParaRPr>
          </a:p>
          <a:p>
            <a:pPr algn="ctr"/>
            <a:r>
              <a:rPr kumimoji="1" lang="ja-JP" altLang="en-US" sz="1200" dirty="0">
                <a:solidFill>
                  <a:schemeClr val="tx1"/>
                </a:solidFill>
              </a:rPr>
              <a:t>病床</a:t>
            </a:r>
            <a:endParaRPr kumimoji="1" lang="en-US" altLang="ja-JP" sz="1200" dirty="0">
              <a:solidFill>
                <a:schemeClr val="tx1"/>
              </a:solidFill>
            </a:endParaRPr>
          </a:p>
          <a:p>
            <a:pPr algn="ctr"/>
            <a:r>
              <a:rPr kumimoji="1" lang="en-US" altLang="ja-JP" sz="1200" dirty="0">
                <a:solidFill>
                  <a:schemeClr val="tx1"/>
                </a:solidFill>
              </a:rPr>
              <a:t>456</a:t>
            </a:r>
            <a:endParaRPr kumimoji="1" lang="ja-JP" altLang="en-US" sz="1400" dirty="0">
              <a:solidFill>
                <a:schemeClr val="tx1"/>
              </a:solidFill>
            </a:endParaRPr>
          </a:p>
        </p:txBody>
      </p:sp>
      <p:sp>
        <p:nvSpPr>
          <p:cNvPr id="40" name="正方形/長方形 39"/>
          <p:cNvSpPr/>
          <p:nvPr/>
        </p:nvSpPr>
        <p:spPr>
          <a:xfrm>
            <a:off x="631562" y="2374894"/>
            <a:ext cx="590569" cy="3420674"/>
          </a:xfrm>
          <a:prstGeom prst="rect">
            <a:avLst/>
          </a:prstGeom>
          <a:solidFill>
            <a:schemeClr val="accent3">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一般</a:t>
            </a:r>
            <a:endParaRPr kumimoji="1" lang="en-US" altLang="ja-JP" sz="1200" dirty="0">
              <a:solidFill>
                <a:schemeClr val="tx1"/>
              </a:solidFill>
            </a:endParaRPr>
          </a:p>
          <a:p>
            <a:pPr algn="ctr"/>
            <a:r>
              <a:rPr kumimoji="1" lang="ja-JP" altLang="en-US" sz="1200" dirty="0">
                <a:solidFill>
                  <a:schemeClr val="tx1"/>
                </a:solidFill>
              </a:rPr>
              <a:t>病床</a:t>
            </a:r>
            <a:endParaRPr kumimoji="1" lang="en-US" altLang="ja-JP" sz="1200" dirty="0">
              <a:solidFill>
                <a:schemeClr val="tx1"/>
              </a:solidFill>
            </a:endParaRPr>
          </a:p>
          <a:p>
            <a:pPr algn="ctr"/>
            <a:r>
              <a:rPr kumimoji="1" lang="en-US" altLang="ja-JP" sz="1200" dirty="0">
                <a:solidFill>
                  <a:schemeClr val="tx1"/>
                </a:solidFill>
              </a:rPr>
              <a:t>1,758</a:t>
            </a:r>
            <a:endParaRPr kumimoji="1" lang="ja-JP" altLang="en-US" sz="1200" dirty="0">
              <a:solidFill>
                <a:schemeClr val="tx1"/>
              </a:solidFill>
            </a:endParaRPr>
          </a:p>
        </p:txBody>
      </p:sp>
      <p:sp>
        <p:nvSpPr>
          <p:cNvPr id="43" name="テキスト ボックス 42"/>
          <p:cNvSpPr txBox="1"/>
          <p:nvPr/>
        </p:nvSpPr>
        <p:spPr>
          <a:xfrm>
            <a:off x="585043" y="1734778"/>
            <a:ext cx="2028948" cy="46935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72000" rIns="72000" rtlCol="0">
            <a:spAutoFit/>
          </a:bodyPr>
          <a:lstStyle/>
          <a:p>
            <a:pPr algn="ctr" defTabSz="1072866"/>
            <a:r>
              <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rPr>
              <a:t>2,214</a:t>
            </a:r>
            <a:r>
              <a:rPr lang="ja-JP" altLang="en-US" sz="140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rPr>
              <a:t>床</a:t>
            </a:r>
            <a:endPar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endParaRPr>
          </a:p>
          <a:p>
            <a:pPr algn="ctr" defTabSz="1072866"/>
            <a:r>
              <a:rPr lang="ja-JP" altLang="en-US" sz="100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rPr>
              <a:t>（許可病床）</a:t>
            </a:r>
            <a:r>
              <a:rPr lang="en-US" altLang="ja-JP" sz="100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rPr>
              <a:t>  </a:t>
            </a:r>
          </a:p>
        </p:txBody>
      </p:sp>
      <p:cxnSp>
        <p:nvCxnSpPr>
          <p:cNvPr id="4" name="直線コネクタ 3"/>
          <p:cNvCxnSpPr>
            <a:cxnSpLocks/>
          </p:cNvCxnSpPr>
          <p:nvPr/>
        </p:nvCxnSpPr>
        <p:spPr>
          <a:xfrm>
            <a:off x="416605" y="6722375"/>
            <a:ext cx="897378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正方形/長方形 32">
            <a:extLst>
              <a:ext uri="{FF2B5EF4-FFF2-40B4-BE49-F238E27FC236}">
                <a16:creationId xmlns:a16="http://schemas.microsoft.com/office/drawing/2014/main" id="{CEEA20D7-0975-493C-8337-B816CC78F41F}"/>
              </a:ext>
            </a:extLst>
          </p:cNvPr>
          <p:cNvSpPr/>
          <p:nvPr/>
        </p:nvSpPr>
        <p:spPr>
          <a:xfrm>
            <a:off x="0" y="0"/>
            <a:ext cx="9906000" cy="403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0" anchor="ctr"/>
          <a:lstStyle/>
          <a:p>
            <a:pPr algn="ctr" defTabSz="1072866">
              <a:defRPr/>
            </a:pPr>
            <a:r>
              <a:rPr lang="ja-JP" altLang="en-US" sz="2000" b="1" dirty="0">
                <a:solidFill>
                  <a:prstClr val="white"/>
                </a:solidFill>
                <a:latin typeface="ＭＳ Ｐゴシック" panose="020B0600070205080204" pitchFamily="50" charset="-128"/>
                <a:ea typeface="ＭＳ Ｐゴシック" panose="020B0600070205080204" pitchFamily="50" charset="-128"/>
              </a:rPr>
              <a:t>様式１調査結果　－　機能別病床数の意向　－　（佐久医療圏）</a:t>
            </a:r>
          </a:p>
        </p:txBody>
      </p:sp>
      <p:sp>
        <p:nvSpPr>
          <p:cNvPr id="36" name="スライド番号プレースホルダー 1">
            <a:extLst>
              <a:ext uri="{FF2B5EF4-FFF2-40B4-BE49-F238E27FC236}">
                <a16:creationId xmlns:a16="http://schemas.microsoft.com/office/drawing/2014/main" id="{55ED9735-79C2-47A7-846A-497F1A2D13CB}"/>
              </a:ext>
            </a:extLst>
          </p:cNvPr>
          <p:cNvSpPr>
            <a:spLocks noGrp="1"/>
          </p:cNvSpPr>
          <p:nvPr>
            <p:ph type="sldNum" sz="quarter" idx="12"/>
          </p:nvPr>
        </p:nvSpPr>
        <p:spPr>
          <a:xfrm>
            <a:off x="8547356" y="6503364"/>
            <a:ext cx="2228850" cy="365125"/>
          </a:xfrm>
        </p:spPr>
        <p:txBody>
          <a:bodyPr/>
          <a:lstStyle/>
          <a:p>
            <a:pPr algn="ctr"/>
            <a:fld id="{5B03D32D-F1BC-4E9C-97E1-36CFF5B22341}" type="slidenum">
              <a:rPr lang="en-US" sz="1600" smtClean="0"/>
              <a:pPr algn="ctr"/>
              <a:t>3</a:t>
            </a:fld>
            <a:endParaRPr lang="en-US" sz="1600" dirty="0"/>
          </a:p>
        </p:txBody>
      </p:sp>
      <p:sp>
        <p:nvSpPr>
          <p:cNvPr id="37" name="テキスト ボックス 36">
            <a:extLst>
              <a:ext uri="{FF2B5EF4-FFF2-40B4-BE49-F238E27FC236}">
                <a16:creationId xmlns:a16="http://schemas.microsoft.com/office/drawing/2014/main" id="{6C7C84FF-0471-4063-8D81-D65125A1E116}"/>
              </a:ext>
            </a:extLst>
          </p:cNvPr>
          <p:cNvSpPr txBox="1"/>
          <p:nvPr/>
        </p:nvSpPr>
        <p:spPr>
          <a:xfrm>
            <a:off x="3264392" y="1427504"/>
            <a:ext cx="1153355" cy="415498"/>
          </a:xfrm>
          <a:prstGeom prst="rect">
            <a:avLst/>
          </a:prstGeom>
          <a:solidFill>
            <a:srgbClr val="CEFDA3"/>
          </a:solidFill>
          <a:ln>
            <a:solidFill>
              <a:schemeClr val="tx1"/>
            </a:solidFill>
            <a:prstDash val="sysDot"/>
          </a:ln>
        </p:spPr>
        <p:txBody>
          <a:bodyPr wrap="square" rtlCol="0">
            <a:spAutoFit/>
          </a:bodyPr>
          <a:lstStyle/>
          <a:p>
            <a:pPr algn="ctr"/>
            <a:r>
              <a:rPr kumimoji="1" lang="en-US" altLang="ja-JP" sz="1200" dirty="0">
                <a:latin typeface="ＭＳ Ｐゴシック" panose="020B0600070205080204" pitchFamily="50" charset="-128"/>
                <a:ea typeface="ＭＳ Ｐゴシック" panose="020B0600070205080204" pitchFamily="50" charset="-128"/>
              </a:rPr>
              <a:t>2022.7.1</a:t>
            </a:r>
            <a:r>
              <a:rPr kumimoji="1" lang="ja-JP" altLang="en-US" sz="1200" dirty="0">
                <a:latin typeface="ＭＳ Ｐゴシック" panose="020B0600070205080204" pitchFamily="50" charset="-128"/>
                <a:ea typeface="ＭＳ Ｐゴシック" panose="020B0600070205080204" pitchFamily="50" charset="-128"/>
              </a:rPr>
              <a:t>時点</a:t>
            </a:r>
            <a:endParaRPr kumimoji="1" lang="en-US" altLang="ja-JP" sz="1200" dirty="0">
              <a:latin typeface="ＭＳ Ｐゴシック" panose="020B0600070205080204" pitchFamily="50" charset="-128"/>
              <a:ea typeface="ＭＳ Ｐゴシック" panose="020B0600070205080204" pitchFamily="50" charset="-128"/>
            </a:endParaRPr>
          </a:p>
          <a:p>
            <a:pPr algn="ctr"/>
            <a:r>
              <a:rPr kumimoji="1" lang="ja-JP" altLang="en-US" sz="900" dirty="0">
                <a:latin typeface="ＭＳ Ｐゴシック" panose="020B0600070205080204" pitchFamily="50" charset="-128"/>
                <a:ea typeface="ＭＳ Ｐゴシック" panose="020B0600070205080204" pitchFamily="50" charset="-128"/>
              </a:rPr>
              <a:t>（</a:t>
            </a:r>
            <a:r>
              <a:rPr kumimoji="1" lang="en-US" altLang="ja-JP" sz="900" dirty="0">
                <a:latin typeface="ＭＳ Ｐゴシック" panose="020B0600070205080204" pitchFamily="50" charset="-128"/>
                <a:ea typeface="ＭＳ Ｐゴシック" panose="020B0600070205080204" pitchFamily="50" charset="-128"/>
              </a:rPr>
              <a:t>R</a:t>
            </a:r>
            <a:r>
              <a:rPr kumimoji="1" lang="ja-JP" altLang="en-US" sz="900" dirty="0">
                <a:latin typeface="ＭＳ Ｐゴシック" panose="020B0600070205080204" pitchFamily="50" charset="-128"/>
                <a:ea typeface="ＭＳ Ｐゴシック" panose="020B0600070205080204" pitchFamily="50" charset="-128"/>
              </a:rPr>
              <a:t>４病床機能報告）</a:t>
            </a:r>
          </a:p>
        </p:txBody>
      </p:sp>
      <p:sp>
        <p:nvSpPr>
          <p:cNvPr id="39" name="テキスト ボックス 38">
            <a:extLst>
              <a:ext uri="{FF2B5EF4-FFF2-40B4-BE49-F238E27FC236}">
                <a16:creationId xmlns:a16="http://schemas.microsoft.com/office/drawing/2014/main" id="{9381F565-5A00-42C7-87BB-1786DB95E608}"/>
              </a:ext>
            </a:extLst>
          </p:cNvPr>
          <p:cNvSpPr txBox="1"/>
          <p:nvPr/>
        </p:nvSpPr>
        <p:spPr>
          <a:xfrm>
            <a:off x="4958219" y="1435609"/>
            <a:ext cx="1088283" cy="276999"/>
          </a:xfrm>
          <a:prstGeom prst="rect">
            <a:avLst/>
          </a:prstGeom>
          <a:solidFill>
            <a:srgbClr val="CEFDA3"/>
          </a:solidFill>
          <a:ln>
            <a:solidFill>
              <a:schemeClr val="tx1"/>
            </a:solidFill>
            <a:prstDash val="sysDot"/>
          </a:ln>
        </p:spPr>
        <p:txBody>
          <a:bodyPr wrap="square" rtlCol="0">
            <a:spAutoFit/>
          </a:bodyPr>
          <a:lstStyle/>
          <a:p>
            <a:pPr algn="ctr"/>
            <a:r>
              <a:rPr lang="en-US" altLang="ja-JP" sz="1200" dirty="0">
                <a:latin typeface="ＭＳ Ｐゴシック" panose="020B0600070205080204" pitchFamily="50" charset="-128"/>
                <a:ea typeface="ＭＳ Ｐゴシック" panose="020B0600070205080204" pitchFamily="50" charset="-128"/>
              </a:rPr>
              <a:t>2025</a:t>
            </a:r>
            <a:r>
              <a:rPr lang="ja-JP" altLang="en-US" sz="1200" dirty="0">
                <a:latin typeface="ＭＳ Ｐゴシック" panose="020B0600070205080204" pitchFamily="50" charset="-128"/>
                <a:ea typeface="ＭＳ Ｐゴシック" panose="020B0600070205080204" pitchFamily="50" charset="-128"/>
              </a:rPr>
              <a:t>年</a:t>
            </a:r>
            <a:r>
              <a:rPr kumimoji="1" lang="ja-JP" altLang="en-US" sz="1200" dirty="0">
                <a:latin typeface="ＭＳ Ｐゴシック" panose="020B0600070205080204" pitchFamily="50" charset="-128"/>
                <a:ea typeface="ＭＳ Ｐゴシック" panose="020B0600070205080204" pitchFamily="50" charset="-128"/>
              </a:rPr>
              <a:t>意向</a:t>
            </a:r>
          </a:p>
        </p:txBody>
      </p:sp>
      <p:sp>
        <p:nvSpPr>
          <p:cNvPr id="41" name="テキスト ボックス 40">
            <a:extLst>
              <a:ext uri="{FF2B5EF4-FFF2-40B4-BE49-F238E27FC236}">
                <a16:creationId xmlns:a16="http://schemas.microsoft.com/office/drawing/2014/main" id="{55DBE54E-6027-45AC-80A0-2364547DE4FF}"/>
              </a:ext>
            </a:extLst>
          </p:cNvPr>
          <p:cNvSpPr txBox="1"/>
          <p:nvPr/>
        </p:nvSpPr>
        <p:spPr>
          <a:xfrm>
            <a:off x="6558564" y="1432208"/>
            <a:ext cx="1023402" cy="276999"/>
          </a:xfrm>
          <a:prstGeom prst="rect">
            <a:avLst/>
          </a:prstGeom>
          <a:solidFill>
            <a:srgbClr val="CEFDA3"/>
          </a:solidFill>
          <a:ln>
            <a:solidFill>
              <a:schemeClr val="tx1"/>
            </a:solidFill>
            <a:prstDash val="sysDot"/>
          </a:ln>
        </p:spPr>
        <p:txBody>
          <a:bodyPr wrap="square" rtlCol="0">
            <a:spAutoFit/>
          </a:bodyPr>
          <a:lstStyle/>
          <a:p>
            <a:pPr algn="ctr"/>
            <a:r>
              <a:rPr lang="en-US" altLang="ja-JP" sz="1200" dirty="0">
                <a:latin typeface="ＭＳ Ｐゴシック" panose="020B0600070205080204" pitchFamily="50" charset="-128"/>
                <a:ea typeface="ＭＳ Ｐゴシック" panose="020B0600070205080204" pitchFamily="50" charset="-128"/>
              </a:rPr>
              <a:t>2030</a:t>
            </a:r>
            <a:r>
              <a:rPr lang="ja-JP" altLang="en-US" sz="1200" dirty="0">
                <a:latin typeface="ＭＳ Ｐゴシック" panose="020B0600070205080204" pitchFamily="50" charset="-128"/>
                <a:ea typeface="ＭＳ Ｐゴシック" panose="020B0600070205080204" pitchFamily="50" charset="-128"/>
              </a:rPr>
              <a:t>年意向</a:t>
            </a:r>
            <a:endParaRPr kumimoji="1" lang="ja-JP" altLang="en-US" sz="1200" dirty="0">
              <a:latin typeface="ＭＳ Ｐゴシック" panose="020B0600070205080204" pitchFamily="50" charset="-128"/>
              <a:ea typeface="ＭＳ Ｐゴシック" panose="020B0600070205080204" pitchFamily="50" charset="-128"/>
            </a:endParaRPr>
          </a:p>
        </p:txBody>
      </p:sp>
      <p:sp>
        <p:nvSpPr>
          <p:cNvPr id="23" name="テキスト ボックス 22">
            <a:extLst>
              <a:ext uri="{FF2B5EF4-FFF2-40B4-BE49-F238E27FC236}">
                <a16:creationId xmlns:a16="http://schemas.microsoft.com/office/drawing/2014/main" id="{19BC2DB3-9A1C-40B9-A191-222887BCD8BE}"/>
              </a:ext>
            </a:extLst>
          </p:cNvPr>
          <p:cNvSpPr txBox="1"/>
          <p:nvPr/>
        </p:nvSpPr>
        <p:spPr>
          <a:xfrm>
            <a:off x="3323151" y="1991046"/>
            <a:ext cx="1016368" cy="46166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72000" rIns="72000" rtlCol="0">
            <a:spAutoFit/>
          </a:bodyPr>
          <a:lstStyle/>
          <a:p>
            <a:pPr algn="ctr" defTabSz="1072866"/>
            <a:r>
              <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rPr>
              <a:t>2,104</a:t>
            </a:r>
            <a:r>
              <a:rPr lang="ja-JP" altLang="en-US" sz="140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rPr>
              <a:t>床</a:t>
            </a:r>
            <a:endPar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endParaRPr>
          </a:p>
          <a:p>
            <a:pPr algn="ctr" defTabSz="1072866"/>
            <a:r>
              <a:rPr lang="ja-JP" altLang="en-US" sz="100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rPr>
              <a:t>（許可病床）</a:t>
            </a:r>
            <a:r>
              <a:rPr lang="en-US" altLang="ja-JP" sz="100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rPr>
              <a:t>  </a:t>
            </a:r>
            <a:endParaRPr lang="en-US" altLang="ja-JP" sz="105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endParaRPr>
          </a:p>
        </p:txBody>
      </p:sp>
      <p:sp>
        <p:nvSpPr>
          <p:cNvPr id="24" name="テキスト ボックス 23">
            <a:extLst>
              <a:ext uri="{FF2B5EF4-FFF2-40B4-BE49-F238E27FC236}">
                <a16:creationId xmlns:a16="http://schemas.microsoft.com/office/drawing/2014/main" id="{2E1ACF39-6B1C-42AC-A3FB-695AE0C66280}"/>
              </a:ext>
            </a:extLst>
          </p:cNvPr>
          <p:cNvSpPr txBox="1"/>
          <p:nvPr/>
        </p:nvSpPr>
        <p:spPr>
          <a:xfrm>
            <a:off x="4965037" y="2110926"/>
            <a:ext cx="1016368" cy="46166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72000" rIns="72000" rtlCol="0">
            <a:spAutoFit/>
          </a:bodyPr>
          <a:lstStyle/>
          <a:p>
            <a:pPr algn="ctr" defTabSz="1072866"/>
            <a:r>
              <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rPr>
              <a:t>2,020</a:t>
            </a:r>
            <a:r>
              <a:rPr lang="ja-JP" altLang="en-US" sz="140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rPr>
              <a:t>床</a:t>
            </a:r>
            <a:endPar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endParaRPr>
          </a:p>
          <a:p>
            <a:pPr algn="ctr" defTabSz="1072866"/>
            <a:r>
              <a:rPr lang="ja-JP" altLang="en-US" sz="100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rPr>
              <a:t>（許可病床）</a:t>
            </a:r>
            <a:r>
              <a:rPr lang="en-US" altLang="ja-JP" sz="100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rPr>
              <a:t>  </a:t>
            </a:r>
            <a:endParaRPr lang="en-US" altLang="ja-JP" sz="105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endParaRPr>
          </a:p>
        </p:txBody>
      </p:sp>
      <p:sp>
        <p:nvSpPr>
          <p:cNvPr id="25" name="テキスト ボックス 24">
            <a:extLst>
              <a:ext uri="{FF2B5EF4-FFF2-40B4-BE49-F238E27FC236}">
                <a16:creationId xmlns:a16="http://schemas.microsoft.com/office/drawing/2014/main" id="{112991C0-2158-4097-93B6-0008FB352B43}"/>
              </a:ext>
            </a:extLst>
          </p:cNvPr>
          <p:cNvSpPr txBox="1"/>
          <p:nvPr/>
        </p:nvSpPr>
        <p:spPr>
          <a:xfrm>
            <a:off x="8248638" y="2629182"/>
            <a:ext cx="1016368" cy="30777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72000" rIns="72000" rtlCol="0">
            <a:spAutoFit/>
          </a:bodyPr>
          <a:lstStyle/>
          <a:p>
            <a:pPr algn="ctr" defTabSz="1072866"/>
            <a:r>
              <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rPr>
              <a:t>1,754</a:t>
            </a:r>
            <a:r>
              <a:rPr lang="ja-JP" altLang="en-US" sz="140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rPr>
              <a:t>床</a:t>
            </a:r>
            <a:endParaRPr lang="en-US" altLang="ja-JP" sz="105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endParaRPr>
          </a:p>
        </p:txBody>
      </p:sp>
      <p:sp>
        <p:nvSpPr>
          <p:cNvPr id="26" name="テキスト ボックス 25">
            <a:extLst>
              <a:ext uri="{FF2B5EF4-FFF2-40B4-BE49-F238E27FC236}">
                <a16:creationId xmlns:a16="http://schemas.microsoft.com/office/drawing/2014/main" id="{30F7890A-A592-4674-8C3D-9D5363976235}"/>
              </a:ext>
            </a:extLst>
          </p:cNvPr>
          <p:cNvSpPr txBox="1"/>
          <p:nvPr/>
        </p:nvSpPr>
        <p:spPr>
          <a:xfrm>
            <a:off x="6699920" y="2111484"/>
            <a:ext cx="817806" cy="461665"/>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72000" rIns="72000" rtlCol="0">
            <a:spAutoFit/>
          </a:bodyPr>
          <a:lstStyle/>
          <a:p>
            <a:pPr algn="ctr" defTabSz="1072866"/>
            <a:r>
              <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rPr>
              <a:t>2,020</a:t>
            </a:r>
            <a:r>
              <a:rPr lang="ja-JP" altLang="en-US" sz="140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rPr>
              <a:t>床</a:t>
            </a:r>
            <a:endParaRPr lang="en-US" altLang="ja-JP" sz="140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endParaRPr>
          </a:p>
          <a:p>
            <a:pPr algn="ctr" defTabSz="1072866"/>
            <a:r>
              <a:rPr lang="ja-JP" altLang="en-US" sz="100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rPr>
              <a:t>（許可病床）</a:t>
            </a:r>
            <a:r>
              <a:rPr lang="en-US" altLang="ja-JP" sz="100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rPr>
              <a:t>  </a:t>
            </a:r>
            <a:endParaRPr lang="en-US" altLang="ja-JP" sz="1050" b="1" dirty="0">
              <a:solidFill>
                <a:schemeClr val="tx1"/>
              </a:solidFill>
              <a:latin typeface="ＭＳ Ｐゴシック" panose="020B0600070205080204" pitchFamily="50" charset="-128"/>
              <a:ea typeface="ＭＳ Ｐゴシック" panose="020B0600070205080204" pitchFamily="50" charset="-128"/>
              <a:cs typeface="メイリオ" pitchFamily="50" charset="-128"/>
            </a:endParaRPr>
          </a:p>
        </p:txBody>
      </p:sp>
      <p:sp>
        <p:nvSpPr>
          <p:cNvPr id="53" name="テキスト ボックス 52">
            <a:extLst>
              <a:ext uri="{FF2B5EF4-FFF2-40B4-BE49-F238E27FC236}">
                <a16:creationId xmlns:a16="http://schemas.microsoft.com/office/drawing/2014/main" id="{33AC0260-5F0F-421D-8B31-934644CEB9DD}"/>
              </a:ext>
            </a:extLst>
          </p:cNvPr>
          <p:cNvSpPr txBox="1"/>
          <p:nvPr/>
        </p:nvSpPr>
        <p:spPr>
          <a:xfrm>
            <a:off x="50171" y="500729"/>
            <a:ext cx="9805657" cy="461665"/>
          </a:xfrm>
          <a:prstGeom prst="rect">
            <a:avLst/>
          </a:prstGeom>
          <a:noFill/>
          <a:ln>
            <a:solidFill>
              <a:schemeClr val="tx1"/>
            </a:solidFill>
            <a:prstDash val="solid"/>
          </a:ln>
        </p:spPr>
        <p:txBody>
          <a:bodyPr wrap="square" rtlCol="0">
            <a:spAutoFit/>
          </a:bodyPr>
          <a:lstStyle/>
          <a:p>
            <a:r>
              <a:rPr lang="ja-JP" altLang="en-US" sz="1200" dirty="0">
                <a:latin typeface="ＭＳ Ｐゴシック" panose="020B0600070205080204" pitchFamily="50" charset="-128"/>
                <a:ea typeface="ＭＳ Ｐゴシック" panose="020B0600070205080204" pitchFamily="50" charset="-128"/>
              </a:rPr>
              <a:t>○　</a:t>
            </a:r>
            <a:r>
              <a:rPr lang="en-US" altLang="ja-JP" sz="1200" dirty="0">
                <a:latin typeface="ＭＳ Ｐゴシック" panose="020B0600070205080204" pitchFamily="50" charset="-128"/>
                <a:ea typeface="ＭＳ Ｐゴシック" panose="020B0600070205080204" pitchFamily="50" charset="-128"/>
              </a:rPr>
              <a:t>2025</a:t>
            </a:r>
            <a:r>
              <a:rPr lang="ja-JP" altLang="en-US" sz="1200" dirty="0">
                <a:latin typeface="ＭＳ Ｐゴシック" panose="020B0600070205080204" pitchFamily="50" charset="-128"/>
                <a:ea typeface="ＭＳ Ｐゴシック" panose="020B0600070205080204" pitchFamily="50" charset="-128"/>
              </a:rPr>
              <a:t>年の意向を集計した結果、</a:t>
            </a:r>
            <a:r>
              <a:rPr lang="en-US" altLang="ja-JP" sz="1200" dirty="0">
                <a:latin typeface="ＭＳ Ｐゴシック" panose="020B0600070205080204" pitchFamily="50" charset="-128"/>
                <a:ea typeface="ＭＳ Ｐゴシック" panose="020B0600070205080204" pitchFamily="50" charset="-128"/>
              </a:rPr>
              <a:t>2022</a:t>
            </a:r>
            <a:r>
              <a:rPr lang="ja-JP" altLang="en-US" sz="1200" dirty="0">
                <a:latin typeface="ＭＳ Ｐゴシック" panose="020B0600070205080204" pitchFamily="50" charset="-128"/>
                <a:ea typeface="ＭＳ Ｐゴシック" panose="020B0600070205080204" pitchFamily="50" charset="-128"/>
              </a:rPr>
              <a:t>年７月１日時点と比較すると、急性期が増加、回復期・慢性期が減少し、総病床数は</a:t>
            </a:r>
            <a:r>
              <a:rPr lang="en-US" altLang="ja-JP" sz="1200" dirty="0">
                <a:latin typeface="ＭＳ Ｐゴシック" panose="020B0600070205080204" pitchFamily="50" charset="-128"/>
                <a:ea typeface="ＭＳ Ｐゴシック" panose="020B0600070205080204" pitchFamily="50" charset="-128"/>
              </a:rPr>
              <a:t>84</a:t>
            </a:r>
            <a:r>
              <a:rPr lang="ja-JP" altLang="en-US" sz="1200" dirty="0">
                <a:latin typeface="ＭＳ Ｐゴシック" panose="020B0600070205080204" pitchFamily="50" charset="-128"/>
                <a:ea typeface="ＭＳ Ｐゴシック" panose="020B0600070205080204" pitchFamily="50" charset="-128"/>
              </a:rPr>
              <a:t>床減少する見込み。</a:t>
            </a:r>
            <a:endParaRPr lang="en-US" altLang="ja-JP" sz="1200" dirty="0">
              <a:latin typeface="ＭＳ Ｐゴシック" panose="020B0600070205080204" pitchFamily="50" charset="-128"/>
              <a:ea typeface="ＭＳ Ｐゴシック" panose="020B0600070205080204" pitchFamily="50" charset="-128"/>
            </a:endParaRPr>
          </a:p>
          <a:p>
            <a:r>
              <a:rPr kumimoji="1" lang="ja-JP" altLang="en-US" sz="1200" dirty="0">
                <a:latin typeface="ＭＳ Ｐゴシック" panose="020B0600070205080204" pitchFamily="50" charset="-128"/>
                <a:ea typeface="ＭＳ Ｐゴシック" panose="020B0600070205080204" pitchFamily="50" charset="-128"/>
              </a:rPr>
              <a:t>○　</a:t>
            </a:r>
            <a:r>
              <a:rPr kumimoji="1" lang="en-US" altLang="ja-JP" sz="1200" dirty="0">
                <a:latin typeface="ＭＳ Ｐゴシック" panose="020B0600070205080204" pitchFamily="50" charset="-128"/>
                <a:ea typeface="ＭＳ Ｐゴシック" panose="020B0600070205080204" pitchFamily="50" charset="-128"/>
              </a:rPr>
              <a:t>2030</a:t>
            </a:r>
            <a:r>
              <a:rPr kumimoji="1" lang="ja-JP" altLang="en-US" sz="1200" dirty="0">
                <a:latin typeface="ＭＳ Ｐゴシック" panose="020B0600070205080204" pitchFamily="50" charset="-128"/>
                <a:ea typeface="ＭＳ Ｐゴシック" panose="020B0600070205080204" pitchFamily="50" charset="-128"/>
              </a:rPr>
              <a:t>年の意向を集計した結果、</a:t>
            </a:r>
            <a:r>
              <a:rPr kumimoji="1" lang="en-US" altLang="ja-JP" sz="1200" dirty="0">
                <a:latin typeface="ＭＳ Ｐゴシック" panose="020B0600070205080204" pitchFamily="50" charset="-128"/>
                <a:ea typeface="ＭＳ Ｐゴシック" panose="020B0600070205080204" pitchFamily="50" charset="-128"/>
              </a:rPr>
              <a:t>2025</a:t>
            </a:r>
            <a:r>
              <a:rPr kumimoji="1" lang="ja-JP" altLang="en-US" sz="1200" dirty="0">
                <a:latin typeface="ＭＳ Ｐゴシック" panose="020B0600070205080204" pitchFamily="50" charset="-128"/>
                <a:ea typeface="ＭＳ Ｐゴシック" panose="020B0600070205080204" pitchFamily="50" charset="-128"/>
              </a:rPr>
              <a:t>年</a:t>
            </a:r>
            <a:r>
              <a:rPr lang="ja-JP" altLang="en-US" sz="1200" dirty="0">
                <a:latin typeface="ＭＳ Ｐゴシック" panose="020B0600070205080204" pitchFamily="50" charset="-128"/>
                <a:ea typeface="ＭＳ Ｐゴシック" panose="020B0600070205080204" pitchFamily="50" charset="-128"/>
              </a:rPr>
              <a:t>の意向と比較し</a:t>
            </a:r>
            <a:r>
              <a:rPr kumimoji="1" lang="ja-JP" altLang="en-US" sz="1200" dirty="0">
                <a:latin typeface="ＭＳ Ｐゴシック" panose="020B0600070205080204" pitchFamily="50" charset="-128"/>
                <a:ea typeface="ＭＳ Ｐゴシック" panose="020B0600070205080204" pitchFamily="50" charset="-128"/>
              </a:rPr>
              <a:t>、機能別病床数・総病床数いずれも変わらない見込み。</a:t>
            </a:r>
          </a:p>
        </p:txBody>
      </p:sp>
      <p:sp>
        <p:nvSpPr>
          <p:cNvPr id="57" name="テキスト ボックス 40">
            <a:extLst>
              <a:ext uri="{FF2B5EF4-FFF2-40B4-BE49-F238E27FC236}">
                <a16:creationId xmlns:a16="http://schemas.microsoft.com/office/drawing/2014/main" id="{753CF884-A444-4D9C-B0F3-FD8EF58F6C4C}"/>
              </a:ext>
            </a:extLst>
          </p:cNvPr>
          <p:cNvSpPr txBox="1"/>
          <p:nvPr/>
        </p:nvSpPr>
        <p:spPr>
          <a:xfrm>
            <a:off x="6004786" y="2799281"/>
            <a:ext cx="569387" cy="276999"/>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200" dirty="0">
                <a:latin typeface="ＭＳ Ｐゴシック" panose="020B0600070205080204" pitchFamily="50" charset="-128"/>
                <a:ea typeface="ＭＳ Ｐゴシック" panose="020B0600070205080204" pitchFamily="50" charset="-128"/>
              </a:rPr>
              <a:t>（</a:t>
            </a:r>
            <a:r>
              <a:rPr kumimoji="1" lang="en-US" altLang="ja-JP" sz="1200" dirty="0">
                <a:latin typeface="ＭＳ Ｐゴシック" panose="020B0600070205080204" pitchFamily="50" charset="-128"/>
                <a:ea typeface="ＭＳ Ｐゴシック" panose="020B0600070205080204" pitchFamily="50" charset="-128"/>
              </a:rPr>
              <a:t>±0</a:t>
            </a:r>
            <a:r>
              <a:rPr kumimoji="1" lang="ja-JP" altLang="en-US" sz="1200" dirty="0">
                <a:latin typeface="ＭＳ Ｐゴシック" panose="020B0600070205080204" pitchFamily="50" charset="-128"/>
                <a:ea typeface="ＭＳ Ｐゴシック" panose="020B0600070205080204" pitchFamily="50" charset="-128"/>
              </a:rPr>
              <a:t>）</a:t>
            </a:r>
          </a:p>
        </p:txBody>
      </p:sp>
      <p:sp>
        <p:nvSpPr>
          <p:cNvPr id="58" name="テキスト ボックス 40">
            <a:extLst>
              <a:ext uri="{FF2B5EF4-FFF2-40B4-BE49-F238E27FC236}">
                <a16:creationId xmlns:a16="http://schemas.microsoft.com/office/drawing/2014/main" id="{13F61895-89A2-4D08-9D21-85F56F7BF9E6}"/>
              </a:ext>
            </a:extLst>
          </p:cNvPr>
          <p:cNvSpPr txBox="1"/>
          <p:nvPr/>
        </p:nvSpPr>
        <p:spPr>
          <a:xfrm>
            <a:off x="6011447" y="5661907"/>
            <a:ext cx="569387" cy="276999"/>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200" dirty="0">
                <a:latin typeface="ＭＳ Ｐゴシック" panose="020B0600070205080204" pitchFamily="50" charset="-128"/>
                <a:ea typeface="ＭＳ Ｐゴシック" panose="020B0600070205080204" pitchFamily="50" charset="-128"/>
              </a:rPr>
              <a:t>（</a:t>
            </a:r>
            <a:r>
              <a:rPr kumimoji="1" lang="en-US" altLang="ja-JP" sz="1200" dirty="0">
                <a:latin typeface="ＭＳ Ｐゴシック" panose="020B0600070205080204" pitchFamily="50" charset="-128"/>
                <a:ea typeface="ＭＳ Ｐゴシック" panose="020B0600070205080204" pitchFamily="50" charset="-128"/>
              </a:rPr>
              <a:t>±0</a:t>
            </a:r>
            <a:r>
              <a:rPr kumimoji="1" lang="ja-JP" altLang="en-US" sz="1200" dirty="0">
                <a:latin typeface="ＭＳ Ｐゴシック" panose="020B0600070205080204" pitchFamily="50" charset="-128"/>
                <a:ea typeface="ＭＳ Ｐゴシック" panose="020B0600070205080204" pitchFamily="50" charset="-128"/>
              </a:rPr>
              <a:t>）</a:t>
            </a:r>
          </a:p>
        </p:txBody>
      </p:sp>
      <p:sp>
        <p:nvSpPr>
          <p:cNvPr id="59" name="テキスト ボックス 40">
            <a:extLst>
              <a:ext uri="{FF2B5EF4-FFF2-40B4-BE49-F238E27FC236}">
                <a16:creationId xmlns:a16="http://schemas.microsoft.com/office/drawing/2014/main" id="{A7DB82E2-5CC9-47C8-A395-92C0343673AB}"/>
              </a:ext>
            </a:extLst>
          </p:cNvPr>
          <p:cNvSpPr txBox="1"/>
          <p:nvPr/>
        </p:nvSpPr>
        <p:spPr>
          <a:xfrm>
            <a:off x="6014654" y="6306359"/>
            <a:ext cx="569387" cy="276999"/>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200" dirty="0">
                <a:latin typeface="ＭＳ Ｐゴシック" panose="020B0600070205080204" pitchFamily="50" charset="-128"/>
                <a:ea typeface="ＭＳ Ｐゴシック" panose="020B0600070205080204" pitchFamily="50" charset="-128"/>
              </a:rPr>
              <a:t>（</a:t>
            </a:r>
            <a:r>
              <a:rPr lang="en-US" altLang="ja-JP" sz="1200" dirty="0">
                <a:latin typeface="ＭＳ Ｐゴシック" panose="020B0600070205080204" pitchFamily="50" charset="-128"/>
                <a:ea typeface="ＭＳ Ｐゴシック" panose="020B0600070205080204" pitchFamily="50" charset="-128"/>
              </a:rPr>
              <a:t>±0</a:t>
            </a:r>
            <a:r>
              <a:rPr kumimoji="1" lang="ja-JP" altLang="en-US" sz="1200" dirty="0">
                <a:latin typeface="ＭＳ Ｐゴシック" panose="020B0600070205080204" pitchFamily="50" charset="-128"/>
                <a:ea typeface="ＭＳ Ｐゴシック" panose="020B0600070205080204" pitchFamily="50" charset="-128"/>
              </a:rPr>
              <a:t>）</a:t>
            </a:r>
          </a:p>
        </p:txBody>
      </p:sp>
      <p:sp>
        <p:nvSpPr>
          <p:cNvPr id="60" name="テキスト ボックス 40">
            <a:extLst>
              <a:ext uri="{FF2B5EF4-FFF2-40B4-BE49-F238E27FC236}">
                <a16:creationId xmlns:a16="http://schemas.microsoft.com/office/drawing/2014/main" id="{25E19932-6794-42F2-A6C7-062C32C2915C}"/>
              </a:ext>
            </a:extLst>
          </p:cNvPr>
          <p:cNvSpPr txBox="1"/>
          <p:nvPr/>
        </p:nvSpPr>
        <p:spPr>
          <a:xfrm>
            <a:off x="5990199" y="4056491"/>
            <a:ext cx="569387" cy="276999"/>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ja-JP" altLang="en-US" sz="1200" dirty="0">
                <a:latin typeface="ＭＳ Ｐゴシック" panose="020B0600070205080204" pitchFamily="50" charset="-128"/>
                <a:ea typeface="ＭＳ Ｐゴシック" panose="020B0600070205080204" pitchFamily="50" charset="-128"/>
              </a:rPr>
              <a:t>（</a:t>
            </a:r>
            <a:r>
              <a:rPr lang="en-US" altLang="ja-JP" sz="1200" dirty="0">
                <a:latin typeface="ＭＳ Ｐゴシック" panose="020B0600070205080204" pitchFamily="50" charset="-128"/>
                <a:ea typeface="ＭＳ Ｐゴシック" panose="020B0600070205080204" pitchFamily="50" charset="-128"/>
              </a:rPr>
              <a:t>±0</a:t>
            </a:r>
            <a:r>
              <a:rPr kumimoji="1" lang="ja-JP" altLang="en-US" sz="1200" dirty="0">
                <a:latin typeface="ＭＳ Ｐゴシック" panose="020B0600070205080204" pitchFamily="50" charset="-128"/>
                <a:ea typeface="ＭＳ Ｐゴシック" panose="020B0600070205080204" pitchFamily="50" charset="-128"/>
              </a:rPr>
              <a:t>）</a:t>
            </a:r>
          </a:p>
        </p:txBody>
      </p:sp>
      <p:cxnSp>
        <p:nvCxnSpPr>
          <p:cNvPr id="69" name="直線コネクタ 68">
            <a:extLst>
              <a:ext uri="{FF2B5EF4-FFF2-40B4-BE49-F238E27FC236}">
                <a16:creationId xmlns:a16="http://schemas.microsoft.com/office/drawing/2014/main" id="{4840C0C5-E210-4AE6-903A-B36A05E05AD9}"/>
              </a:ext>
            </a:extLst>
          </p:cNvPr>
          <p:cNvCxnSpPr>
            <a:cxnSpLocks/>
          </p:cNvCxnSpPr>
          <p:nvPr/>
        </p:nvCxnSpPr>
        <p:spPr>
          <a:xfrm>
            <a:off x="4213907" y="2177918"/>
            <a:ext cx="878587" cy="130194"/>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66" name="テキスト ボックス 65">
            <a:extLst>
              <a:ext uri="{FF2B5EF4-FFF2-40B4-BE49-F238E27FC236}">
                <a16:creationId xmlns:a16="http://schemas.microsoft.com/office/drawing/2014/main" id="{A2CE1ADE-D4A7-4EA5-8B8A-763378A99421}"/>
              </a:ext>
            </a:extLst>
          </p:cNvPr>
          <p:cNvSpPr txBox="1"/>
          <p:nvPr/>
        </p:nvSpPr>
        <p:spPr>
          <a:xfrm>
            <a:off x="4361624" y="2086039"/>
            <a:ext cx="603413" cy="276999"/>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lIns="72000" rIns="72000" rtlCol="0">
            <a:spAutoFit/>
          </a:bodyPr>
          <a:lstStyle/>
          <a:p>
            <a:pPr algn="ctr" defTabSz="1072866"/>
            <a:r>
              <a:rPr lang="ja-JP" altLang="en-US" sz="1200" b="1" dirty="0">
                <a:solidFill>
                  <a:srgbClr val="FF0000"/>
                </a:solidFill>
                <a:latin typeface="ＭＳ Ｐゴシック" panose="020B0600070205080204" pitchFamily="50" charset="-128"/>
                <a:ea typeface="ＭＳ Ｐゴシック" panose="020B0600070205080204" pitchFamily="50" charset="-128"/>
                <a:cs typeface="メイリオ" pitchFamily="50" charset="-128"/>
              </a:rPr>
              <a:t>▲</a:t>
            </a:r>
            <a:r>
              <a:rPr lang="en-US" altLang="ja-JP" sz="1200" b="1" dirty="0">
                <a:solidFill>
                  <a:srgbClr val="FF0000"/>
                </a:solidFill>
                <a:latin typeface="ＭＳ Ｐゴシック" panose="020B0600070205080204" pitchFamily="50" charset="-128"/>
                <a:ea typeface="ＭＳ Ｐゴシック" panose="020B0600070205080204" pitchFamily="50" charset="-128"/>
                <a:cs typeface="メイリオ" pitchFamily="50" charset="-128"/>
              </a:rPr>
              <a:t>84</a:t>
            </a:r>
            <a:r>
              <a:rPr lang="ja-JP" altLang="en-US" sz="1200" b="1" dirty="0">
                <a:solidFill>
                  <a:srgbClr val="FF0000"/>
                </a:solidFill>
                <a:latin typeface="ＭＳ Ｐゴシック" panose="020B0600070205080204" pitchFamily="50" charset="-128"/>
                <a:ea typeface="ＭＳ Ｐゴシック" panose="020B0600070205080204" pitchFamily="50" charset="-128"/>
                <a:cs typeface="メイリオ" pitchFamily="50" charset="-128"/>
              </a:rPr>
              <a:t>床</a:t>
            </a:r>
            <a:endParaRPr lang="en-US" altLang="ja-JP" sz="1000" b="1" dirty="0">
              <a:solidFill>
                <a:srgbClr val="FF0000"/>
              </a:solidFill>
              <a:latin typeface="ＭＳ Ｐゴシック" panose="020B0600070205080204" pitchFamily="50" charset="-128"/>
              <a:ea typeface="ＭＳ Ｐゴシック" panose="020B0600070205080204" pitchFamily="50" charset="-128"/>
              <a:cs typeface="メイリオ" pitchFamily="50" charset="-128"/>
            </a:endParaRPr>
          </a:p>
        </p:txBody>
      </p:sp>
      <p:cxnSp>
        <p:nvCxnSpPr>
          <p:cNvPr id="72" name="直線コネクタ 71">
            <a:extLst>
              <a:ext uri="{FF2B5EF4-FFF2-40B4-BE49-F238E27FC236}">
                <a16:creationId xmlns:a16="http://schemas.microsoft.com/office/drawing/2014/main" id="{690C8C2E-14A0-4268-B7A3-6E6F9C84F019}"/>
              </a:ext>
            </a:extLst>
          </p:cNvPr>
          <p:cNvCxnSpPr>
            <a:cxnSpLocks/>
            <a:endCxn id="26" idx="1"/>
          </p:cNvCxnSpPr>
          <p:nvPr/>
        </p:nvCxnSpPr>
        <p:spPr>
          <a:xfrm>
            <a:off x="5832715" y="2292829"/>
            <a:ext cx="867205" cy="0"/>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EB6058ED-C367-49E3-94EB-1A83CFD38E18}"/>
              </a:ext>
            </a:extLst>
          </p:cNvPr>
          <p:cNvCxnSpPr>
            <a:cxnSpLocks/>
          </p:cNvCxnSpPr>
          <p:nvPr/>
        </p:nvCxnSpPr>
        <p:spPr>
          <a:xfrm>
            <a:off x="1981200" y="1969371"/>
            <a:ext cx="1455540" cy="201305"/>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65" name="テキスト ボックス 64">
            <a:extLst>
              <a:ext uri="{FF2B5EF4-FFF2-40B4-BE49-F238E27FC236}">
                <a16:creationId xmlns:a16="http://schemas.microsoft.com/office/drawing/2014/main" id="{5673BDFC-B78A-428E-9F49-0085457A43EC}"/>
              </a:ext>
            </a:extLst>
          </p:cNvPr>
          <p:cNvSpPr txBox="1"/>
          <p:nvPr/>
        </p:nvSpPr>
        <p:spPr>
          <a:xfrm>
            <a:off x="2350691" y="1887641"/>
            <a:ext cx="712183" cy="276999"/>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lIns="72000" rIns="72000" rtlCol="0">
            <a:spAutoFit/>
          </a:bodyPr>
          <a:lstStyle/>
          <a:p>
            <a:pPr algn="ctr" defTabSz="1072866"/>
            <a:r>
              <a:rPr lang="ja-JP" altLang="en-US" sz="1200" b="1" dirty="0">
                <a:solidFill>
                  <a:srgbClr val="FF0000"/>
                </a:solidFill>
                <a:latin typeface="ＭＳ Ｐゴシック" panose="020B0600070205080204" pitchFamily="50" charset="-128"/>
                <a:ea typeface="ＭＳ Ｐゴシック" panose="020B0600070205080204" pitchFamily="50" charset="-128"/>
                <a:cs typeface="メイリオ" pitchFamily="50" charset="-128"/>
              </a:rPr>
              <a:t>▲</a:t>
            </a:r>
            <a:r>
              <a:rPr lang="en-US" altLang="ja-JP" sz="1200" b="1" dirty="0">
                <a:solidFill>
                  <a:srgbClr val="FF0000"/>
                </a:solidFill>
                <a:latin typeface="ＭＳ Ｐゴシック" panose="020B0600070205080204" pitchFamily="50" charset="-128"/>
                <a:ea typeface="ＭＳ Ｐゴシック" panose="020B0600070205080204" pitchFamily="50" charset="-128"/>
                <a:cs typeface="メイリオ" pitchFamily="50" charset="-128"/>
              </a:rPr>
              <a:t>110</a:t>
            </a:r>
            <a:r>
              <a:rPr lang="ja-JP" altLang="en-US" sz="1200" b="1" dirty="0">
                <a:solidFill>
                  <a:srgbClr val="FF0000"/>
                </a:solidFill>
                <a:latin typeface="ＭＳ Ｐゴシック" panose="020B0600070205080204" pitchFamily="50" charset="-128"/>
                <a:ea typeface="ＭＳ Ｐゴシック" panose="020B0600070205080204" pitchFamily="50" charset="-128"/>
                <a:cs typeface="メイリオ" pitchFamily="50" charset="-128"/>
              </a:rPr>
              <a:t>床</a:t>
            </a:r>
            <a:endParaRPr lang="en-US" altLang="ja-JP" sz="1000" b="1" dirty="0">
              <a:solidFill>
                <a:srgbClr val="FF0000"/>
              </a:solidFill>
              <a:latin typeface="ＭＳ Ｐゴシック" panose="020B0600070205080204" pitchFamily="50" charset="-128"/>
              <a:ea typeface="ＭＳ Ｐゴシック" panose="020B0600070205080204" pitchFamily="50" charset="-128"/>
              <a:cs typeface="メイリオ" pitchFamily="50" charset="-128"/>
            </a:endParaRPr>
          </a:p>
        </p:txBody>
      </p:sp>
      <p:sp>
        <p:nvSpPr>
          <p:cNvPr id="68" name="テキスト ボックス 67">
            <a:extLst>
              <a:ext uri="{FF2B5EF4-FFF2-40B4-BE49-F238E27FC236}">
                <a16:creationId xmlns:a16="http://schemas.microsoft.com/office/drawing/2014/main" id="{02B30371-9FA3-47E4-97DD-5849E19833C4}"/>
              </a:ext>
            </a:extLst>
          </p:cNvPr>
          <p:cNvSpPr txBox="1"/>
          <p:nvPr/>
        </p:nvSpPr>
        <p:spPr>
          <a:xfrm>
            <a:off x="5900364" y="2170676"/>
            <a:ext cx="706596" cy="276999"/>
          </a:xfrm>
          <a:prstGeom prst="rect">
            <a:avLst/>
          </a:prstGeom>
          <a:solidFill>
            <a:schemeClr val="bg1"/>
          </a:solidFill>
          <a:ln>
            <a:noFill/>
          </a:ln>
        </p:spPr>
        <p:style>
          <a:lnRef idx="2">
            <a:schemeClr val="accent1"/>
          </a:lnRef>
          <a:fillRef idx="1">
            <a:schemeClr val="lt1"/>
          </a:fillRef>
          <a:effectRef idx="0">
            <a:schemeClr val="accent1"/>
          </a:effectRef>
          <a:fontRef idx="minor">
            <a:schemeClr val="dk1"/>
          </a:fontRef>
        </p:style>
        <p:txBody>
          <a:bodyPr wrap="square" lIns="72000" rIns="72000" rtlCol="0">
            <a:spAutoFit/>
          </a:bodyPr>
          <a:lstStyle/>
          <a:p>
            <a:pPr algn="ctr" defTabSz="1072866"/>
            <a:r>
              <a:rPr lang="en-US" altLang="ja-JP" sz="1200" b="1" dirty="0">
                <a:solidFill>
                  <a:srgbClr val="FF0000"/>
                </a:solidFill>
                <a:latin typeface="ＭＳ Ｐゴシック" panose="020B0600070205080204" pitchFamily="50" charset="-128"/>
                <a:ea typeface="ＭＳ Ｐゴシック" panose="020B0600070205080204" pitchFamily="50" charset="-128"/>
                <a:cs typeface="メイリオ" pitchFamily="50" charset="-128"/>
              </a:rPr>
              <a:t>±0</a:t>
            </a:r>
            <a:r>
              <a:rPr lang="ja-JP" altLang="en-US" sz="1200" b="1" dirty="0">
                <a:solidFill>
                  <a:srgbClr val="FF0000"/>
                </a:solidFill>
                <a:latin typeface="ＭＳ Ｐゴシック" panose="020B0600070205080204" pitchFamily="50" charset="-128"/>
                <a:ea typeface="ＭＳ Ｐゴシック" panose="020B0600070205080204" pitchFamily="50" charset="-128"/>
                <a:cs typeface="メイリオ" pitchFamily="50" charset="-128"/>
              </a:rPr>
              <a:t>床</a:t>
            </a:r>
            <a:endParaRPr lang="en-US" altLang="ja-JP" sz="1000" b="1" dirty="0">
              <a:solidFill>
                <a:srgbClr val="FF0000"/>
              </a:solidFill>
              <a:latin typeface="ＭＳ Ｐゴシック" panose="020B0600070205080204" pitchFamily="50" charset="-128"/>
              <a:ea typeface="ＭＳ Ｐゴシック" panose="020B0600070205080204" pitchFamily="50" charset="-128"/>
              <a:cs typeface="メイリオ" pitchFamily="50" charset="-128"/>
            </a:endParaRPr>
          </a:p>
        </p:txBody>
      </p:sp>
      <p:sp>
        <p:nvSpPr>
          <p:cNvPr id="42" name="テキスト ボックス 41">
            <a:extLst>
              <a:ext uri="{FF2B5EF4-FFF2-40B4-BE49-F238E27FC236}">
                <a16:creationId xmlns:a16="http://schemas.microsoft.com/office/drawing/2014/main" id="{ACB54693-3481-4EFC-8A1D-096B1F86DF30}"/>
              </a:ext>
            </a:extLst>
          </p:cNvPr>
          <p:cNvSpPr txBox="1"/>
          <p:nvPr/>
        </p:nvSpPr>
        <p:spPr>
          <a:xfrm>
            <a:off x="7925212" y="1436902"/>
            <a:ext cx="1905999" cy="646331"/>
          </a:xfrm>
          <a:prstGeom prst="rect">
            <a:avLst/>
          </a:prstGeom>
          <a:noFill/>
          <a:ln>
            <a:noFill/>
            <a:prstDash val="solid"/>
          </a:ln>
        </p:spPr>
        <p:txBody>
          <a:bodyPr wrap="square" rtlCol="0">
            <a:spAutoFit/>
          </a:bodyPr>
          <a:lstStyle/>
          <a:p>
            <a:r>
              <a:rPr lang="en-US" altLang="ja-JP" sz="900" b="1" dirty="0">
                <a:solidFill>
                  <a:srgbClr val="FF0000"/>
                </a:solidFill>
                <a:latin typeface="ＭＳ Ｐゴシック" panose="020B0600070205080204" pitchFamily="50" charset="-128"/>
                <a:ea typeface="ＭＳ Ｐゴシック" panose="020B0600070205080204" pitchFamily="50" charset="-128"/>
              </a:rPr>
              <a:t>※</a:t>
            </a:r>
            <a:r>
              <a:rPr lang="ja-JP" altLang="en-US" sz="900" b="1" dirty="0">
                <a:solidFill>
                  <a:srgbClr val="FF0000"/>
                </a:solidFill>
                <a:latin typeface="ＭＳ Ｐゴシック" panose="020B0600070205080204" pitchFamily="50" charset="-128"/>
                <a:ea typeface="ＭＳ Ｐゴシック" panose="020B0600070205080204" pitchFamily="50" charset="-128"/>
              </a:rPr>
              <a:t>　あくまで地域の関係者で将来</a:t>
            </a:r>
            <a:endParaRPr lang="en-US" altLang="ja-JP" sz="900" b="1" dirty="0">
              <a:solidFill>
                <a:srgbClr val="FF0000"/>
              </a:solidFill>
              <a:latin typeface="ＭＳ Ｐゴシック" panose="020B0600070205080204" pitchFamily="50" charset="-128"/>
              <a:ea typeface="ＭＳ Ｐゴシック" panose="020B0600070205080204" pitchFamily="50" charset="-128"/>
            </a:endParaRPr>
          </a:p>
          <a:p>
            <a:r>
              <a:rPr lang="ja-JP" altLang="en-US" sz="900" b="1" dirty="0">
                <a:solidFill>
                  <a:srgbClr val="FF0000"/>
                </a:solidFill>
                <a:latin typeface="ＭＳ Ｐゴシック" panose="020B0600070205080204" pitchFamily="50" charset="-128"/>
                <a:ea typeface="ＭＳ Ｐゴシック" panose="020B0600070205080204" pitchFamily="50" charset="-128"/>
              </a:rPr>
              <a:t>　の医療提供体制の構築に向けた</a:t>
            </a:r>
            <a:endParaRPr lang="en-US" altLang="ja-JP" sz="900" b="1" dirty="0">
              <a:solidFill>
                <a:srgbClr val="FF0000"/>
              </a:solidFill>
              <a:latin typeface="ＭＳ Ｐゴシック" panose="020B0600070205080204" pitchFamily="50" charset="-128"/>
              <a:ea typeface="ＭＳ Ｐゴシック" panose="020B0600070205080204" pitchFamily="50" charset="-128"/>
            </a:endParaRPr>
          </a:p>
          <a:p>
            <a:r>
              <a:rPr lang="ja-JP" altLang="en-US" sz="900" b="1" dirty="0">
                <a:solidFill>
                  <a:srgbClr val="FF0000"/>
                </a:solidFill>
                <a:latin typeface="ＭＳ Ｐゴシック" panose="020B0600070205080204" pitchFamily="50" charset="-128"/>
                <a:ea typeface="ＭＳ Ｐゴシック" panose="020B0600070205080204" pitchFamily="50" charset="-128"/>
              </a:rPr>
              <a:t>　検討を進める上での参考値であり、</a:t>
            </a:r>
            <a:endParaRPr lang="en-US" altLang="ja-JP" sz="900" b="1" dirty="0">
              <a:solidFill>
                <a:srgbClr val="FF0000"/>
              </a:solidFill>
              <a:latin typeface="ＭＳ Ｐゴシック" panose="020B0600070205080204" pitchFamily="50" charset="-128"/>
              <a:ea typeface="ＭＳ Ｐゴシック" panose="020B0600070205080204" pitchFamily="50" charset="-128"/>
            </a:endParaRPr>
          </a:p>
          <a:p>
            <a:r>
              <a:rPr lang="ja-JP" altLang="en-US" sz="900" b="1" dirty="0">
                <a:solidFill>
                  <a:srgbClr val="FF0000"/>
                </a:solidFill>
                <a:latin typeface="ＭＳ Ｐゴシック" panose="020B0600070205080204" pitchFamily="50" charset="-128"/>
                <a:ea typeface="ＭＳ Ｐゴシック" panose="020B0600070205080204" pitchFamily="50" charset="-128"/>
              </a:rPr>
              <a:t>　病床数の削減目標ではない。</a:t>
            </a:r>
            <a:endParaRPr kumimoji="1" lang="ja-JP" altLang="en-US" sz="900" b="1" dirty="0">
              <a:solidFill>
                <a:srgbClr val="FF0000"/>
              </a:solidFill>
              <a:latin typeface="ＭＳ Ｐゴシック" panose="020B0600070205080204" pitchFamily="50" charset="-128"/>
              <a:ea typeface="ＭＳ Ｐゴシック" panose="020B0600070205080204" pitchFamily="50" charset="-128"/>
            </a:endParaRPr>
          </a:p>
        </p:txBody>
      </p:sp>
      <p:sp>
        <p:nvSpPr>
          <p:cNvPr id="44" name="テキスト ボックス 43">
            <a:extLst>
              <a:ext uri="{FF2B5EF4-FFF2-40B4-BE49-F238E27FC236}">
                <a16:creationId xmlns:a16="http://schemas.microsoft.com/office/drawing/2014/main" id="{1AC0468F-83CD-420A-8A81-C004A0D5F78C}"/>
              </a:ext>
            </a:extLst>
          </p:cNvPr>
          <p:cNvSpPr txBox="1"/>
          <p:nvPr/>
        </p:nvSpPr>
        <p:spPr>
          <a:xfrm>
            <a:off x="681817" y="6465892"/>
            <a:ext cx="1188590" cy="26161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72000" rIns="72000" rtlCol="0">
            <a:spAutoFit/>
          </a:bodyPr>
          <a:lstStyle/>
          <a:p>
            <a:pPr algn="r" defTabSz="1072866"/>
            <a:r>
              <a:rPr lang="ja-JP" altLang="en-US" sz="1100" b="1" dirty="0">
                <a:solidFill>
                  <a:schemeClr val="tx1"/>
                </a:solidFill>
                <a:latin typeface="+mn-ea"/>
                <a:cs typeface="メイリオ" pitchFamily="50" charset="-128"/>
              </a:rPr>
              <a:t>休棟等</a:t>
            </a:r>
            <a:r>
              <a:rPr lang="en-US" altLang="ja-JP" sz="1100" b="1" dirty="0">
                <a:solidFill>
                  <a:schemeClr val="tx1"/>
                </a:solidFill>
                <a:latin typeface="+mn-ea"/>
                <a:cs typeface="メイリオ" pitchFamily="50" charset="-128"/>
              </a:rPr>
              <a:t>  </a:t>
            </a:r>
          </a:p>
        </p:txBody>
      </p:sp>
      <p:sp>
        <p:nvSpPr>
          <p:cNvPr id="10" name="正方形/長方形 9">
            <a:extLst>
              <a:ext uri="{FF2B5EF4-FFF2-40B4-BE49-F238E27FC236}">
                <a16:creationId xmlns:a16="http://schemas.microsoft.com/office/drawing/2014/main" id="{28BE4060-F4D9-4B2D-9FFB-82C4F736C91C}"/>
              </a:ext>
            </a:extLst>
          </p:cNvPr>
          <p:cNvSpPr/>
          <p:nvPr/>
        </p:nvSpPr>
        <p:spPr>
          <a:xfrm>
            <a:off x="7447084" y="2709158"/>
            <a:ext cx="954000" cy="3983225"/>
          </a:xfrm>
          <a:prstGeom prst="rect">
            <a:avLst/>
          </a:prstGeom>
          <a:solidFill>
            <a:schemeClr val="bg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dirty="0">
              <a:solidFill>
                <a:schemeClr val="tx1"/>
              </a:solidFill>
            </a:endParaRPr>
          </a:p>
        </p:txBody>
      </p:sp>
      <p:cxnSp>
        <p:nvCxnSpPr>
          <p:cNvPr id="77" name="直線コネクタ 76">
            <a:extLst>
              <a:ext uri="{FF2B5EF4-FFF2-40B4-BE49-F238E27FC236}">
                <a16:creationId xmlns:a16="http://schemas.microsoft.com/office/drawing/2014/main" id="{91892878-F041-47A6-A5A9-ACABB8439982}"/>
              </a:ext>
            </a:extLst>
          </p:cNvPr>
          <p:cNvCxnSpPr/>
          <p:nvPr/>
        </p:nvCxnSpPr>
        <p:spPr>
          <a:xfrm>
            <a:off x="7834490" y="1449400"/>
            <a:ext cx="0" cy="504000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8334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a:extLst>
              <a:ext uri="{FF2B5EF4-FFF2-40B4-BE49-F238E27FC236}">
                <a16:creationId xmlns:a16="http://schemas.microsoft.com/office/drawing/2014/main" id="{1F4D3452-285B-4BFE-A3BA-D64BB8F3AADF}"/>
              </a:ext>
            </a:extLst>
          </p:cNvPr>
          <p:cNvSpPr/>
          <p:nvPr/>
        </p:nvSpPr>
        <p:spPr>
          <a:xfrm>
            <a:off x="0" y="0"/>
            <a:ext cx="9906000" cy="403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0" anchor="ctr"/>
          <a:lstStyle/>
          <a:p>
            <a:pPr algn="ctr" defTabSz="1072866">
              <a:defRPr/>
            </a:pPr>
            <a:r>
              <a:rPr lang="ja-JP" altLang="en-US" b="1" dirty="0">
                <a:solidFill>
                  <a:prstClr val="white"/>
                </a:solidFill>
                <a:latin typeface="ＭＳ Ｐゴシック" panose="020B0600070205080204" pitchFamily="50" charset="-128"/>
                <a:ea typeface="ＭＳ Ｐゴシック" panose="020B0600070205080204" pitchFamily="50" charset="-128"/>
              </a:rPr>
              <a:t>様式１調査結果　－　機能別病床数の意向　－　（佐久医療圏：医療機関別）</a:t>
            </a:r>
          </a:p>
        </p:txBody>
      </p:sp>
      <p:sp>
        <p:nvSpPr>
          <p:cNvPr id="10" name="テキスト ボックス 9">
            <a:extLst>
              <a:ext uri="{FF2B5EF4-FFF2-40B4-BE49-F238E27FC236}">
                <a16:creationId xmlns:a16="http://schemas.microsoft.com/office/drawing/2014/main" id="{A7D9155C-C51B-4184-9E0F-813134733FE2}"/>
              </a:ext>
            </a:extLst>
          </p:cNvPr>
          <p:cNvSpPr txBox="1"/>
          <p:nvPr/>
        </p:nvSpPr>
        <p:spPr>
          <a:xfrm>
            <a:off x="52560" y="1368704"/>
            <a:ext cx="10383129" cy="226501"/>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lIns="35955" tIns="35955" rIns="35955" bIns="35955" rtlCol="0">
            <a:spAutoFit/>
          </a:bodyPr>
          <a:lstStyle/>
          <a:p>
            <a:pPr marL="259200" marR="0" lvl="0" indent="-342758" algn="l" defTabSz="914020" rtl="0" eaLnBrk="1" fontAlgn="auto" latinLnBrk="0" hangingPunct="1">
              <a:lnSpc>
                <a:spcPts val="12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凡例</a:t>
            </a:r>
            <a:r>
              <a:rPr lang="en-US" altLang="ja-JP" sz="1050" b="1" dirty="0">
                <a:solidFill>
                  <a:prstClr val="black"/>
                </a:solidFill>
                <a:latin typeface="ＭＳ Ｐゴシック" panose="020B0600070205080204" pitchFamily="50" charset="-128"/>
                <a:ea typeface="ＭＳ Ｐゴシック" panose="020B0600070205080204" pitchFamily="50" charset="-128"/>
              </a:rPr>
              <a:t>】</a:t>
            </a:r>
            <a:r>
              <a:rPr kumimoji="1" lang="ja-JP" altLang="en-US"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Ａ：</a:t>
            </a:r>
            <a:r>
              <a:rPr lang="en-US" altLang="ja-JP" sz="1050" b="1" dirty="0">
                <a:solidFill>
                  <a:prstClr val="black"/>
                </a:solidFill>
                <a:latin typeface="ＭＳ Ｐゴシック" panose="020B0600070205080204" pitchFamily="50" charset="-128"/>
                <a:ea typeface="ＭＳ Ｐゴシック" panose="020B0600070205080204" pitchFamily="50" charset="-128"/>
              </a:rPr>
              <a:t>2022</a:t>
            </a:r>
            <a:r>
              <a:rPr kumimoji="1" lang="ja-JP" altLang="en-US"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年７月１日時点の機能別病床数　　</a:t>
            </a:r>
            <a:r>
              <a:rPr kumimoji="1" lang="en-US" altLang="ja-JP"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B</a:t>
            </a:r>
            <a:r>
              <a:rPr kumimoji="1" lang="ja-JP" altLang="en-US"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2025</a:t>
            </a:r>
            <a:r>
              <a:rPr kumimoji="1" lang="ja-JP" altLang="en-US"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年に</a:t>
            </a:r>
            <a:r>
              <a:rPr lang="ja-JP" altLang="en-US" sz="1050" b="1" dirty="0">
                <a:solidFill>
                  <a:prstClr val="black"/>
                </a:solidFill>
                <a:latin typeface="ＭＳ Ｐゴシック" panose="020B0600070205080204" pitchFamily="50" charset="-128"/>
                <a:ea typeface="ＭＳ Ｐゴシック" panose="020B0600070205080204" pitchFamily="50" charset="-128"/>
              </a:rPr>
              <a:t>おける機能別病床数の意向   Ｃ：</a:t>
            </a:r>
            <a:r>
              <a:rPr lang="en-US" altLang="ja-JP" sz="1050" b="1" dirty="0">
                <a:solidFill>
                  <a:prstClr val="black"/>
                </a:solidFill>
                <a:latin typeface="ＭＳ Ｐゴシック" panose="020B0600070205080204" pitchFamily="50" charset="-128"/>
                <a:ea typeface="ＭＳ Ｐゴシック" panose="020B0600070205080204" pitchFamily="50" charset="-128"/>
              </a:rPr>
              <a:t>2030</a:t>
            </a:r>
            <a:r>
              <a:rPr lang="ja-JP" altLang="en-US" sz="1050" b="1" dirty="0">
                <a:solidFill>
                  <a:prstClr val="black"/>
                </a:solidFill>
                <a:latin typeface="ＭＳ Ｐゴシック" panose="020B0600070205080204" pitchFamily="50" charset="-128"/>
                <a:ea typeface="ＭＳ Ｐゴシック" panose="020B0600070205080204" pitchFamily="50" charset="-128"/>
              </a:rPr>
              <a:t>年における機能別病床数の意向</a:t>
            </a:r>
            <a:endParaRPr kumimoji="1" lang="en-US" altLang="ja-JP" sz="8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8" name="テキスト ボックス 7">
            <a:extLst>
              <a:ext uri="{FF2B5EF4-FFF2-40B4-BE49-F238E27FC236}">
                <a16:creationId xmlns:a16="http://schemas.microsoft.com/office/drawing/2014/main" id="{B997D876-B5C1-4098-B61D-A821B3967A16}"/>
              </a:ext>
            </a:extLst>
          </p:cNvPr>
          <p:cNvSpPr txBox="1"/>
          <p:nvPr/>
        </p:nvSpPr>
        <p:spPr>
          <a:xfrm>
            <a:off x="52752" y="444005"/>
            <a:ext cx="9748130" cy="933589"/>
          </a:xfrm>
          <a:prstGeom prst="rect">
            <a:avLst/>
          </a:prstGeom>
          <a:noFill/>
          <a:ln>
            <a:solidFill>
              <a:schemeClr val="tx1"/>
            </a:solidFill>
            <a:prstDash val="solid"/>
          </a:ln>
        </p:spPr>
        <p:txBody>
          <a:bodyPr wrap="square" rtlCol="0">
            <a:spAutoFit/>
          </a:bodyPr>
          <a:lstStyle/>
          <a:p>
            <a:r>
              <a:rPr lang="ja-JP" altLang="en-US" sz="1200" dirty="0">
                <a:latin typeface="ＭＳ Ｐゴシック" panose="020B0600070205080204" pitchFamily="50" charset="-128"/>
                <a:ea typeface="ＭＳ Ｐゴシック" panose="020B0600070205080204" pitchFamily="50" charset="-128"/>
              </a:rPr>
              <a:t>〇　</a:t>
            </a:r>
            <a:r>
              <a:rPr lang="en-US" altLang="ja-JP" sz="1200" dirty="0">
                <a:latin typeface="ＭＳ Ｐゴシック" panose="020B0600070205080204" pitchFamily="50" charset="-128"/>
                <a:ea typeface="ＭＳ Ｐゴシック" panose="020B0600070205080204" pitchFamily="50" charset="-128"/>
              </a:rPr>
              <a:t>2025</a:t>
            </a:r>
            <a:r>
              <a:rPr lang="ja-JP" altLang="en-US" sz="1200" dirty="0">
                <a:latin typeface="ＭＳ Ｐゴシック" panose="020B0600070205080204" pitchFamily="50" charset="-128"/>
                <a:ea typeface="ＭＳ Ｐゴシック" panose="020B0600070205080204" pitchFamily="50" charset="-128"/>
              </a:rPr>
              <a:t>年までに、国保浅間総合病院が慢性期</a:t>
            </a:r>
            <a:r>
              <a:rPr lang="en-US" altLang="ja-JP" sz="1200" dirty="0">
                <a:latin typeface="ＭＳ Ｐゴシック" panose="020B0600070205080204" pitchFamily="50" charset="-128"/>
                <a:ea typeface="ＭＳ Ｐゴシック" panose="020B0600070205080204" pitchFamily="50" charset="-128"/>
              </a:rPr>
              <a:t>40</a:t>
            </a:r>
            <a:r>
              <a:rPr lang="ja-JP" altLang="en-US" sz="1200" dirty="0">
                <a:latin typeface="ＭＳ Ｐゴシック" panose="020B0600070205080204" pitchFamily="50" charset="-128"/>
                <a:ea typeface="ＭＳ Ｐゴシック" panose="020B0600070205080204" pitchFamily="50" charset="-128"/>
              </a:rPr>
              <a:t>床のうち</a:t>
            </a:r>
            <a:r>
              <a:rPr lang="en-US" altLang="ja-JP" sz="1200" dirty="0">
                <a:latin typeface="ＭＳ Ｐゴシック" panose="020B0600070205080204" pitchFamily="50" charset="-128"/>
                <a:ea typeface="ＭＳ Ｐゴシック" panose="020B0600070205080204" pitchFamily="50" charset="-128"/>
              </a:rPr>
              <a:t>18</a:t>
            </a:r>
            <a:r>
              <a:rPr lang="ja-JP" altLang="en-US" sz="1200" dirty="0">
                <a:latin typeface="ＭＳ Ｐゴシック" panose="020B0600070205080204" pitchFamily="50" charset="-128"/>
                <a:ea typeface="ＭＳ Ｐゴシック" panose="020B0600070205080204" pitchFamily="50" charset="-128"/>
              </a:rPr>
              <a:t>床を介護施設等へ転換（他</a:t>
            </a:r>
            <a:r>
              <a:rPr lang="en-US" altLang="ja-JP" sz="1200" dirty="0">
                <a:latin typeface="ＭＳ Ｐゴシック" panose="020B0600070205080204" pitchFamily="50" charset="-128"/>
                <a:ea typeface="ＭＳ Ｐゴシック" panose="020B0600070205080204" pitchFamily="50" charset="-128"/>
              </a:rPr>
              <a:t>22</a:t>
            </a:r>
            <a:r>
              <a:rPr lang="ja-JP" altLang="en-US" sz="1200" dirty="0">
                <a:latin typeface="ＭＳ Ｐゴシック" panose="020B0600070205080204" pitchFamily="50" charset="-128"/>
                <a:ea typeface="ＭＳ Ｐゴシック" panose="020B0600070205080204" pitchFamily="50" charset="-128"/>
              </a:rPr>
              <a:t>床は廃止）、佐久総合病院が休床している４床を回復期で　</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　再稼働、軽井沢西部総合病院が回復期</a:t>
            </a:r>
            <a:r>
              <a:rPr lang="en-US" altLang="ja-JP" sz="1200" dirty="0">
                <a:latin typeface="ＭＳ Ｐゴシック" panose="020B0600070205080204" pitchFamily="50" charset="-128"/>
                <a:ea typeface="ＭＳ Ｐゴシック" panose="020B0600070205080204" pitchFamily="50" charset="-128"/>
              </a:rPr>
              <a:t>10</a:t>
            </a:r>
            <a:r>
              <a:rPr lang="ja-JP" altLang="en-US" sz="1200" dirty="0">
                <a:latin typeface="ＭＳ Ｐゴシック" panose="020B0600070205080204" pitchFamily="50" charset="-128"/>
                <a:ea typeface="ＭＳ Ｐゴシック" panose="020B0600070205080204" pitchFamily="50" charset="-128"/>
              </a:rPr>
              <a:t>床を急性期に転換、千曲病院が慢性期</a:t>
            </a:r>
            <a:r>
              <a:rPr lang="en-US" altLang="ja-JP" sz="1200" dirty="0">
                <a:latin typeface="ＭＳ Ｐゴシック" panose="020B0600070205080204" pitchFamily="50" charset="-128"/>
                <a:ea typeface="ＭＳ Ｐゴシック" panose="020B0600070205080204" pitchFamily="50" charset="-128"/>
              </a:rPr>
              <a:t>18</a:t>
            </a:r>
            <a:r>
              <a:rPr lang="ja-JP" altLang="en-US" sz="1200" dirty="0">
                <a:latin typeface="ＭＳ Ｐゴシック" panose="020B0600070205080204" pitchFamily="50" charset="-128"/>
                <a:ea typeface="ＭＳ Ｐゴシック" panose="020B0600070205080204" pitchFamily="50" charset="-128"/>
              </a:rPr>
              <a:t>床を介護施設等へ転換、金澤病院で慢性期</a:t>
            </a:r>
            <a:r>
              <a:rPr lang="en-US" altLang="ja-JP" sz="1200" dirty="0">
                <a:latin typeface="ＭＳ Ｐゴシック" panose="020B0600070205080204" pitchFamily="50" charset="-128"/>
                <a:ea typeface="ＭＳ Ｐゴシック" panose="020B0600070205080204" pitchFamily="50" charset="-128"/>
              </a:rPr>
              <a:t>11</a:t>
            </a:r>
            <a:r>
              <a:rPr lang="ja-JP" altLang="en-US" sz="1200" dirty="0">
                <a:latin typeface="ＭＳ Ｐゴシック" panose="020B0600070205080204" pitchFamily="50" charset="-128"/>
                <a:ea typeface="ＭＳ Ｐゴシック" panose="020B0600070205080204" pitchFamily="50" charset="-128"/>
              </a:rPr>
              <a:t>床を急性期に転</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　換（調整会議協議済み）、小諸高原病院が慢性期</a:t>
            </a:r>
            <a:r>
              <a:rPr lang="en-US" altLang="ja-JP" sz="1200" dirty="0">
                <a:latin typeface="ＭＳ Ｐゴシック" panose="020B0600070205080204" pitchFamily="50" charset="-128"/>
                <a:ea typeface="ＭＳ Ｐゴシック" panose="020B0600070205080204" pitchFamily="50" charset="-128"/>
              </a:rPr>
              <a:t>20</a:t>
            </a:r>
            <a:r>
              <a:rPr lang="ja-JP" altLang="en-US" sz="1200" dirty="0">
                <a:latin typeface="ＭＳ Ｐゴシック" panose="020B0600070205080204" pitchFamily="50" charset="-128"/>
                <a:ea typeface="ＭＳ Ｐゴシック" panose="020B0600070205080204" pitchFamily="50" charset="-128"/>
              </a:rPr>
              <a:t>床の削減を伴う建替え、柳橋脳神経外科が慢性期６床を介護施設等へ転換する見込み。</a:t>
            </a:r>
            <a:endParaRPr lang="en-US" altLang="ja-JP" sz="1200" dirty="0">
              <a:latin typeface="ＭＳ Ｐゴシック" panose="020B0600070205080204" pitchFamily="50" charset="-128"/>
              <a:ea typeface="ＭＳ Ｐゴシック" panose="020B0600070205080204" pitchFamily="50" charset="-128"/>
            </a:endParaRPr>
          </a:p>
          <a:p>
            <a:pPr>
              <a:lnSpc>
                <a:spcPts val="800"/>
              </a:lnSpc>
            </a:pP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　</a:t>
            </a:r>
            <a:r>
              <a:rPr lang="en-US" altLang="ja-JP" sz="1200" dirty="0">
                <a:latin typeface="ＭＳ Ｐゴシック" panose="020B0600070205080204" pitchFamily="50" charset="-128"/>
                <a:ea typeface="ＭＳ Ｐゴシック" panose="020B0600070205080204" pitchFamily="50" charset="-128"/>
              </a:rPr>
              <a:t>2025</a:t>
            </a:r>
            <a:r>
              <a:rPr lang="ja-JP" altLang="en-US" sz="1200" dirty="0">
                <a:latin typeface="ＭＳ Ｐゴシック" panose="020B0600070205080204" pitchFamily="50" charset="-128"/>
                <a:ea typeface="ＭＳ Ｐゴシック" panose="020B0600070205080204" pitchFamily="50" charset="-128"/>
              </a:rPr>
              <a:t>年から</a:t>
            </a:r>
            <a:r>
              <a:rPr lang="en-US" altLang="ja-JP" sz="1200" dirty="0">
                <a:latin typeface="ＭＳ Ｐゴシック" panose="020B0600070205080204" pitchFamily="50" charset="-128"/>
                <a:ea typeface="ＭＳ Ｐゴシック" panose="020B0600070205080204" pitchFamily="50" charset="-128"/>
              </a:rPr>
              <a:t>2030</a:t>
            </a:r>
            <a:r>
              <a:rPr lang="ja-JP" altLang="en-US" sz="1200" dirty="0">
                <a:latin typeface="ＭＳ Ｐゴシック" panose="020B0600070205080204" pitchFamily="50" charset="-128"/>
                <a:ea typeface="ＭＳ Ｐゴシック" panose="020B0600070205080204" pitchFamily="50" charset="-128"/>
              </a:rPr>
              <a:t>年までの間には、いずれの医療機関でも機能転換等は行われない見込み。</a:t>
            </a:r>
            <a:endParaRPr lang="en-US" altLang="ja-JP" sz="1200" dirty="0">
              <a:latin typeface="ＭＳ Ｐゴシック" panose="020B0600070205080204" pitchFamily="50" charset="-128"/>
              <a:ea typeface="ＭＳ Ｐゴシック" panose="020B0600070205080204" pitchFamily="50" charset="-128"/>
            </a:endParaRPr>
          </a:p>
        </p:txBody>
      </p:sp>
      <p:graphicFrame>
        <p:nvGraphicFramePr>
          <p:cNvPr id="7" name="表 6">
            <a:extLst>
              <a:ext uri="{FF2B5EF4-FFF2-40B4-BE49-F238E27FC236}">
                <a16:creationId xmlns:a16="http://schemas.microsoft.com/office/drawing/2014/main" id="{563C2315-1D28-4465-8ECD-52D4898AFF74}"/>
              </a:ext>
            </a:extLst>
          </p:cNvPr>
          <p:cNvGraphicFramePr>
            <a:graphicFrameLocks noGrp="1"/>
          </p:cNvGraphicFramePr>
          <p:nvPr>
            <p:extLst>
              <p:ext uri="{D42A27DB-BD31-4B8C-83A1-F6EECF244321}">
                <p14:modId xmlns:p14="http://schemas.microsoft.com/office/powerpoint/2010/main" val="2758347691"/>
              </p:ext>
            </p:extLst>
          </p:nvPr>
        </p:nvGraphicFramePr>
        <p:xfrm>
          <a:off x="52560" y="1631009"/>
          <a:ext cx="9832714" cy="5087434"/>
        </p:xfrm>
        <a:graphic>
          <a:graphicData uri="http://schemas.openxmlformats.org/drawingml/2006/table">
            <a:tbl>
              <a:tblPr/>
              <a:tblGrid>
                <a:gridCol w="1732279">
                  <a:extLst>
                    <a:ext uri="{9D8B030D-6E8A-4147-A177-3AD203B41FA5}">
                      <a16:colId xmlns:a16="http://schemas.microsoft.com/office/drawing/2014/main" val="1538889227"/>
                    </a:ext>
                  </a:extLst>
                </a:gridCol>
                <a:gridCol w="231441">
                  <a:extLst>
                    <a:ext uri="{9D8B030D-6E8A-4147-A177-3AD203B41FA5}">
                      <a16:colId xmlns:a16="http://schemas.microsoft.com/office/drawing/2014/main" val="3153608950"/>
                    </a:ext>
                  </a:extLst>
                </a:gridCol>
                <a:gridCol w="231441">
                  <a:extLst>
                    <a:ext uri="{9D8B030D-6E8A-4147-A177-3AD203B41FA5}">
                      <a16:colId xmlns:a16="http://schemas.microsoft.com/office/drawing/2014/main" val="4166714911"/>
                    </a:ext>
                  </a:extLst>
                </a:gridCol>
                <a:gridCol w="231441">
                  <a:extLst>
                    <a:ext uri="{9D8B030D-6E8A-4147-A177-3AD203B41FA5}">
                      <a16:colId xmlns:a16="http://schemas.microsoft.com/office/drawing/2014/main" val="4039681945"/>
                    </a:ext>
                  </a:extLst>
                </a:gridCol>
                <a:gridCol w="231441">
                  <a:extLst>
                    <a:ext uri="{9D8B030D-6E8A-4147-A177-3AD203B41FA5}">
                      <a16:colId xmlns:a16="http://schemas.microsoft.com/office/drawing/2014/main" val="3878637076"/>
                    </a:ext>
                  </a:extLst>
                </a:gridCol>
                <a:gridCol w="231441">
                  <a:extLst>
                    <a:ext uri="{9D8B030D-6E8A-4147-A177-3AD203B41FA5}">
                      <a16:colId xmlns:a16="http://schemas.microsoft.com/office/drawing/2014/main" val="74259708"/>
                    </a:ext>
                  </a:extLst>
                </a:gridCol>
                <a:gridCol w="231441">
                  <a:extLst>
                    <a:ext uri="{9D8B030D-6E8A-4147-A177-3AD203B41FA5}">
                      <a16:colId xmlns:a16="http://schemas.microsoft.com/office/drawing/2014/main" val="370137246"/>
                    </a:ext>
                  </a:extLst>
                </a:gridCol>
                <a:gridCol w="231441">
                  <a:extLst>
                    <a:ext uri="{9D8B030D-6E8A-4147-A177-3AD203B41FA5}">
                      <a16:colId xmlns:a16="http://schemas.microsoft.com/office/drawing/2014/main" val="1961637371"/>
                    </a:ext>
                  </a:extLst>
                </a:gridCol>
                <a:gridCol w="231441">
                  <a:extLst>
                    <a:ext uri="{9D8B030D-6E8A-4147-A177-3AD203B41FA5}">
                      <a16:colId xmlns:a16="http://schemas.microsoft.com/office/drawing/2014/main" val="661624048"/>
                    </a:ext>
                  </a:extLst>
                </a:gridCol>
                <a:gridCol w="231441">
                  <a:extLst>
                    <a:ext uri="{9D8B030D-6E8A-4147-A177-3AD203B41FA5}">
                      <a16:colId xmlns:a16="http://schemas.microsoft.com/office/drawing/2014/main" val="3649813256"/>
                    </a:ext>
                  </a:extLst>
                </a:gridCol>
                <a:gridCol w="231441">
                  <a:extLst>
                    <a:ext uri="{9D8B030D-6E8A-4147-A177-3AD203B41FA5}">
                      <a16:colId xmlns:a16="http://schemas.microsoft.com/office/drawing/2014/main" val="3968834355"/>
                    </a:ext>
                  </a:extLst>
                </a:gridCol>
                <a:gridCol w="231441">
                  <a:extLst>
                    <a:ext uri="{9D8B030D-6E8A-4147-A177-3AD203B41FA5}">
                      <a16:colId xmlns:a16="http://schemas.microsoft.com/office/drawing/2014/main" val="1949967629"/>
                    </a:ext>
                  </a:extLst>
                </a:gridCol>
                <a:gridCol w="231441">
                  <a:extLst>
                    <a:ext uri="{9D8B030D-6E8A-4147-A177-3AD203B41FA5}">
                      <a16:colId xmlns:a16="http://schemas.microsoft.com/office/drawing/2014/main" val="4156973615"/>
                    </a:ext>
                  </a:extLst>
                </a:gridCol>
                <a:gridCol w="231441">
                  <a:extLst>
                    <a:ext uri="{9D8B030D-6E8A-4147-A177-3AD203B41FA5}">
                      <a16:colId xmlns:a16="http://schemas.microsoft.com/office/drawing/2014/main" val="356270658"/>
                    </a:ext>
                  </a:extLst>
                </a:gridCol>
                <a:gridCol w="231441">
                  <a:extLst>
                    <a:ext uri="{9D8B030D-6E8A-4147-A177-3AD203B41FA5}">
                      <a16:colId xmlns:a16="http://schemas.microsoft.com/office/drawing/2014/main" val="2087033084"/>
                    </a:ext>
                  </a:extLst>
                </a:gridCol>
                <a:gridCol w="231441">
                  <a:extLst>
                    <a:ext uri="{9D8B030D-6E8A-4147-A177-3AD203B41FA5}">
                      <a16:colId xmlns:a16="http://schemas.microsoft.com/office/drawing/2014/main" val="1404244521"/>
                    </a:ext>
                  </a:extLst>
                </a:gridCol>
                <a:gridCol w="231441">
                  <a:extLst>
                    <a:ext uri="{9D8B030D-6E8A-4147-A177-3AD203B41FA5}">
                      <a16:colId xmlns:a16="http://schemas.microsoft.com/office/drawing/2014/main" val="764799132"/>
                    </a:ext>
                  </a:extLst>
                </a:gridCol>
                <a:gridCol w="231441">
                  <a:extLst>
                    <a:ext uri="{9D8B030D-6E8A-4147-A177-3AD203B41FA5}">
                      <a16:colId xmlns:a16="http://schemas.microsoft.com/office/drawing/2014/main" val="2900868056"/>
                    </a:ext>
                  </a:extLst>
                </a:gridCol>
                <a:gridCol w="231441">
                  <a:extLst>
                    <a:ext uri="{9D8B030D-6E8A-4147-A177-3AD203B41FA5}">
                      <a16:colId xmlns:a16="http://schemas.microsoft.com/office/drawing/2014/main" val="2726924838"/>
                    </a:ext>
                  </a:extLst>
                </a:gridCol>
                <a:gridCol w="231441">
                  <a:extLst>
                    <a:ext uri="{9D8B030D-6E8A-4147-A177-3AD203B41FA5}">
                      <a16:colId xmlns:a16="http://schemas.microsoft.com/office/drawing/2014/main" val="3634959270"/>
                    </a:ext>
                  </a:extLst>
                </a:gridCol>
                <a:gridCol w="231441">
                  <a:extLst>
                    <a:ext uri="{9D8B030D-6E8A-4147-A177-3AD203B41FA5}">
                      <a16:colId xmlns:a16="http://schemas.microsoft.com/office/drawing/2014/main" val="705834122"/>
                    </a:ext>
                  </a:extLst>
                </a:gridCol>
                <a:gridCol w="231441">
                  <a:extLst>
                    <a:ext uri="{9D8B030D-6E8A-4147-A177-3AD203B41FA5}">
                      <a16:colId xmlns:a16="http://schemas.microsoft.com/office/drawing/2014/main" val="3037718361"/>
                    </a:ext>
                  </a:extLst>
                </a:gridCol>
                <a:gridCol w="231441">
                  <a:extLst>
                    <a:ext uri="{9D8B030D-6E8A-4147-A177-3AD203B41FA5}">
                      <a16:colId xmlns:a16="http://schemas.microsoft.com/office/drawing/2014/main" val="1608346076"/>
                    </a:ext>
                  </a:extLst>
                </a:gridCol>
                <a:gridCol w="231441">
                  <a:extLst>
                    <a:ext uri="{9D8B030D-6E8A-4147-A177-3AD203B41FA5}">
                      <a16:colId xmlns:a16="http://schemas.microsoft.com/office/drawing/2014/main" val="1864963933"/>
                    </a:ext>
                  </a:extLst>
                </a:gridCol>
                <a:gridCol w="231441">
                  <a:extLst>
                    <a:ext uri="{9D8B030D-6E8A-4147-A177-3AD203B41FA5}">
                      <a16:colId xmlns:a16="http://schemas.microsoft.com/office/drawing/2014/main" val="19326425"/>
                    </a:ext>
                  </a:extLst>
                </a:gridCol>
                <a:gridCol w="231441">
                  <a:extLst>
                    <a:ext uri="{9D8B030D-6E8A-4147-A177-3AD203B41FA5}">
                      <a16:colId xmlns:a16="http://schemas.microsoft.com/office/drawing/2014/main" val="3442736558"/>
                    </a:ext>
                  </a:extLst>
                </a:gridCol>
                <a:gridCol w="231441">
                  <a:extLst>
                    <a:ext uri="{9D8B030D-6E8A-4147-A177-3AD203B41FA5}">
                      <a16:colId xmlns:a16="http://schemas.microsoft.com/office/drawing/2014/main" val="1833579738"/>
                    </a:ext>
                  </a:extLst>
                </a:gridCol>
                <a:gridCol w="231441">
                  <a:extLst>
                    <a:ext uri="{9D8B030D-6E8A-4147-A177-3AD203B41FA5}">
                      <a16:colId xmlns:a16="http://schemas.microsoft.com/office/drawing/2014/main" val="4043076702"/>
                    </a:ext>
                  </a:extLst>
                </a:gridCol>
                <a:gridCol w="231441">
                  <a:extLst>
                    <a:ext uri="{9D8B030D-6E8A-4147-A177-3AD203B41FA5}">
                      <a16:colId xmlns:a16="http://schemas.microsoft.com/office/drawing/2014/main" val="1959660845"/>
                    </a:ext>
                  </a:extLst>
                </a:gridCol>
                <a:gridCol w="231441">
                  <a:extLst>
                    <a:ext uri="{9D8B030D-6E8A-4147-A177-3AD203B41FA5}">
                      <a16:colId xmlns:a16="http://schemas.microsoft.com/office/drawing/2014/main" val="2549886486"/>
                    </a:ext>
                  </a:extLst>
                </a:gridCol>
                <a:gridCol w="231441">
                  <a:extLst>
                    <a:ext uri="{9D8B030D-6E8A-4147-A177-3AD203B41FA5}">
                      <a16:colId xmlns:a16="http://schemas.microsoft.com/office/drawing/2014/main" val="69785843"/>
                    </a:ext>
                  </a:extLst>
                </a:gridCol>
                <a:gridCol w="231441">
                  <a:extLst>
                    <a:ext uri="{9D8B030D-6E8A-4147-A177-3AD203B41FA5}">
                      <a16:colId xmlns:a16="http://schemas.microsoft.com/office/drawing/2014/main" val="2427594880"/>
                    </a:ext>
                  </a:extLst>
                </a:gridCol>
                <a:gridCol w="231441">
                  <a:extLst>
                    <a:ext uri="{9D8B030D-6E8A-4147-A177-3AD203B41FA5}">
                      <a16:colId xmlns:a16="http://schemas.microsoft.com/office/drawing/2014/main" val="4173086681"/>
                    </a:ext>
                  </a:extLst>
                </a:gridCol>
                <a:gridCol w="231441">
                  <a:extLst>
                    <a:ext uri="{9D8B030D-6E8A-4147-A177-3AD203B41FA5}">
                      <a16:colId xmlns:a16="http://schemas.microsoft.com/office/drawing/2014/main" val="2462469753"/>
                    </a:ext>
                  </a:extLst>
                </a:gridCol>
                <a:gridCol w="231441">
                  <a:extLst>
                    <a:ext uri="{9D8B030D-6E8A-4147-A177-3AD203B41FA5}">
                      <a16:colId xmlns:a16="http://schemas.microsoft.com/office/drawing/2014/main" val="729824149"/>
                    </a:ext>
                  </a:extLst>
                </a:gridCol>
                <a:gridCol w="231441">
                  <a:extLst>
                    <a:ext uri="{9D8B030D-6E8A-4147-A177-3AD203B41FA5}">
                      <a16:colId xmlns:a16="http://schemas.microsoft.com/office/drawing/2014/main" val="3414895838"/>
                    </a:ext>
                  </a:extLst>
                </a:gridCol>
              </a:tblGrid>
              <a:tr h="312085">
                <a:tc>
                  <a:txBody>
                    <a:bodyPr/>
                    <a:lstStyle/>
                    <a:p>
                      <a:pPr algn="l" fontAlgn="ctr"/>
                      <a:r>
                        <a:rPr lang="ja-JP" altLang="en-US" sz="900" b="0" i="0" u="none" strike="noStrike" dirty="0">
                          <a:solidFill>
                            <a:srgbClr val="000000"/>
                          </a:solidFill>
                          <a:effectLst/>
                          <a:latin typeface="HGSｺﾞｼｯｸM" panose="020B0600000000000000" pitchFamily="50" charset="-128"/>
                          <a:ea typeface="HGSｺﾞｼｯｸM" panose="020B0600000000000000"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高度急性期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900" b="1" i="0" u="none" strike="noStrike">
                          <a:solidFill>
                            <a:srgbClr val="FFFFFF"/>
                          </a:solidFill>
                          <a:effectLst/>
                          <a:latin typeface="HGSｺﾞｼｯｸM" panose="020B0600000000000000" pitchFamily="50" charset="-128"/>
                          <a:ea typeface="HGSｺﾞｼｯｸM" panose="020B0600000000000000"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900" b="1" i="0" u="none" strike="noStrike">
                          <a:solidFill>
                            <a:srgbClr val="FFFFFF"/>
                          </a:solidFill>
                          <a:effectLst/>
                          <a:latin typeface="HGSｺﾞｼｯｸM" panose="020B0600000000000000" pitchFamily="50" charset="-128"/>
                          <a:ea typeface="HGSｺﾞｼｯｸM" panose="020B0600000000000000"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gridSpan="3">
                  <a:txBody>
                    <a:bodyPr/>
                    <a:lstStyle/>
                    <a:p>
                      <a:pPr algn="ctr" fontAlgn="ctr"/>
                      <a:r>
                        <a:rPr lang="ja-JP" altLang="en-US" sz="900" b="1" i="0" u="none" strike="noStrike">
                          <a:solidFill>
                            <a:srgbClr val="FFFFFF"/>
                          </a:solidFill>
                          <a:effectLst/>
                          <a:latin typeface="ＭＳ Ｐゴシック" panose="020B0600070205080204" pitchFamily="50" charset="-128"/>
                          <a:ea typeface="ＭＳ Ｐゴシック" panose="020B0600070205080204" pitchFamily="50" charset="-128"/>
                        </a:rPr>
                        <a:t>急性期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900" b="1" i="0" u="none" strike="noStrike">
                          <a:solidFill>
                            <a:srgbClr val="FFFFFF"/>
                          </a:solidFill>
                          <a:effectLst/>
                          <a:latin typeface="HGSｺﾞｼｯｸM" panose="020B0600000000000000" pitchFamily="50" charset="-128"/>
                          <a:ea typeface="HGSｺﾞｼｯｸM" panose="020B0600000000000000"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900" b="1" i="0" u="none" strike="noStrike">
                          <a:solidFill>
                            <a:srgbClr val="FFFFFF"/>
                          </a:solidFill>
                          <a:effectLst/>
                          <a:latin typeface="HGSｺﾞｼｯｸM" panose="020B0600000000000000" pitchFamily="50" charset="-128"/>
                          <a:ea typeface="HGSｺﾞｼｯｸM" panose="020B0600000000000000"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gridSpan="3">
                  <a:txBody>
                    <a:bodyPr/>
                    <a:lstStyle/>
                    <a:p>
                      <a:pPr algn="ctr" fontAlgn="ctr"/>
                      <a:r>
                        <a:rPr lang="ja-JP" altLang="en-US" sz="900" b="1" i="0" u="none" strike="noStrike">
                          <a:solidFill>
                            <a:srgbClr val="FFFFFF"/>
                          </a:solidFill>
                          <a:effectLst/>
                          <a:latin typeface="ＭＳ Ｐゴシック" panose="020B0600070205080204" pitchFamily="50" charset="-128"/>
                          <a:ea typeface="ＭＳ Ｐゴシック" panose="020B0600070205080204" pitchFamily="50" charset="-128"/>
                        </a:rPr>
                        <a:t>回復期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900" b="1" i="0" u="none" strike="noStrike">
                          <a:solidFill>
                            <a:srgbClr val="FFFFFF"/>
                          </a:solidFill>
                          <a:effectLst/>
                          <a:latin typeface="HGSｺﾞｼｯｸM" panose="020B0600000000000000" pitchFamily="50" charset="-128"/>
                          <a:ea typeface="HGSｺﾞｼｯｸM" panose="020B0600000000000000"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900" b="1" i="0" u="none" strike="noStrike">
                          <a:solidFill>
                            <a:srgbClr val="FFFFFF"/>
                          </a:solidFill>
                          <a:effectLst/>
                          <a:latin typeface="HGSｺﾞｼｯｸM" panose="020B0600000000000000" pitchFamily="50" charset="-128"/>
                          <a:ea typeface="HGSｺﾞｼｯｸM" panose="020B0600000000000000"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gridSpan="3">
                  <a:txBody>
                    <a:bodyPr/>
                    <a:lstStyle/>
                    <a:p>
                      <a:pPr algn="ctr"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慢性期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900" b="1" i="0" u="none" strike="noStrike">
                          <a:solidFill>
                            <a:srgbClr val="FFFFFF"/>
                          </a:solidFill>
                          <a:effectLst/>
                          <a:latin typeface="HGSｺﾞｼｯｸM" panose="020B0600000000000000" pitchFamily="50" charset="-128"/>
                          <a:ea typeface="HGSｺﾞｼｯｸM" panose="020B0600000000000000"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900" b="1" i="0" u="none" strike="noStrike">
                          <a:solidFill>
                            <a:srgbClr val="FFFFFF"/>
                          </a:solidFill>
                          <a:effectLst/>
                          <a:latin typeface="HGSｺﾞｼｯｸM" panose="020B0600000000000000" pitchFamily="50" charset="-128"/>
                          <a:ea typeface="HGSｺﾞｼｯｸM" panose="020B0600000000000000"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gridSpan="3">
                  <a:txBody>
                    <a:bodyPr/>
                    <a:lstStyle/>
                    <a:p>
                      <a:pPr algn="ctr" fontAlgn="ctr"/>
                      <a:r>
                        <a:rPr lang="ja-JP" altLang="en-US" sz="900" b="1" i="0" u="none" strike="noStrike">
                          <a:solidFill>
                            <a:srgbClr val="FFFFFF"/>
                          </a:solidFill>
                          <a:effectLst/>
                          <a:latin typeface="ＭＳ Ｐゴシック" panose="020B0600070205080204" pitchFamily="50" charset="-128"/>
                          <a:ea typeface="ＭＳ Ｐゴシック" panose="020B0600070205080204" pitchFamily="50" charset="-128"/>
                        </a:rPr>
                        <a:t>休棟等</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900" b="1" i="0" u="none" strike="noStrike">
                          <a:solidFill>
                            <a:srgbClr val="FFFFFF"/>
                          </a:solidFill>
                          <a:effectLst/>
                          <a:latin typeface="HGSｺﾞｼｯｸM" panose="020B0600000000000000" pitchFamily="50" charset="-128"/>
                          <a:ea typeface="HGSｺﾞｼｯｸM" panose="020B0600000000000000"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900" b="1" i="0" u="none" strike="noStrike">
                          <a:solidFill>
                            <a:srgbClr val="FFFFFF"/>
                          </a:solidFill>
                          <a:effectLst/>
                          <a:latin typeface="HGSｺﾞｼｯｸM" panose="020B0600000000000000" pitchFamily="50" charset="-128"/>
                          <a:ea typeface="HGSｺﾞｼｯｸM" panose="020B0600000000000000"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gridSpan="3">
                  <a:txBody>
                    <a:bodyPr/>
                    <a:lstStyle/>
                    <a:p>
                      <a:pPr algn="ctr" fontAlgn="ctr"/>
                      <a:r>
                        <a:rPr lang="ja-JP" altLang="en-US" sz="900" b="1" i="0" u="none" strike="noStrike">
                          <a:solidFill>
                            <a:srgbClr val="FFFFFF"/>
                          </a:solidFill>
                          <a:effectLst/>
                          <a:latin typeface="ＭＳ Ｐゴシック" panose="020B0600070205080204" pitchFamily="50" charset="-128"/>
                          <a:ea typeface="ＭＳ Ｐゴシック" panose="020B0600070205080204" pitchFamily="50" charset="-128"/>
                        </a:rPr>
                        <a:t>介護施設等への転換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900" b="1" i="0" u="none" strike="noStrike">
                          <a:solidFill>
                            <a:srgbClr val="FFFFFF"/>
                          </a:solidFill>
                          <a:effectLst/>
                          <a:latin typeface="HGSｺﾞｼｯｸM" panose="020B0600000000000000" pitchFamily="50" charset="-128"/>
                          <a:ea typeface="HGSｺﾞｼｯｸM" panose="020B0600000000000000"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900" b="1" i="0" u="none" strike="noStrike">
                          <a:solidFill>
                            <a:srgbClr val="FFFFFF"/>
                          </a:solidFill>
                          <a:effectLst/>
                          <a:latin typeface="HGSｺﾞｼｯｸM" panose="020B0600000000000000" pitchFamily="50" charset="-128"/>
                          <a:ea typeface="HGSｺﾞｼｯｸM" panose="020B0600000000000000"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gridSpan="3">
                  <a:txBody>
                    <a:bodyPr/>
                    <a:lstStyle/>
                    <a:p>
                      <a:pPr algn="ctr" fontAlgn="ctr"/>
                      <a:r>
                        <a:rPr lang="ja-JP" altLang="en-US" sz="900" b="1" i="0" u="none" strike="noStrike">
                          <a:solidFill>
                            <a:srgbClr val="FFFFFF"/>
                          </a:solidFill>
                          <a:effectLst/>
                          <a:latin typeface="ＭＳ Ｐゴシック" panose="020B0600070205080204" pitchFamily="50" charset="-128"/>
                          <a:ea typeface="ＭＳ Ｐゴシック" panose="020B0600070205080204" pitchFamily="50" charset="-128"/>
                        </a:rPr>
                        <a:t>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900" b="0" i="0" u="none" strike="noStrike">
                          <a:solidFill>
                            <a:srgbClr val="000000"/>
                          </a:solidFill>
                          <a:effectLst/>
                          <a:latin typeface="HGSｺﾞｼｯｸM" panose="020B0600000000000000" pitchFamily="50" charset="-128"/>
                          <a:ea typeface="HGSｺﾞｼｯｸM" panose="020B0600000000000000"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HGSｺﾞｼｯｸM" panose="020B0600000000000000" pitchFamily="50" charset="-128"/>
                          <a:ea typeface="HGSｺﾞｼｯｸM" panose="020B0600000000000000" pitchFamily="50" charset="-128"/>
                        </a:rPr>
                        <a:t>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998299516"/>
                  </a:ext>
                </a:extLst>
              </a:tr>
              <a:tr h="182787">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病院名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Ｃ</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Ｂ-Ａ</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Ｃ-Ｂ</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Ｃ</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Ｂ-Ａ</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Ｃ-Ｂ</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Ｃ</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Ｂ-Ａ</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Ｃ-Ｂ</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Ｃ</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Ｂ-Ａ</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Ｃ-Ｂ</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Ｃ</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Ｂ-Ａ</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Ｃ-Ｂ</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Ｃ</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Ｂ-Ａ</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Ｃ-Ｂ</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Ｃ</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Ｂ-Ａ</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Ｃ-Ｂ</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4200013058"/>
                  </a:ext>
                </a:extLst>
              </a:tr>
              <a:tr h="173463">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厚生連佐久医療センター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74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74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74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372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372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372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446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446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446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1346486"/>
                  </a:ext>
                </a:extLst>
              </a:tr>
              <a:tr h="173463">
                <a:tc>
                  <a:txBody>
                    <a:bodyPr/>
                    <a:lstStyle/>
                    <a:p>
                      <a:pPr algn="l" fontAlgn="ctr"/>
                      <a:r>
                        <a:rPr lang="zh-CN"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佐久市立国保浅間総合病院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183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183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183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55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55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55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-40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00B05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000000"/>
                          </a:solidFill>
                          <a:effectLst/>
                          <a:latin typeface="ＭＳ Ｐゴシック" panose="020B0600070205080204" pitchFamily="50" charset="-128"/>
                          <a:ea typeface="ＭＳ Ｐゴシック" panose="020B0600070205080204" pitchFamily="50" charset="-128"/>
                        </a:rPr>
                        <a:t>18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-18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00B05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278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238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238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-40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00B05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484818181"/>
                  </a:ext>
                </a:extLst>
              </a:tr>
              <a:tr h="173463">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厚生連浅間南麓こもろ医療センター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12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203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203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203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246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246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246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525471680"/>
                  </a:ext>
                </a:extLst>
              </a:tr>
              <a:tr h="173463">
                <a:tc>
                  <a:txBody>
                    <a:bodyPr/>
                    <a:lstStyle/>
                    <a:p>
                      <a:pPr algn="l" fontAlgn="ct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厚生連佐久総合病院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126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126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126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90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90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000000"/>
                          </a:solidFill>
                          <a:effectLst/>
                          <a:latin typeface="ＭＳ Ｐゴシック" panose="020B0600070205080204" pitchFamily="50" charset="-128"/>
                          <a:ea typeface="ＭＳ Ｐゴシック" panose="020B0600070205080204" pitchFamily="50" charset="-128"/>
                        </a:rPr>
                        <a:t>4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-4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00B05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239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239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239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757164893"/>
                  </a:ext>
                </a:extLst>
              </a:tr>
              <a:tr h="173463">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軽井沢西部総合病院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58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68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68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000000"/>
                          </a:solidFill>
                          <a:effectLst/>
                          <a:latin typeface="ＭＳ Ｐゴシック" panose="020B0600070205080204" pitchFamily="50" charset="-128"/>
                          <a:ea typeface="ＭＳ Ｐゴシック" panose="020B0600070205080204" pitchFamily="50" charset="-128"/>
                        </a:rPr>
                        <a:t>10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52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-10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00B05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158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158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158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880059435"/>
                  </a:ext>
                </a:extLst>
              </a:tr>
              <a:tr h="173463">
                <a:tc>
                  <a:txBody>
                    <a:bodyPr/>
                    <a:lstStyle/>
                    <a:p>
                      <a:pPr algn="l" fontAlgn="ctr"/>
                      <a:r>
                        <a:rPr lang="zh-CN"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軽井沢町立国保軽井沢病院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58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58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58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103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103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103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061401177"/>
                  </a:ext>
                </a:extLst>
              </a:tr>
              <a:tr h="173463">
                <a:tc>
                  <a:txBody>
                    <a:bodyPr/>
                    <a:lstStyle/>
                    <a:p>
                      <a:pPr algn="l" fontAlgn="ct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厚生連佐久総合病院小海分院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99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99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99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7426908"/>
                  </a:ext>
                </a:extLst>
              </a:tr>
              <a:tr h="173463">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佐久穂町立千曲病院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52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52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52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-18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00B05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000000"/>
                          </a:solidFill>
                          <a:effectLst/>
                          <a:latin typeface="ＭＳ Ｐゴシック" panose="020B0600070205080204" pitchFamily="50" charset="-128"/>
                          <a:ea typeface="ＭＳ Ｐゴシック" panose="020B0600070205080204" pitchFamily="50" charset="-128"/>
                        </a:rPr>
                        <a:t>18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-18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00B05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97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79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79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-18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00B05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14756107"/>
                  </a:ext>
                </a:extLst>
              </a:tr>
              <a:tr h="173463">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川西赤十字病院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51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51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51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84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84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84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08269645"/>
                  </a:ext>
                </a:extLst>
              </a:tr>
              <a:tr h="173463">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くろさわ病院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83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83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83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028301589"/>
                  </a:ext>
                </a:extLst>
              </a:tr>
              <a:tr h="173463">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金澤病院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52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52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000000"/>
                          </a:solidFill>
                          <a:effectLst/>
                          <a:latin typeface="ＭＳ Ｐゴシック" panose="020B0600070205080204" pitchFamily="50" charset="-128"/>
                          <a:ea typeface="ＭＳ Ｐゴシック" panose="020B0600070205080204" pitchFamily="50" charset="-128"/>
                        </a:rPr>
                        <a:t>11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-11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00B05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82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82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82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083349444"/>
                  </a:ext>
                </a:extLst>
              </a:tr>
              <a:tr h="173463">
                <a:tc>
                  <a:txBody>
                    <a:bodyPr/>
                    <a:lstStyle/>
                    <a:p>
                      <a:pPr algn="l" fontAlgn="ct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国立病院機構小諸高原病院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80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-20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00B05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80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-20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00B05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257443764"/>
                  </a:ext>
                </a:extLst>
              </a:tr>
              <a:tr h="173463">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雨宮病院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54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54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54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54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54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54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50575451"/>
                  </a:ext>
                </a:extLst>
              </a:tr>
              <a:tr h="173463">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病院計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1120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1141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1141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000000"/>
                          </a:solidFill>
                          <a:effectLst/>
                          <a:latin typeface="ＭＳ Ｐゴシック" panose="020B0600070205080204" pitchFamily="50" charset="-128"/>
                          <a:ea typeface="ＭＳ Ｐゴシック" panose="020B0600070205080204" pitchFamily="50" charset="-128"/>
                        </a:rPr>
                        <a:t>21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456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-6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00B05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312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-89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00B05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75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71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71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-4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00B05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000000"/>
                          </a:solidFill>
                          <a:effectLst/>
                          <a:latin typeface="ＭＳ Ｐゴシック" panose="020B0600070205080204" pitchFamily="50" charset="-128"/>
                          <a:ea typeface="ＭＳ Ｐゴシック" panose="020B0600070205080204" pitchFamily="50" charset="-128"/>
                        </a:rPr>
                        <a:t>36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-36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00B050"/>
                    </a:solidFill>
                  </a:tcPr>
                </a:tc>
                <a:tc>
                  <a:txBody>
                    <a:bodyPr/>
                    <a:lstStyle/>
                    <a:p>
                      <a:pPr algn="ctr"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2049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1971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1971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-78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00B05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493493913"/>
                  </a:ext>
                </a:extLst>
              </a:tr>
              <a:tr h="97091">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4041404207"/>
                  </a:ext>
                </a:extLst>
              </a:tr>
              <a:tr h="65439">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593238574"/>
                  </a:ext>
                </a:extLst>
              </a:tr>
              <a:tr h="279642">
                <a:tc>
                  <a:txBody>
                    <a:bodyPr/>
                    <a:lstStyle/>
                    <a:p>
                      <a:pPr algn="l" fontAlgn="ctr"/>
                      <a:r>
                        <a:rPr lang="ja-JP" altLang="en-US" sz="900" b="0" i="0" u="none" strike="noStrike" dirty="0">
                          <a:solidFill>
                            <a:srgbClr val="000000"/>
                          </a:solidFill>
                          <a:effectLst/>
                          <a:latin typeface="HGSｺﾞｼｯｸM" panose="020B0600000000000000" pitchFamily="50" charset="-128"/>
                          <a:ea typeface="HGSｺﾞｼｯｸM" panose="020B0600000000000000"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ctr"/>
                      <a:r>
                        <a:rPr lang="ja-JP" altLang="en-US" sz="900" b="1" i="0" u="none" strike="noStrike">
                          <a:solidFill>
                            <a:srgbClr val="FFFFFF"/>
                          </a:solidFill>
                          <a:effectLst/>
                          <a:latin typeface="ＭＳ Ｐゴシック" panose="020B0600070205080204" pitchFamily="50" charset="-128"/>
                          <a:ea typeface="ＭＳ Ｐゴシック" panose="020B0600070205080204" pitchFamily="50" charset="-128"/>
                        </a:rPr>
                        <a:t>高度急性期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900" b="1" i="0" u="none" strike="noStrike">
                          <a:solidFill>
                            <a:srgbClr val="FFFFFF"/>
                          </a:solidFill>
                          <a:effectLst/>
                          <a:latin typeface="HGSｺﾞｼｯｸM" panose="020B0600000000000000" pitchFamily="50" charset="-128"/>
                          <a:ea typeface="HGSｺﾞｼｯｸM" panose="020B0600000000000000"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900" b="1" i="0" u="none" strike="noStrike">
                          <a:solidFill>
                            <a:srgbClr val="FFFFFF"/>
                          </a:solidFill>
                          <a:effectLst/>
                          <a:latin typeface="HGSｺﾞｼｯｸM" panose="020B0600000000000000" pitchFamily="50" charset="-128"/>
                          <a:ea typeface="HGSｺﾞｼｯｸM" panose="020B0600000000000000"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gridSpan="3">
                  <a:txBody>
                    <a:bodyPr/>
                    <a:lstStyle/>
                    <a:p>
                      <a:pPr algn="ctr" fontAlgn="ctr"/>
                      <a:r>
                        <a:rPr lang="ja-JP" altLang="en-US" sz="900" b="1" i="0" u="none" strike="noStrike" dirty="0">
                          <a:solidFill>
                            <a:srgbClr val="FFFFFF"/>
                          </a:solidFill>
                          <a:effectLst/>
                          <a:latin typeface="ＭＳ Ｐゴシック" panose="020B0600070205080204" pitchFamily="50" charset="-128"/>
                          <a:ea typeface="ＭＳ Ｐゴシック" panose="020B0600070205080204" pitchFamily="50" charset="-128"/>
                        </a:rPr>
                        <a:t>急性期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900" b="1" i="0" u="none" strike="noStrike">
                          <a:solidFill>
                            <a:srgbClr val="FFFFFF"/>
                          </a:solidFill>
                          <a:effectLst/>
                          <a:latin typeface="HGSｺﾞｼｯｸM" panose="020B0600000000000000" pitchFamily="50" charset="-128"/>
                          <a:ea typeface="HGSｺﾞｼｯｸM" panose="020B0600000000000000"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900" b="1" i="0" u="none" strike="noStrike">
                          <a:solidFill>
                            <a:srgbClr val="FFFFFF"/>
                          </a:solidFill>
                          <a:effectLst/>
                          <a:latin typeface="HGSｺﾞｼｯｸM" panose="020B0600000000000000" pitchFamily="50" charset="-128"/>
                          <a:ea typeface="HGSｺﾞｼｯｸM" panose="020B0600000000000000"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gridSpan="3">
                  <a:txBody>
                    <a:bodyPr/>
                    <a:lstStyle/>
                    <a:p>
                      <a:pPr algn="ctr" fontAlgn="ctr"/>
                      <a:r>
                        <a:rPr lang="ja-JP" altLang="en-US" sz="900" b="1" i="0" u="none" strike="noStrike">
                          <a:solidFill>
                            <a:srgbClr val="FFFFFF"/>
                          </a:solidFill>
                          <a:effectLst/>
                          <a:latin typeface="ＭＳ Ｐゴシック" panose="020B0600070205080204" pitchFamily="50" charset="-128"/>
                          <a:ea typeface="ＭＳ Ｐゴシック" panose="020B0600070205080204" pitchFamily="50" charset="-128"/>
                        </a:rPr>
                        <a:t>回復期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900" b="1" i="0" u="none" strike="noStrike">
                          <a:solidFill>
                            <a:srgbClr val="FFFFFF"/>
                          </a:solidFill>
                          <a:effectLst/>
                          <a:latin typeface="HGSｺﾞｼｯｸM" panose="020B0600000000000000" pitchFamily="50" charset="-128"/>
                          <a:ea typeface="HGSｺﾞｼｯｸM" panose="020B0600000000000000"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900" b="1" i="0" u="none" strike="noStrike">
                          <a:solidFill>
                            <a:srgbClr val="FFFFFF"/>
                          </a:solidFill>
                          <a:effectLst/>
                          <a:latin typeface="HGSｺﾞｼｯｸM" panose="020B0600000000000000" pitchFamily="50" charset="-128"/>
                          <a:ea typeface="HGSｺﾞｼｯｸM" panose="020B0600000000000000"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gridSpan="3">
                  <a:txBody>
                    <a:bodyPr/>
                    <a:lstStyle/>
                    <a:p>
                      <a:pPr algn="ctr" fontAlgn="ctr"/>
                      <a:r>
                        <a:rPr lang="ja-JP" altLang="en-US" sz="900" b="1" i="0" u="none" strike="noStrike">
                          <a:solidFill>
                            <a:srgbClr val="FFFFFF"/>
                          </a:solidFill>
                          <a:effectLst/>
                          <a:latin typeface="ＭＳ Ｐゴシック" panose="020B0600070205080204" pitchFamily="50" charset="-128"/>
                          <a:ea typeface="ＭＳ Ｐゴシック" panose="020B0600070205080204" pitchFamily="50" charset="-128"/>
                        </a:rPr>
                        <a:t>慢性期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900" b="1" i="0" u="none" strike="noStrike">
                          <a:solidFill>
                            <a:srgbClr val="FFFFFF"/>
                          </a:solidFill>
                          <a:effectLst/>
                          <a:latin typeface="HGSｺﾞｼｯｸM" panose="020B0600000000000000" pitchFamily="50" charset="-128"/>
                          <a:ea typeface="HGSｺﾞｼｯｸM" panose="020B0600000000000000"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900" b="1" i="0" u="none" strike="noStrike">
                          <a:solidFill>
                            <a:srgbClr val="FFFFFF"/>
                          </a:solidFill>
                          <a:effectLst/>
                          <a:latin typeface="HGSｺﾞｼｯｸM" panose="020B0600000000000000" pitchFamily="50" charset="-128"/>
                          <a:ea typeface="HGSｺﾞｼｯｸM" panose="020B0600000000000000"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gridSpan="3">
                  <a:txBody>
                    <a:bodyPr/>
                    <a:lstStyle/>
                    <a:p>
                      <a:pPr algn="ctr" fontAlgn="ctr"/>
                      <a:r>
                        <a:rPr lang="ja-JP" altLang="en-US" sz="900" b="1" i="0" u="none" strike="noStrike">
                          <a:solidFill>
                            <a:srgbClr val="FFFFFF"/>
                          </a:solidFill>
                          <a:effectLst/>
                          <a:latin typeface="ＭＳ Ｐゴシック" panose="020B0600070205080204" pitchFamily="50" charset="-128"/>
                          <a:ea typeface="ＭＳ Ｐゴシック" panose="020B0600070205080204" pitchFamily="50" charset="-128"/>
                        </a:rPr>
                        <a:t>休棟等</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900" b="1" i="0" u="none" strike="noStrike">
                          <a:solidFill>
                            <a:srgbClr val="FFFFFF"/>
                          </a:solidFill>
                          <a:effectLst/>
                          <a:latin typeface="HGSｺﾞｼｯｸM" panose="020B0600000000000000" pitchFamily="50" charset="-128"/>
                          <a:ea typeface="HGSｺﾞｼｯｸM" panose="020B0600000000000000"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900" b="1" i="0" u="none" strike="noStrike">
                          <a:solidFill>
                            <a:srgbClr val="FFFFFF"/>
                          </a:solidFill>
                          <a:effectLst/>
                          <a:latin typeface="HGSｺﾞｼｯｸM" panose="020B0600000000000000" pitchFamily="50" charset="-128"/>
                          <a:ea typeface="HGSｺﾞｼｯｸM" panose="020B0600000000000000"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gridSpan="3">
                  <a:txBody>
                    <a:bodyPr/>
                    <a:lstStyle/>
                    <a:p>
                      <a:pPr algn="ctr" fontAlgn="ctr"/>
                      <a:r>
                        <a:rPr lang="ja-JP" altLang="en-US" sz="900" b="1" i="0" u="none" strike="noStrike">
                          <a:solidFill>
                            <a:srgbClr val="FFFFFF"/>
                          </a:solidFill>
                          <a:effectLst/>
                          <a:latin typeface="ＭＳ Ｐゴシック" panose="020B0600070205080204" pitchFamily="50" charset="-128"/>
                          <a:ea typeface="ＭＳ Ｐゴシック" panose="020B0600070205080204" pitchFamily="50" charset="-128"/>
                        </a:rPr>
                        <a:t>介護施設等への転換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900" b="1" i="0" u="none" strike="noStrike">
                          <a:solidFill>
                            <a:srgbClr val="FFFFFF"/>
                          </a:solidFill>
                          <a:effectLst/>
                          <a:latin typeface="HGSｺﾞｼｯｸM" panose="020B0600000000000000" pitchFamily="50" charset="-128"/>
                          <a:ea typeface="HGSｺﾞｼｯｸM" panose="020B0600000000000000"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900" b="1" i="0" u="none" strike="noStrike">
                          <a:solidFill>
                            <a:srgbClr val="FFFFFF"/>
                          </a:solidFill>
                          <a:effectLst/>
                          <a:latin typeface="HGSｺﾞｼｯｸM" panose="020B0600000000000000" pitchFamily="50" charset="-128"/>
                          <a:ea typeface="HGSｺﾞｼｯｸM" panose="020B0600000000000000" pitchFamily="50" charset="-128"/>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gridSpan="3">
                  <a:txBody>
                    <a:bodyPr/>
                    <a:lstStyle/>
                    <a:p>
                      <a:pPr algn="ctr" fontAlgn="ctr"/>
                      <a:r>
                        <a:rPr lang="ja-JP" altLang="en-US" sz="900" b="1" i="0" u="none" strike="noStrike">
                          <a:solidFill>
                            <a:srgbClr val="FFFFFF"/>
                          </a:solidFill>
                          <a:effectLst/>
                          <a:latin typeface="ＭＳ Ｐゴシック" panose="020B0600070205080204" pitchFamily="50" charset="-128"/>
                          <a:ea typeface="ＭＳ Ｐゴシック" panose="020B0600070205080204" pitchFamily="50" charset="-128"/>
                        </a:rPr>
                        <a:t>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900" b="0" i="0" u="none" strike="noStrike">
                          <a:solidFill>
                            <a:srgbClr val="000000"/>
                          </a:solidFill>
                          <a:effectLst/>
                          <a:latin typeface="HGSｺﾞｼｯｸM" panose="020B0600000000000000" pitchFamily="50" charset="-128"/>
                          <a:ea typeface="HGSｺﾞｼｯｸM" panose="020B0600000000000000" pitchFamily="50" charset="-128"/>
                        </a:rPr>
                        <a:t>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900" b="0" i="0" u="none" strike="noStrike">
                          <a:solidFill>
                            <a:srgbClr val="000000"/>
                          </a:solidFill>
                          <a:effectLst/>
                          <a:latin typeface="HGSｺﾞｼｯｸM" panose="020B0600000000000000" pitchFamily="50" charset="-128"/>
                          <a:ea typeface="HGSｺﾞｼｯｸM" panose="020B0600000000000000" pitchFamily="50" charset="-128"/>
                        </a:rPr>
                        <a:t>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865904578"/>
                  </a:ext>
                </a:extLst>
              </a:tr>
              <a:tr h="187597">
                <a:tc>
                  <a:txBody>
                    <a:bodyPr/>
                    <a:lstStyle/>
                    <a:p>
                      <a:pPr algn="ctr" fontAlgn="ct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有床診療所名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Ｃ</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Ｂ-Ａ</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Ｃ-Ｂ</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Ｃ</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Ｂ-Ａ</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Ｃ-Ｂ</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Ｃ</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Ｂ-Ａ</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Ｃ-Ｂ</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Ｃ</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Ｂ-Ａ</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Ｃ-Ｂ</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Ｃ</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Ｂ-Ａ</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Ｃ-Ｂ</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Ｃ</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Ｂ-Ａ</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Ｃ-Ｂ</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900" b="0" i="0" u="none" strike="noStrike">
                          <a:solidFill>
                            <a:srgbClr val="000000"/>
                          </a:solidFill>
                          <a:effectLst/>
                          <a:latin typeface="ＭＳ Ｐゴシック" panose="020B0600070205080204" pitchFamily="50" charset="-128"/>
                          <a:ea typeface="ＭＳ Ｐゴシック" panose="020B0600070205080204" pitchFamily="50" charset="-128"/>
                        </a:rPr>
                        <a:t>Ｃ</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Ｂ-Ａ</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sz="600" b="0" i="0" u="none" strike="noStrike" dirty="0">
                          <a:solidFill>
                            <a:srgbClr val="000000"/>
                          </a:solidFill>
                          <a:effectLst/>
                          <a:latin typeface="HGSｺﾞｼｯｸM" panose="020B0600000000000000" pitchFamily="50" charset="-128"/>
                          <a:ea typeface="HGSｺﾞｼｯｸM" panose="020B0600000000000000" pitchFamily="50" charset="-128"/>
                        </a:rPr>
                        <a:t>Ｃ-Ｂ</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872220597"/>
                  </a:ext>
                </a:extLst>
              </a:tr>
              <a:tr h="173463">
                <a:tc>
                  <a:txBody>
                    <a:bodyPr/>
                    <a:lstStyle/>
                    <a:p>
                      <a:pPr algn="l" fontAlgn="ctr"/>
                      <a:r>
                        <a:rPr lang="zh-CN"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小諸医院</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463069519"/>
                  </a:ext>
                </a:extLst>
              </a:tr>
              <a:tr h="173463">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花岡レディースクリニック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751557166"/>
                  </a:ext>
                </a:extLst>
              </a:tr>
              <a:tr h="173463">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栁橋脳神経外科</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40000"/>
                        <a:lumOff val="60000"/>
                      </a:schemeClr>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-6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00B05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000000"/>
                          </a:solidFill>
                          <a:effectLst/>
                          <a:latin typeface="ＭＳ Ｐゴシック" panose="020B0600070205080204" pitchFamily="50" charset="-128"/>
                          <a:ea typeface="ＭＳ Ｐゴシック" panose="020B0600070205080204" pitchFamily="50" charset="-128"/>
                        </a:rPr>
                        <a:t>6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-6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00B05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-6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00B05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06159540"/>
                  </a:ext>
                </a:extLst>
              </a:tr>
              <a:tr h="173463">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中澤眼科クリニック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317284275"/>
                  </a:ext>
                </a:extLst>
              </a:tr>
              <a:tr h="173463">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博愛こばやし眼科</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764431511"/>
                  </a:ext>
                </a:extLst>
              </a:tr>
              <a:tr h="173463">
                <a:tc>
                  <a:txBody>
                    <a:bodyPr/>
                    <a:lstStyle/>
                    <a:p>
                      <a:pPr algn="ctr" fontAlgn="ctr"/>
                      <a:r>
                        <a:rPr lang="zh-TW"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有床診療所計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-6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00B05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000000"/>
                          </a:solidFill>
                          <a:effectLst/>
                          <a:latin typeface="ＭＳ Ｐゴシック" panose="020B0600070205080204" pitchFamily="50" charset="-128"/>
                          <a:ea typeface="ＭＳ Ｐゴシック" panose="020B0600070205080204" pitchFamily="50" charset="-128"/>
                        </a:rPr>
                        <a:t>6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-6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00B05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55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-6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00B05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847619215"/>
                  </a:ext>
                </a:extLst>
              </a:tr>
              <a:tr h="173463">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2960037930"/>
                  </a:ext>
                </a:extLst>
              </a:tr>
              <a:tr h="208280">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総計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1162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1183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1183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000000"/>
                          </a:solidFill>
                          <a:effectLst/>
                          <a:latin typeface="ＭＳ Ｐゴシック" panose="020B0600070205080204" pitchFamily="50" charset="-128"/>
                          <a:ea typeface="ＭＳ Ｐゴシック" panose="020B0600070205080204" pitchFamily="50" charset="-128"/>
                        </a:rPr>
                        <a:t>21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456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-6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00B05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325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230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230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-95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00B05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75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71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71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-4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00B050"/>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FFFFFF"/>
                    </a:solidFill>
                  </a:tcPr>
                </a:tc>
                <a:tc>
                  <a:txBody>
                    <a:bodyPr/>
                    <a:lstStyle/>
                    <a:p>
                      <a:pPr algn="ctr" fontAlgn="ctr"/>
                      <a:r>
                        <a:rPr lang="en-US" altLang="ja-JP" sz="900" b="0" i="0" u="none" strike="noStrike">
                          <a:solidFill>
                            <a:srgbClr val="000000"/>
                          </a:solidFill>
                          <a:effectLst/>
                          <a:latin typeface="ＭＳ Ｐゴシック" panose="020B0600070205080204" pitchFamily="50" charset="-128"/>
                          <a:ea typeface="ＭＳ Ｐゴシック" panose="020B0600070205080204" pitchFamily="50" charset="-128"/>
                        </a:rPr>
                        <a:t>42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dirty="0">
                          <a:solidFill>
                            <a:srgbClr val="000000"/>
                          </a:solidFill>
                          <a:effectLst/>
                          <a:latin typeface="ＭＳ Ｐゴシック" panose="020B0600070205080204" pitchFamily="50" charset="-128"/>
                          <a:ea typeface="ＭＳ Ｐゴシック" panose="020B0600070205080204" pitchFamily="50" charset="-128"/>
                        </a:rPr>
                        <a:t>42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ctr" fontAlgn="ctr"/>
                      <a:r>
                        <a:rPr lang="en-US" altLang="ja-JP" sz="900" b="1" i="0" u="none" strike="noStrike">
                          <a:solidFill>
                            <a:srgbClr val="FFFFFF"/>
                          </a:solidFill>
                          <a:effectLst/>
                          <a:latin typeface="ＭＳ Ｐゴシック" panose="020B0600070205080204" pitchFamily="50" charset="-128"/>
                          <a:ea typeface="ＭＳ Ｐゴシック" panose="020B0600070205080204" pitchFamily="50" charset="-128"/>
                        </a:rPr>
                        <a:t>-42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00B050"/>
                    </a:solidFill>
                  </a:tcPr>
                </a:tc>
                <a:tc>
                  <a:txBody>
                    <a:bodyPr/>
                    <a:lstStyle/>
                    <a:p>
                      <a:pPr algn="ctr"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2104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2020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2020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900" b="1" i="0" u="none" strike="noStrike" dirty="0">
                          <a:solidFill>
                            <a:srgbClr val="FFFFFF"/>
                          </a:solidFill>
                          <a:effectLst/>
                          <a:latin typeface="ＭＳ Ｐゴシック" panose="020B0600070205080204" pitchFamily="50" charset="-128"/>
                          <a:ea typeface="ＭＳ Ｐゴシック" panose="020B0600070205080204" pitchFamily="50" charset="-128"/>
                        </a:rPr>
                        <a:t>-84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00B050"/>
                    </a:solidFill>
                  </a:tcPr>
                </a:tc>
                <a:tc>
                  <a:txBody>
                    <a:bodyPr/>
                    <a:lstStyle/>
                    <a:p>
                      <a:pPr algn="ctr" fontAlgn="ct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0 </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108190146"/>
                  </a:ext>
                </a:extLst>
              </a:tr>
            </a:tbl>
          </a:graphicData>
        </a:graphic>
      </p:graphicFrame>
      <p:sp>
        <p:nvSpPr>
          <p:cNvPr id="46" name="スライド番号プレースホルダー 1">
            <a:extLst>
              <a:ext uri="{FF2B5EF4-FFF2-40B4-BE49-F238E27FC236}">
                <a16:creationId xmlns:a16="http://schemas.microsoft.com/office/drawing/2014/main" id="{C8A08A21-9E2A-4C14-A215-0409574B09E2}"/>
              </a:ext>
            </a:extLst>
          </p:cNvPr>
          <p:cNvSpPr>
            <a:spLocks noGrp="1"/>
          </p:cNvSpPr>
          <p:nvPr>
            <p:ph type="sldNum" sz="quarter" idx="12"/>
          </p:nvPr>
        </p:nvSpPr>
        <p:spPr>
          <a:xfrm>
            <a:off x="8712639" y="6586203"/>
            <a:ext cx="2228850" cy="365125"/>
          </a:xfrm>
        </p:spPr>
        <p:txBody>
          <a:bodyPr/>
          <a:lstStyle/>
          <a:p>
            <a:pPr algn="ctr"/>
            <a:fld id="{5B03D32D-F1BC-4E9C-97E1-36CFF5B22341}" type="slidenum">
              <a:rPr lang="en-US" smtClean="0"/>
              <a:pPr algn="ctr"/>
              <a:t>4</a:t>
            </a:fld>
            <a:endParaRPr lang="en-US" dirty="0"/>
          </a:p>
        </p:txBody>
      </p:sp>
    </p:spTree>
    <p:extLst>
      <p:ext uri="{BB962C8B-B14F-4D97-AF65-F5344CB8AC3E}">
        <p14:creationId xmlns:p14="http://schemas.microsoft.com/office/powerpoint/2010/main" val="1460340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a:extLst>
              <a:ext uri="{FF2B5EF4-FFF2-40B4-BE49-F238E27FC236}">
                <a16:creationId xmlns:a16="http://schemas.microsoft.com/office/drawing/2014/main" id="{1F4D3452-285B-4BFE-A3BA-D64BB8F3AADF}"/>
              </a:ext>
            </a:extLst>
          </p:cNvPr>
          <p:cNvSpPr/>
          <p:nvPr/>
        </p:nvSpPr>
        <p:spPr>
          <a:xfrm>
            <a:off x="0" y="0"/>
            <a:ext cx="9906000" cy="36512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0" anchor="ctr"/>
          <a:lstStyle/>
          <a:p>
            <a:pPr algn="ctr" defTabSz="1072866">
              <a:defRPr/>
            </a:pPr>
            <a:r>
              <a:rPr lang="ja-JP" altLang="en-US" sz="1600" b="1" dirty="0">
                <a:solidFill>
                  <a:prstClr val="white"/>
                </a:solidFill>
                <a:latin typeface="ＭＳ Ｐゴシック" panose="020B0600070205080204" pitchFamily="50" charset="-128"/>
                <a:ea typeface="ＭＳ Ｐゴシック" panose="020B0600070205080204" pitchFamily="50" charset="-128"/>
              </a:rPr>
              <a:t>様式１調査結果　－　今後の圏域における役割の意向と具体的な今後の方針　</a:t>
            </a:r>
            <a:r>
              <a:rPr lang="en-US" altLang="ja-JP" sz="1600" b="1" dirty="0">
                <a:solidFill>
                  <a:prstClr val="white"/>
                </a:solidFill>
                <a:latin typeface="ＭＳ Ｐゴシック" panose="020B0600070205080204" pitchFamily="50" charset="-128"/>
                <a:ea typeface="ＭＳ Ｐゴシック" panose="020B0600070205080204" pitchFamily="50" charset="-128"/>
              </a:rPr>
              <a:t>1/2 </a:t>
            </a:r>
            <a:r>
              <a:rPr lang="ja-JP" altLang="en-US" sz="1600" b="1" dirty="0">
                <a:solidFill>
                  <a:prstClr val="white"/>
                </a:solidFill>
                <a:latin typeface="ＭＳ Ｐゴシック" panose="020B0600070205080204" pitchFamily="50" charset="-128"/>
                <a:ea typeface="ＭＳ Ｐゴシック" panose="020B0600070205080204" pitchFamily="50" charset="-128"/>
              </a:rPr>
              <a:t>－　（佐久医療圏）</a:t>
            </a:r>
          </a:p>
        </p:txBody>
      </p:sp>
      <p:sp>
        <p:nvSpPr>
          <p:cNvPr id="6" name="テキスト ボックス 5">
            <a:extLst>
              <a:ext uri="{FF2B5EF4-FFF2-40B4-BE49-F238E27FC236}">
                <a16:creationId xmlns:a16="http://schemas.microsoft.com/office/drawing/2014/main" id="{3C554A83-FEB6-4601-AE3B-77D13D72135C}"/>
              </a:ext>
            </a:extLst>
          </p:cNvPr>
          <p:cNvSpPr txBox="1"/>
          <p:nvPr/>
        </p:nvSpPr>
        <p:spPr>
          <a:xfrm>
            <a:off x="81908" y="722579"/>
            <a:ext cx="9742181" cy="1492716"/>
          </a:xfrm>
          <a:prstGeom prst="rect">
            <a:avLst/>
          </a:prstGeom>
          <a:solidFill>
            <a:schemeClr val="accent3">
              <a:lumMod val="40000"/>
              <a:lumOff val="60000"/>
            </a:schemeClr>
          </a:solidFill>
          <a:ln>
            <a:solidFill>
              <a:schemeClr val="tx1"/>
            </a:solidFill>
            <a:prstDash val="lgDash"/>
          </a:ln>
        </p:spPr>
        <p:txBody>
          <a:bodyPr wrap="square" rtlCol="0">
            <a:spAutoFit/>
          </a:bodyPr>
          <a:lstStyle/>
          <a:p>
            <a:r>
              <a:rPr kumimoji="1"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凡例：今後の圏域における役割の意向</a:t>
            </a:r>
            <a:r>
              <a:rPr kumimoji="1" lang="en-US" altLang="ja-JP" sz="1100" dirty="0">
                <a:latin typeface="メイリオ" panose="020B0604030504040204" pitchFamily="50" charset="-128"/>
                <a:ea typeface="メイリオ" panose="020B0604030504040204" pitchFamily="50" charset="-128"/>
              </a:rPr>
              <a:t>】</a:t>
            </a:r>
          </a:p>
          <a:p>
            <a:pPr>
              <a:lnSpc>
                <a:spcPts val="1200"/>
              </a:lnSpc>
            </a:pPr>
            <a:r>
              <a:rPr lang="ja-JP" altLang="en-US" sz="1000" dirty="0">
                <a:latin typeface="メイリオ" panose="020B0604030504040204" pitchFamily="50" charset="-128"/>
                <a:ea typeface="メイリオ" panose="020B0604030504040204" pitchFamily="50" charset="-128"/>
              </a:rPr>
              <a:t>①：重症の救急患者への対応や手術など、高度・専門医療を中心とした急性期医療を担う医療機関</a:t>
            </a:r>
            <a:endParaRPr lang="en-US" altLang="ja-JP" sz="1000" dirty="0">
              <a:latin typeface="メイリオ" panose="020B0604030504040204" pitchFamily="50" charset="-128"/>
              <a:ea typeface="メイリオ" panose="020B0604030504040204" pitchFamily="50" charset="-128"/>
            </a:endParaRPr>
          </a:p>
          <a:p>
            <a:pPr>
              <a:lnSpc>
                <a:spcPts val="1200"/>
              </a:lnSpc>
            </a:pPr>
            <a:r>
              <a:rPr kumimoji="1" lang="ja-JP" altLang="en-US" sz="1000" dirty="0">
                <a:latin typeface="メイリオ" panose="020B0604030504040204" pitchFamily="50" charset="-128"/>
                <a:ea typeface="メイリオ" panose="020B0604030504040204" pitchFamily="50" charset="-128"/>
              </a:rPr>
              <a:t>②：救急患者の初期対応や比較的症状が軽い患者に対する急性期医療を担う医療機関</a:t>
            </a:r>
            <a:endParaRPr kumimoji="1" lang="en-US" altLang="ja-JP" sz="1000" dirty="0">
              <a:latin typeface="メイリオ" panose="020B0604030504040204" pitchFamily="50" charset="-128"/>
              <a:ea typeface="メイリオ" panose="020B0604030504040204" pitchFamily="50" charset="-128"/>
            </a:endParaRPr>
          </a:p>
          <a:p>
            <a:pPr>
              <a:lnSpc>
                <a:spcPts val="1200"/>
              </a:lnSpc>
            </a:pPr>
            <a:r>
              <a:rPr lang="ja-JP" altLang="en-US" sz="1000" dirty="0">
                <a:latin typeface="メイリオ" panose="020B0604030504040204" pitchFamily="50" charset="-128"/>
                <a:ea typeface="メイリオ" panose="020B0604030504040204" pitchFamily="50" charset="-128"/>
              </a:rPr>
              <a:t>③：在宅や介護施設等で急性増悪した患者（サブアキュート）や、急性期経過後に引き続き入院医療を要する患者（ポストアキュート）の受入機能を担う地域包括</a:t>
            </a:r>
            <a:endParaRPr lang="en-US" altLang="ja-JP" sz="1000" dirty="0">
              <a:latin typeface="メイリオ" panose="020B0604030504040204" pitchFamily="50" charset="-128"/>
              <a:ea typeface="メイリオ" panose="020B0604030504040204" pitchFamily="50" charset="-128"/>
            </a:endParaRPr>
          </a:p>
          <a:p>
            <a:pPr>
              <a:lnSpc>
                <a:spcPts val="1200"/>
              </a:lnSpc>
            </a:pPr>
            <a:r>
              <a:rPr lang="ja-JP" altLang="en-US" sz="1000" dirty="0">
                <a:latin typeface="メイリオ" panose="020B0604030504040204" pitchFamily="50" charset="-128"/>
                <a:ea typeface="メイリオ" panose="020B0604030504040204" pitchFamily="50" charset="-128"/>
              </a:rPr>
              <a:t>　　ケアの拠点となる医療機関</a:t>
            </a:r>
            <a:endParaRPr lang="en-US" altLang="ja-JP" sz="1000" dirty="0">
              <a:latin typeface="メイリオ" panose="020B0604030504040204" pitchFamily="50" charset="-128"/>
              <a:ea typeface="メイリオ" panose="020B0604030504040204" pitchFamily="50" charset="-128"/>
            </a:endParaRPr>
          </a:p>
          <a:p>
            <a:pPr>
              <a:lnSpc>
                <a:spcPts val="1200"/>
              </a:lnSpc>
            </a:pPr>
            <a:r>
              <a:rPr kumimoji="1" lang="ja-JP" altLang="en-US" sz="1000" dirty="0">
                <a:latin typeface="メイリオ" panose="020B0604030504040204" pitchFamily="50" charset="-128"/>
                <a:ea typeface="メイリオ" panose="020B0604030504040204" pitchFamily="50" charset="-128"/>
              </a:rPr>
              <a:t>④：回復期リハビリテーション医療を提供する医療機関</a:t>
            </a:r>
            <a:endParaRPr kumimoji="1" lang="en-US" altLang="ja-JP" sz="1000" dirty="0">
              <a:latin typeface="メイリオ" panose="020B0604030504040204" pitchFamily="50" charset="-128"/>
              <a:ea typeface="メイリオ" panose="020B0604030504040204" pitchFamily="50" charset="-128"/>
            </a:endParaRPr>
          </a:p>
          <a:p>
            <a:pPr>
              <a:lnSpc>
                <a:spcPts val="1200"/>
              </a:lnSpc>
            </a:pPr>
            <a:r>
              <a:rPr lang="ja-JP" altLang="en-US" sz="1000" dirty="0">
                <a:latin typeface="メイリオ" panose="020B0604030504040204" pitchFamily="50" charset="-128"/>
                <a:ea typeface="メイリオ" panose="020B0604030504040204" pitchFamily="50" charset="-128"/>
              </a:rPr>
              <a:t>⑤：長期にわたり療養が必要な患者（重度の障がい者（児）を含む）に対する入院医療を担う医療機関</a:t>
            </a:r>
            <a:endParaRPr lang="en-US" altLang="ja-JP" sz="1000" dirty="0">
              <a:latin typeface="メイリオ" panose="020B0604030504040204" pitchFamily="50" charset="-128"/>
              <a:ea typeface="メイリオ" panose="020B0604030504040204" pitchFamily="50" charset="-128"/>
            </a:endParaRPr>
          </a:p>
          <a:p>
            <a:pPr>
              <a:lnSpc>
                <a:spcPts val="1200"/>
              </a:lnSpc>
            </a:pPr>
            <a:r>
              <a:rPr kumimoji="1" lang="ja-JP" altLang="en-US" sz="1000" dirty="0">
                <a:latin typeface="メイリオ" panose="020B0604030504040204" pitchFamily="50" charset="-128"/>
                <a:ea typeface="メイリオ" panose="020B0604030504040204" pitchFamily="50" charset="-128"/>
              </a:rPr>
              <a:t>⑥：特定の診療に特化した役割を担う医療機関（例：産婦人科、精神科 等）</a:t>
            </a:r>
            <a:endParaRPr kumimoji="1" lang="en-US" altLang="ja-JP" sz="1000" dirty="0">
              <a:latin typeface="メイリオ" panose="020B0604030504040204" pitchFamily="50" charset="-128"/>
              <a:ea typeface="メイリオ" panose="020B0604030504040204" pitchFamily="50" charset="-128"/>
            </a:endParaRPr>
          </a:p>
          <a:p>
            <a:pPr>
              <a:lnSpc>
                <a:spcPts val="1200"/>
              </a:lnSpc>
            </a:pPr>
            <a:r>
              <a:rPr lang="ja-JP" altLang="en-US" sz="1000" dirty="0">
                <a:latin typeface="メイリオ" panose="020B0604030504040204" pitchFamily="50" charset="-128"/>
                <a:ea typeface="メイリオ" panose="020B0604030504040204" pitchFamily="50" charset="-128"/>
              </a:rPr>
              <a:t>⑦：かかりつけ医としての役割や在宅医療における中心的な役割を担う医療機関</a:t>
            </a:r>
            <a:endParaRPr kumimoji="1" lang="ja-JP" altLang="en-US" sz="1000" dirty="0">
              <a:latin typeface="メイリオ" panose="020B0604030504040204" pitchFamily="50" charset="-128"/>
              <a:ea typeface="メイリオ" panose="020B0604030504040204" pitchFamily="50" charset="-128"/>
            </a:endParaRPr>
          </a:p>
        </p:txBody>
      </p:sp>
      <p:sp>
        <p:nvSpPr>
          <p:cNvPr id="9" name="テキスト ボックス 8">
            <a:extLst>
              <a:ext uri="{FF2B5EF4-FFF2-40B4-BE49-F238E27FC236}">
                <a16:creationId xmlns:a16="http://schemas.microsoft.com/office/drawing/2014/main" id="{C21F1CF0-622C-4896-ABC5-20BBB78CBAC3}"/>
              </a:ext>
            </a:extLst>
          </p:cNvPr>
          <p:cNvSpPr txBox="1"/>
          <p:nvPr/>
        </p:nvSpPr>
        <p:spPr>
          <a:xfrm>
            <a:off x="81908" y="393700"/>
            <a:ext cx="9745154" cy="276999"/>
          </a:xfrm>
          <a:prstGeom prst="rect">
            <a:avLst/>
          </a:prstGeom>
          <a:noFill/>
          <a:ln>
            <a:solidFill>
              <a:schemeClr val="tx1"/>
            </a:solidFill>
            <a:prstDash val="solid"/>
          </a:ln>
        </p:spPr>
        <p:txBody>
          <a:bodyPr wrap="square" rtlCol="0">
            <a:spAutoFit/>
          </a:bodyPr>
          <a:lstStyle/>
          <a:p>
            <a:r>
              <a:rPr lang="ja-JP" altLang="en-US" sz="1200" dirty="0">
                <a:latin typeface="ＭＳ Ｐゴシック" panose="020B0600070205080204" pitchFamily="50" charset="-128"/>
                <a:ea typeface="ＭＳ Ｐゴシック" panose="020B0600070205080204" pitchFamily="50" charset="-128"/>
              </a:rPr>
              <a:t>〇　各医療機関の今後の役割の意向と具体的な今後の方針は以下のとおり。</a:t>
            </a:r>
            <a:endParaRPr kumimoji="1" lang="ja-JP" altLang="en-US" sz="1200" dirty="0">
              <a:latin typeface="ＭＳ Ｐゴシック" panose="020B0600070205080204" pitchFamily="50" charset="-128"/>
              <a:ea typeface="ＭＳ Ｐゴシック" panose="020B0600070205080204" pitchFamily="50" charset="-128"/>
            </a:endParaRPr>
          </a:p>
        </p:txBody>
      </p:sp>
      <p:graphicFrame>
        <p:nvGraphicFramePr>
          <p:cNvPr id="2" name="表 1">
            <a:extLst>
              <a:ext uri="{FF2B5EF4-FFF2-40B4-BE49-F238E27FC236}">
                <a16:creationId xmlns:a16="http://schemas.microsoft.com/office/drawing/2014/main" id="{3F1EEB5B-0AB5-432F-9B22-16AC9FD0BF03}"/>
              </a:ext>
            </a:extLst>
          </p:cNvPr>
          <p:cNvGraphicFramePr>
            <a:graphicFrameLocks noGrp="1"/>
          </p:cNvGraphicFramePr>
          <p:nvPr>
            <p:extLst>
              <p:ext uri="{D42A27DB-BD31-4B8C-83A1-F6EECF244321}">
                <p14:modId xmlns:p14="http://schemas.microsoft.com/office/powerpoint/2010/main" val="1163521660"/>
              </p:ext>
            </p:extLst>
          </p:nvPr>
        </p:nvGraphicFramePr>
        <p:xfrm>
          <a:off x="92240" y="2283196"/>
          <a:ext cx="9747085" cy="4511887"/>
        </p:xfrm>
        <a:graphic>
          <a:graphicData uri="http://schemas.openxmlformats.org/drawingml/2006/table">
            <a:tbl>
              <a:tblPr/>
              <a:tblGrid>
                <a:gridCol w="1737367">
                  <a:extLst>
                    <a:ext uri="{9D8B030D-6E8A-4147-A177-3AD203B41FA5}">
                      <a16:colId xmlns:a16="http://schemas.microsoft.com/office/drawing/2014/main" val="695991616"/>
                    </a:ext>
                  </a:extLst>
                </a:gridCol>
                <a:gridCol w="361950">
                  <a:extLst>
                    <a:ext uri="{9D8B030D-6E8A-4147-A177-3AD203B41FA5}">
                      <a16:colId xmlns:a16="http://schemas.microsoft.com/office/drawing/2014/main" val="2923732417"/>
                    </a:ext>
                  </a:extLst>
                </a:gridCol>
                <a:gridCol w="360000">
                  <a:extLst>
                    <a:ext uri="{9D8B030D-6E8A-4147-A177-3AD203B41FA5}">
                      <a16:colId xmlns:a16="http://schemas.microsoft.com/office/drawing/2014/main" val="117230922"/>
                    </a:ext>
                  </a:extLst>
                </a:gridCol>
                <a:gridCol w="360000">
                  <a:extLst>
                    <a:ext uri="{9D8B030D-6E8A-4147-A177-3AD203B41FA5}">
                      <a16:colId xmlns:a16="http://schemas.microsoft.com/office/drawing/2014/main" val="2524564969"/>
                    </a:ext>
                  </a:extLst>
                </a:gridCol>
                <a:gridCol w="360000">
                  <a:extLst>
                    <a:ext uri="{9D8B030D-6E8A-4147-A177-3AD203B41FA5}">
                      <a16:colId xmlns:a16="http://schemas.microsoft.com/office/drawing/2014/main" val="1114708397"/>
                    </a:ext>
                  </a:extLst>
                </a:gridCol>
                <a:gridCol w="360000">
                  <a:extLst>
                    <a:ext uri="{9D8B030D-6E8A-4147-A177-3AD203B41FA5}">
                      <a16:colId xmlns:a16="http://schemas.microsoft.com/office/drawing/2014/main" val="4138284984"/>
                    </a:ext>
                  </a:extLst>
                </a:gridCol>
                <a:gridCol w="360000">
                  <a:extLst>
                    <a:ext uri="{9D8B030D-6E8A-4147-A177-3AD203B41FA5}">
                      <a16:colId xmlns:a16="http://schemas.microsoft.com/office/drawing/2014/main" val="3506673814"/>
                    </a:ext>
                  </a:extLst>
                </a:gridCol>
                <a:gridCol w="360000">
                  <a:extLst>
                    <a:ext uri="{9D8B030D-6E8A-4147-A177-3AD203B41FA5}">
                      <a16:colId xmlns:a16="http://schemas.microsoft.com/office/drawing/2014/main" val="2489866218"/>
                    </a:ext>
                  </a:extLst>
                </a:gridCol>
                <a:gridCol w="360000">
                  <a:extLst>
                    <a:ext uri="{9D8B030D-6E8A-4147-A177-3AD203B41FA5}">
                      <a16:colId xmlns:a16="http://schemas.microsoft.com/office/drawing/2014/main" val="671432065"/>
                    </a:ext>
                  </a:extLst>
                </a:gridCol>
                <a:gridCol w="5127768">
                  <a:extLst>
                    <a:ext uri="{9D8B030D-6E8A-4147-A177-3AD203B41FA5}">
                      <a16:colId xmlns:a16="http://schemas.microsoft.com/office/drawing/2014/main" val="2071847942"/>
                    </a:ext>
                  </a:extLst>
                </a:gridCol>
              </a:tblGrid>
              <a:tr h="262390">
                <a:tc rowSpan="2">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医療機関名</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rowSpan="2">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病診</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区分</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gridSpan="7">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今後の圏域における役割の意向（◎は主たる役割）</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具体的な今後の方針</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156044707"/>
                  </a:ext>
                </a:extLst>
              </a:tr>
              <a:tr h="462219">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①</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高度・専門</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②</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軽症</a:t>
                      </a: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急性期</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③</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地ケア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④</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回リハ</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⑤</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長期</a:t>
                      </a: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療養</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⑥</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特定</a:t>
                      </a: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診療</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⑦</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かかりつけ</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vMerge="1">
                  <a:txBody>
                    <a:bodyPr/>
                    <a:lstStyle/>
                    <a:p>
                      <a:endParaRPr kumimoji="1" lang="ja-JP" altLang="en-US"/>
                    </a:p>
                  </a:txBody>
                  <a:tcPr/>
                </a:tc>
                <a:extLst>
                  <a:ext uri="{0D108BD9-81ED-4DB2-BD59-A6C34878D82A}">
                    <a16:rowId xmlns:a16="http://schemas.microsoft.com/office/drawing/2014/main" val="4049260246"/>
                  </a:ext>
                </a:extLst>
              </a:tr>
              <a:tr h="185342">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厚生連佐久医療センター</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病院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・地域の医療ニーズや現状の医療機関との連携状況から、今後も高度急性期・急性期機能を維持する。</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10829095"/>
                  </a:ext>
                </a:extLst>
              </a:tr>
              <a:tr h="185342">
                <a:tc>
                  <a:txBody>
                    <a:bodyPr/>
                    <a:lstStyle/>
                    <a:p>
                      <a:pPr algn="l" fontAlgn="ctr"/>
                      <a:r>
                        <a:rPr lang="zh-CN"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佐久市立国保浅間総合病院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病院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・急性期・地ケア中心の病院運営と介護療養病床の介護医療院への転換（</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2025</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年度）</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61868150"/>
                  </a:ext>
                </a:extLst>
              </a:tr>
              <a:tr h="462219">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厚生連浅間南麓こもろ医療センター</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病院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・小諸市を中心とした浅間南麓地域における二次救急医療体制の維持。</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・地域完結型の医療、他医療機関との密接な連携</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・急性期から回復期までの幅広い医療体制の構築</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35565147"/>
                  </a:ext>
                </a:extLst>
              </a:tr>
              <a:tr h="614865">
                <a:tc>
                  <a:txBody>
                    <a:bodyPr/>
                    <a:lstStyle/>
                    <a:p>
                      <a:pPr algn="l" fontAlgn="ctr"/>
                      <a:r>
                        <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厚生連佐久総合病院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病院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・病床機能は現行通り急性期および回復期を担う。</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・佐久医療圏南部地域の</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次・</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次救急を行い、在宅医療を支える病院として貢献するとともに、引き続き、軽症～中等症の入院を要する患者への救急医療や、回復期リハビリテーション病棟・地域包括ケア病棟による地域包括ケアに必要な機能を発揮していきたい。</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17353288"/>
                  </a:ext>
                </a:extLst>
              </a:tr>
              <a:tr h="185342">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軽井沢西部総合病院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病院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・具体的な方針については現在検討中</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49263612"/>
                  </a:ext>
                </a:extLst>
              </a:tr>
              <a:tr h="462219">
                <a:tc>
                  <a:txBody>
                    <a:bodyPr/>
                    <a:lstStyle/>
                    <a:p>
                      <a:pPr algn="l" fontAlgn="ctr"/>
                      <a:r>
                        <a:rPr lang="zh-CN"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軽井沢町立国保軽井沢病院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病院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外来は定期受診から二次救急までの診療体制を維持しつつ、急性期の入院、高度急性期病院からの転院など後方病院としての役割、慢性期患者への長期の対応、在宅医療介護の支援等、地域における地域包括ケアシステムの中核病院としての機能を整えていく。</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85713300"/>
                  </a:ext>
                </a:extLst>
              </a:tr>
              <a:tr h="614865">
                <a:tc>
                  <a:txBody>
                    <a:bodyPr/>
                    <a:lstStyle/>
                    <a:p>
                      <a:pPr algn="l" fontAlgn="ctr"/>
                      <a:r>
                        <a:rPr lang="zh-TW"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厚生連佐久総合病院小海分院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病院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・一般病床（</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42</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床）と地域包括ケア病床（</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8</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床）は、急性期入院と在宅からの軽度急性期入院（サブアキュート）の医療需要とのバランスを考慮し、適正な病床配分を将来的には検討を必要とする時期があるかもしれない。また、療養病棟（</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49</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床）は</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医療区分の高い高齢者により常に満床となっているため、当面は双方現状を維持する方向としています。</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73121636"/>
                  </a:ext>
                </a:extLst>
              </a:tr>
              <a:tr h="462219">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佐久穂町立千曲病院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病院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地域に根差した軽症から中等症の患者及び高齢者・障がい者の医療を担い、引き続き小児から成人までの保健予防活動に力を注ぐ病院として、また公立病院としての役割をしっかりと果たせる病院として機能させていく方針。</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26943484"/>
                  </a:ext>
                </a:extLst>
              </a:tr>
              <a:tr h="614865">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川西赤十字病院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病院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１ かかりつけ医や急性期病院と連携し、在宅復帰に向けたサブアキュート、ポストアキュートを推進する。</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２ 訪問看護業務を展開し、地域が求める在宅医療やターミナルケアの充実を図る。</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３ 地域の社会福祉施設や行政と連携し、ケアミックス型のサービスを提供する。</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36569514"/>
                  </a:ext>
                </a:extLst>
              </a:tr>
            </a:tbl>
          </a:graphicData>
        </a:graphic>
      </p:graphicFrame>
      <p:sp>
        <p:nvSpPr>
          <p:cNvPr id="46" name="スライド番号プレースホルダー 1">
            <a:extLst>
              <a:ext uri="{FF2B5EF4-FFF2-40B4-BE49-F238E27FC236}">
                <a16:creationId xmlns:a16="http://schemas.microsoft.com/office/drawing/2014/main" id="{C8A08A21-9E2A-4C14-A215-0409574B09E2}"/>
              </a:ext>
            </a:extLst>
          </p:cNvPr>
          <p:cNvSpPr>
            <a:spLocks noGrp="1"/>
          </p:cNvSpPr>
          <p:nvPr>
            <p:ph type="sldNum" sz="quarter" idx="12"/>
          </p:nvPr>
        </p:nvSpPr>
        <p:spPr>
          <a:xfrm>
            <a:off x="8644341" y="6489509"/>
            <a:ext cx="2228850" cy="365125"/>
          </a:xfrm>
        </p:spPr>
        <p:txBody>
          <a:bodyPr/>
          <a:lstStyle/>
          <a:p>
            <a:pPr algn="ctr"/>
            <a:fld id="{5B03D32D-F1BC-4E9C-97E1-36CFF5B22341}" type="slidenum">
              <a:rPr lang="en-US" sz="1600" smtClean="0"/>
              <a:pPr algn="ctr"/>
              <a:t>5</a:t>
            </a:fld>
            <a:endParaRPr lang="en-US" sz="1600" dirty="0"/>
          </a:p>
        </p:txBody>
      </p:sp>
    </p:spTree>
    <p:extLst>
      <p:ext uri="{BB962C8B-B14F-4D97-AF65-F5344CB8AC3E}">
        <p14:creationId xmlns:p14="http://schemas.microsoft.com/office/powerpoint/2010/main" val="2803381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a:extLst>
              <a:ext uri="{FF2B5EF4-FFF2-40B4-BE49-F238E27FC236}">
                <a16:creationId xmlns:a16="http://schemas.microsoft.com/office/drawing/2014/main" id="{1F4D3452-285B-4BFE-A3BA-D64BB8F3AADF}"/>
              </a:ext>
            </a:extLst>
          </p:cNvPr>
          <p:cNvSpPr/>
          <p:nvPr/>
        </p:nvSpPr>
        <p:spPr>
          <a:xfrm>
            <a:off x="0" y="0"/>
            <a:ext cx="9906000" cy="36512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0" anchor="ctr"/>
          <a:lstStyle/>
          <a:p>
            <a:pPr algn="ctr" defTabSz="1072866">
              <a:defRPr/>
            </a:pPr>
            <a:r>
              <a:rPr lang="ja-JP" altLang="en-US" sz="1600" b="1" dirty="0">
                <a:solidFill>
                  <a:prstClr val="white"/>
                </a:solidFill>
                <a:latin typeface="ＭＳ Ｐゴシック" panose="020B0600070205080204" pitchFamily="50" charset="-128"/>
                <a:ea typeface="ＭＳ Ｐゴシック" panose="020B0600070205080204" pitchFamily="50" charset="-128"/>
              </a:rPr>
              <a:t>様式１調査結果　－　今後の圏域における役割の意向と具体的な今後の方針　</a:t>
            </a:r>
            <a:r>
              <a:rPr lang="en-US" altLang="ja-JP" sz="1600" b="1" dirty="0">
                <a:solidFill>
                  <a:prstClr val="white"/>
                </a:solidFill>
                <a:latin typeface="ＭＳ Ｐゴシック" panose="020B0600070205080204" pitchFamily="50" charset="-128"/>
                <a:ea typeface="ＭＳ Ｐゴシック" panose="020B0600070205080204" pitchFamily="50" charset="-128"/>
              </a:rPr>
              <a:t>2/2 </a:t>
            </a:r>
            <a:r>
              <a:rPr lang="ja-JP" altLang="en-US" sz="1600" b="1" dirty="0">
                <a:solidFill>
                  <a:prstClr val="white"/>
                </a:solidFill>
                <a:latin typeface="ＭＳ Ｐゴシック" panose="020B0600070205080204" pitchFamily="50" charset="-128"/>
                <a:ea typeface="ＭＳ Ｐゴシック" panose="020B0600070205080204" pitchFamily="50" charset="-128"/>
              </a:rPr>
              <a:t>－　（佐久医療圏）</a:t>
            </a:r>
          </a:p>
        </p:txBody>
      </p:sp>
      <p:sp>
        <p:nvSpPr>
          <p:cNvPr id="6" name="テキスト ボックス 5">
            <a:extLst>
              <a:ext uri="{FF2B5EF4-FFF2-40B4-BE49-F238E27FC236}">
                <a16:creationId xmlns:a16="http://schemas.microsoft.com/office/drawing/2014/main" id="{3C554A83-FEB6-4601-AE3B-77D13D72135C}"/>
              </a:ext>
            </a:extLst>
          </p:cNvPr>
          <p:cNvSpPr txBox="1"/>
          <p:nvPr/>
        </p:nvSpPr>
        <p:spPr>
          <a:xfrm>
            <a:off x="81908" y="722579"/>
            <a:ext cx="9742181" cy="1492716"/>
          </a:xfrm>
          <a:prstGeom prst="rect">
            <a:avLst/>
          </a:prstGeom>
          <a:solidFill>
            <a:schemeClr val="accent3">
              <a:lumMod val="40000"/>
              <a:lumOff val="60000"/>
            </a:schemeClr>
          </a:solidFill>
          <a:ln>
            <a:solidFill>
              <a:schemeClr val="tx1"/>
            </a:solidFill>
            <a:prstDash val="lgDash"/>
          </a:ln>
        </p:spPr>
        <p:txBody>
          <a:bodyPr wrap="square" rtlCol="0">
            <a:spAutoFit/>
          </a:bodyPr>
          <a:lstStyle/>
          <a:p>
            <a:r>
              <a:rPr kumimoji="1"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凡例：今後の圏域における役割の意向</a:t>
            </a:r>
            <a:r>
              <a:rPr kumimoji="1" lang="en-US" altLang="ja-JP" sz="1100" dirty="0">
                <a:latin typeface="メイリオ" panose="020B0604030504040204" pitchFamily="50" charset="-128"/>
                <a:ea typeface="メイリオ" panose="020B0604030504040204" pitchFamily="50" charset="-128"/>
              </a:rPr>
              <a:t>】</a:t>
            </a:r>
          </a:p>
          <a:p>
            <a:pPr>
              <a:lnSpc>
                <a:spcPts val="1200"/>
              </a:lnSpc>
            </a:pPr>
            <a:r>
              <a:rPr lang="ja-JP" altLang="en-US" sz="1000" dirty="0">
                <a:latin typeface="メイリオ" panose="020B0604030504040204" pitchFamily="50" charset="-128"/>
                <a:ea typeface="メイリオ" panose="020B0604030504040204" pitchFamily="50" charset="-128"/>
              </a:rPr>
              <a:t>①：重症の救急患者への対応や手術など、高度・専門医療を中心とした急性期医療を担う医療機関</a:t>
            </a:r>
            <a:endParaRPr lang="en-US" altLang="ja-JP" sz="1000" dirty="0">
              <a:latin typeface="メイリオ" panose="020B0604030504040204" pitchFamily="50" charset="-128"/>
              <a:ea typeface="メイリオ" panose="020B0604030504040204" pitchFamily="50" charset="-128"/>
            </a:endParaRPr>
          </a:p>
          <a:p>
            <a:pPr>
              <a:lnSpc>
                <a:spcPts val="1200"/>
              </a:lnSpc>
            </a:pPr>
            <a:r>
              <a:rPr kumimoji="1" lang="ja-JP" altLang="en-US" sz="1000" dirty="0">
                <a:latin typeface="メイリオ" panose="020B0604030504040204" pitchFamily="50" charset="-128"/>
                <a:ea typeface="メイリオ" panose="020B0604030504040204" pitchFamily="50" charset="-128"/>
              </a:rPr>
              <a:t>②：救急患者の初期対応や比較的症状が軽い患者に対する急性期医療を担う医療機関</a:t>
            </a:r>
            <a:endParaRPr kumimoji="1" lang="en-US" altLang="ja-JP" sz="1000" dirty="0">
              <a:latin typeface="メイリオ" panose="020B0604030504040204" pitchFamily="50" charset="-128"/>
              <a:ea typeface="メイリオ" panose="020B0604030504040204" pitchFamily="50" charset="-128"/>
            </a:endParaRPr>
          </a:p>
          <a:p>
            <a:pPr>
              <a:lnSpc>
                <a:spcPts val="1200"/>
              </a:lnSpc>
            </a:pPr>
            <a:r>
              <a:rPr lang="ja-JP" altLang="en-US" sz="1000" dirty="0">
                <a:latin typeface="メイリオ" panose="020B0604030504040204" pitchFamily="50" charset="-128"/>
                <a:ea typeface="メイリオ" panose="020B0604030504040204" pitchFamily="50" charset="-128"/>
              </a:rPr>
              <a:t>③：在宅や介護施設等で急性増悪した患者（サブアキュート）や、急性期経過後に引き続き入院医療を要する患者（ポストアキュート）の受入機能を担う地域包括</a:t>
            </a:r>
            <a:endParaRPr lang="en-US" altLang="ja-JP" sz="1000" dirty="0">
              <a:latin typeface="メイリオ" panose="020B0604030504040204" pitchFamily="50" charset="-128"/>
              <a:ea typeface="メイリオ" panose="020B0604030504040204" pitchFamily="50" charset="-128"/>
            </a:endParaRPr>
          </a:p>
          <a:p>
            <a:pPr>
              <a:lnSpc>
                <a:spcPts val="1200"/>
              </a:lnSpc>
            </a:pPr>
            <a:r>
              <a:rPr lang="ja-JP" altLang="en-US" sz="1000" dirty="0">
                <a:latin typeface="メイリオ" panose="020B0604030504040204" pitchFamily="50" charset="-128"/>
                <a:ea typeface="メイリオ" panose="020B0604030504040204" pitchFamily="50" charset="-128"/>
              </a:rPr>
              <a:t>　　ケアの拠点となる医療機関</a:t>
            </a:r>
            <a:endParaRPr lang="en-US" altLang="ja-JP" sz="1000" dirty="0">
              <a:latin typeface="メイリオ" panose="020B0604030504040204" pitchFamily="50" charset="-128"/>
              <a:ea typeface="メイリオ" panose="020B0604030504040204" pitchFamily="50" charset="-128"/>
            </a:endParaRPr>
          </a:p>
          <a:p>
            <a:pPr>
              <a:lnSpc>
                <a:spcPts val="1200"/>
              </a:lnSpc>
            </a:pPr>
            <a:r>
              <a:rPr kumimoji="1" lang="ja-JP" altLang="en-US" sz="1000" dirty="0">
                <a:latin typeface="メイリオ" panose="020B0604030504040204" pitchFamily="50" charset="-128"/>
                <a:ea typeface="メイリオ" panose="020B0604030504040204" pitchFamily="50" charset="-128"/>
              </a:rPr>
              <a:t>④：回復期リハビリテーション医療を提供する医療機関</a:t>
            </a:r>
            <a:endParaRPr kumimoji="1" lang="en-US" altLang="ja-JP" sz="1000" dirty="0">
              <a:latin typeface="メイリオ" panose="020B0604030504040204" pitchFamily="50" charset="-128"/>
              <a:ea typeface="メイリオ" panose="020B0604030504040204" pitchFamily="50" charset="-128"/>
            </a:endParaRPr>
          </a:p>
          <a:p>
            <a:pPr>
              <a:lnSpc>
                <a:spcPts val="1200"/>
              </a:lnSpc>
            </a:pPr>
            <a:r>
              <a:rPr lang="ja-JP" altLang="en-US" sz="1000" dirty="0">
                <a:latin typeface="メイリオ" panose="020B0604030504040204" pitchFamily="50" charset="-128"/>
                <a:ea typeface="メイリオ" panose="020B0604030504040204" pitchFamily="50" charset="-128"/>
              </a:rPr>
              <a:t>⑤：長期にわたり療養が必要な患者（重度の障がい者（児）を含む）に対する入院医療を担う医療機関</a:t>
            </a:r>
            <a:endParaRPr lang="en-US" altLang="ja-JP" sz="1000" dirty="0">
              <a:latin typeface="メイリオ" panose="020B0604030504040204" pitchFamily="50" charset="-128"/>
              <a:ea typeface="メイリオ" panose="020B0604030504040204" pitchFamily="50" charset="-128"/>
            </a:endParaRPr>
          </a:p>
          <a:p>
            <a:pPr>
              <a:lnSpc>
                <a:spcPts val="1200"/>
              </a:lnSpc>
            </a:pPr>
            <a:r>
              <a:rPr kumimoji="1" lang="ja-JP" altLang="en-US" sz="1000" dirty="0">
                <a:latin typeface="メイリオ" panose="020B0604030504040204" pitchFamily="50" charset="-128"/>
                <a:ea typeface="メイリオ" panose="020B0604030504040204" pitchFamily="50" charset="-128"/>
              </a:rPr>
              <a:t>⑥：特定の診療に特化した役割を担う医療機関（例：産婦人科、精神科 等）</a:t>
            </a:r>
            <a:endParaRPr kumimoji="1" lang="en-US" altLang="ja-JP" sz="1000" dirty="0">
              <a:latin typeface="メイリオ" panose="020B0604030504040204" pitchFamily="50" charset="-128"/>
              <a:ea typeface="メイリオ" panose="020B0604030504040204" pitchFamily="50" charset="-128"/>
            </a:endParaRPr>
          </a:p>
          <a:p>
            <a:pPr>
              <a:lnSpc>
                <a:spcPts val="1200"/>
              </a:lnSpc>
            </a:pPr>
            <a:r>
              <a:rPr lang="ja-JP" altLang="en-US" sz="1000" dirty="0">
                <a:latin typeface="メイリオ" panose="020B0604030504040204" pitchFamily="50" charset="-128"/>
                <a:ea typeface="メイリオ" panose="020B0604030504040204" pitchFamily="50" charset="-128"/>
              </a:rPr>
              <a:t>⑦：かかりつけ医としての役割や在宅医療における中心的な役割を担う医療機関</a:t>
            </a:r>
            <a:endParaRPr kumimoji="1" lang="ja-JP" altLang="en-US" sz="1000" dirty="0">
              <a:latin typeface="メイリオ" panose="020B0604030504040204" pitchFamily="50" charset="-128"/>
              <a:ea typeface="メイリオ" panose="020B0604030504040204" pitchFamily="50" charset="-128"/>
            </a:endParaRPr>
          </a:p>
        </p:txBody>
      </p:sp>
      <p:sp>
        <p:nvSpPr>
          <p:cNvPr id="9" name="テキスト ボックス 8">
            <a:extLst>
              <a:ext uri="{FF2B5EF4-FFF2-40B4-BE49-F238E27FC236}">
                <a16:creationId xmlns:a16="http://schemas.microsoft.com/office/drawing/2014/main" id="{C21F1CF0-622C-4896-ABC5-20BBB78CBAC3}"/>
              </a:ext>
            </a:extLst>
          </p:cNvPr>
          <p:cNvSpPr txBox="1"/>
          <p:nvPr/>
        </p:nvSpPr>
        <p:spPr>
          <a:xfrm>
            <a:off x="81908" y="393700"/>
            <a:ext cx="9745154" cy="276999"/>
          </a:xfrm>
          <a:prstGeom prst="rect">
            <a:avLst/>
          </a:prstGeom>
          <a:noFill/>
          <a:ln>
            <a:solidFill>
              <a:schemeClr val="tx1"/>
            </a:solidFill>
            <a:prstDash val="solid"/>
          </a:ln>
        </p:spPr>
        <p:txBody>
          <a:bodyPr wrap="square" rtlCol="0">
            <a:spAutoFit/>
          </a:bodyPr>
          <a:lstStyle/>
          <a:p>
            <a:r>
              <a:rPr lang="ja-JP" altLang="en-US" sz="1200" dirty="0">
                <a:latin typeface="ＭＳ Ｐゴシック" panose="020B0600070205080204" pitchFamily="50" charset="-128"/>
                <a:ea typeface="ＭＳ Ｐゴシック" panose="020B0600070205080204" pitchFamily="50" charset="-128"/>
              </a:rPr>
              <a:t>〇　各医療機関の今後の役割の意向と具体的な今後の方針は以下のとおり。</a:t>
            </a:r>
            <a:endParaRPr kumimoji="1" lang="ja-JP" altLang="en-US" sz="1200" dirty="0">
              <a:latin typeface="ＭＳ Ｐゴシック" panose="020B0600070205080204" pitchFamily="50" charset="-128"/>
              <a:ea typeface="ＭＳ Ｐゴシック" panose="020B0600070205080204" pitchFamily="50" charset="-128"/>
            </a:endParaRPr>
          </a:p>
        </p:txBody>
      </p:sp>
      <p:graphicFrame>
        <p:nvGraphicFramePr>
          <p:cNvPr id="2" name="表 1">
            <a:extLst>
              <a:ext uri="{FF2B5EF4-FFF2-40B4-BE49-F238E27FC236}">
                <a16:creationId xmlns:a16="http://schemas.microsoft.com/office/drawing/2014/main" id="{3F1EEB5B-0AB5-432F-9B22-16AC9FD0BF03}"/>
              </a:ext>
            </a:extLst>
          </p:cNvPr>
          <p:cNvGraphicFramePr>
            <a:graphicFrameLocks noGrp="1"/>
          </p:cNvGraphicFramePr>
          <p:nvPr>
            <p:extLst>
              <p:ext uri="{D42A27DB-BD31-4B8C-83A1-F6EECF244321}">
                <p14:modId xmlns:p14="http://schemas.microsoft.com/office/powerpoint/2010/main" val="540651230"/>
              </p:ext>
            </p:extLst>
          </p:nvPr>
        </p:nvGraphicFramePr>
        <p:xfrm>
          <a:off x="81908" y="2283197"/>
          <a:ext cx="9747892" cy="4511886"/>
        </p:xfrm>
        <a:graphic>
          <a:graphicData uri="http://schemas.openxmlformats.org/drawingml/2006/table">
            <a:tbl>
              <a:tblPr/>
              <a:tblGrid>
                <a:gridCol w="1423042">
                  <a:extLst>
                    <a:ext uri="{9D8B030D-6E8A-4147-A177-3AD203B41FA5}">
                      <a16:colId xmlns:a16="http://schemas.microsoft.com/office/drawing/2014/main" val="695991616"/>
                    </a:ext>
                  </a:extLst>
                </a:gridCol>
                <a:gridCol w="432000">
                  <a:extLst>
                    <a:ext uri="{9D8B030D-6E8A-4147-A177-3AD203B41FA5}">
                      <a16:colId xmlns:a16="http://schemas.microsoft.com/office/drawing/2014/main" val="2923732417"/>
                    </a:ext>
                  </a:extLst>
                </a:gridCol>
                <a:gridCol w="376172">
                  <a:extLst>
                    <a:ext uri="{9D8B030D-6E8A-4147-A177-3AD203B41FA5}">
                      <a16:colId xmlns:a16="http://schemas.microsoft.com/office/drawing/2014/main" val="117230922"/>
                    </a:ext>
                  </a:extLst>
                </a:gridCol>
                <a:gridCol w="376172">
                  <a:extLst>
                    <a:ext uri="{9D8B030D-6E8A-4147-A177-3AD203B41FA5}">
                      <a16:colId xmlns:a16="http://schemas.microsoft.com/office/drawing/2014/main" val="2524564969"/>
                    </a:ext>
                  </a:extLst>
                </a:gridCol>
                <a:gridCol w="376172">
                  <a:extLst>
                    <a:ext uri="{9D8B030D-6E8A-4147-A177-3AD203B41FA5}">
                      <a16:colId xmlns:a16="http://schemas.microsoft.com/office/drawing/2014/main" val="1114708397"/>
                    </a:ext>
                  </a:extLst>
                </a:gridCol>
                <a:gridCol w="376172">
                  <a:extLst>
                    <a:ext uri="{9D8B030D-6E8A-4147-A177-3AD203B41FA5}">
                      <a16:colId xmlns:a16="http://schemas.microsoft.com/office/drawing/2014/main" val="4138284984"/>
                    </a:ext>
                  </a:extLst>
                </a:gridCol>
                <a:gridCol w="376172">
                  <a:extLst>
                    <a:ext uri="{9D8B030D-6E8A-4147-A177-3AD203B41FA5}">
                      <a16:colId xmlns:a16="http://schemas.microsoft.com/office/drawing/2014/main" val="3506673814"/>
                    </a:ext>
                  </a:extLst>
                </a:gridCol>
                <a:gridCol w="376172">
                  <a:extLst>
                    <a:ext uri="{9D8B030D-6E8A-4147-A177-3AD203B41FA5}">
                      <a16:colId xmlns:a16="http://schemas.microsoft.com/office/drawing/2014/main" val="2489866218"/>
                    </a:ext>
                  </a:extLst>
                </a:gridCol>
                <a:gridCol w="376172">
                  <a:extLst>
                    <a:ext uri="{9D8B030D-6E8A-4147-A177-3AD203B41FA5}">
                      <a16:colId xmlns:a16="http://schemas.microsoft.com/office/drawing/2014/main" val="671432065"/>
                    </a:ext>
                  </a:extLst>
                </a:gridCol>
                <a:gridCol w="5259646">
                  <a:extLst>
                    <a:ext uri="{9D8B030D-6E8A-4147-A177-3AD203B41FA5}">
                      <a16:colId xmlns:a16="http://schemas.microsoft.com/office/drawing/2014/main" val="2071847942"/>
                    </a:ext>
                  </a:extLst>
                </a:gridCol>
              </a:tblGrid>
              <a:tr h="281433">
                <a:tc rowSpan="2">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医療機関名</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rowSpan="2">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病診</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区分</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gridSpan="7">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今後の圏域における役割の意向（◎は主たる役割）</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具体的な今後の方針</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156044707"/>
                  </a:ext>
                </a:extLst>
              </a:tr>
              <a:tr h="495764">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①</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高度・専門</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②</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軽症</a:t>
                      </a: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急性期</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③</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地ケア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④</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回リハ</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⑤</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長期</a:t>
                      </a: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療養</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⑥</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特定</a:t>
                      </a:r>
                      <a:endPar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診療</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⑦</a:t>
                      </a:r>
                      <a:b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かかりつけ</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vMerge="1">
                  <a:txBody>
                    <a:bodyPr/>
                    <a:lstStyle/>
                    <a:p>
                      <a:endParaRPr kumimoji="1" lang="ja-JP" altLang="en-US"/>
                    </a:p>
                  </a:txBody>
                  <a:tcPr/>
                </a:tc>
                <a:extLst>
                  <a:ext uri="{0D108BD9-81ED-4DB2-BD59-A6C34878D82A}">
                    <a16:rowId xmlns:a16="http://schemas.microsoft.com/office/drawing/2014/main" val="4049260246"/>
                  </a:ext>
                </a:extLst>
              </a:tr>
              <a:tr h="823213">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くろさわ病院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病院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佐久地域の医療ニーズとして年間３００件程度の外傷系の救急搬送や年間７００件の手術、特に整形での高齢者の骨折を含め肩、下肢等専門的な手術を実施し肩関節では全国的にも高い医療ニーズがある。更に人工関節手術においてはロボット支援手術を導入し地域で実施していない下肢骨切り術も実施している。手術だけでなく在宅復帰や施設へ帰る場合におても、隙間の無い継続したリハビリテーションが必要なため在宅を含めた長い目で見た医療提供が必要となり、地域へ貢献できると考えます。</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97525502"/>
                  </a:ext>
                </a:extLst>
              </a:tr>
              <a:tr h="495764">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金澤病院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病院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・地域住民のかかりつけ医として、急性期・慢性期から在宅復帰支援、在宅療養支援を担う医療機関。　　　　　　　　　　　　　　　　　　　　　　　　　　　　　　　　　　　　　　　　　高齢者に必要な整形外科診療機能の充実と、嚥下機能の維持を柱とした医療の構築。　　　　　　　　　　　　　　　　　　　　　　　　　　　　　　　　　　　　　　　パンデミックに対応できる感染対応病室の整備。</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44366540"/>
                  </a:ext>
                </a:extLst>
              </a:tr>
              <a:tr h="659489">
                <a:tc>
                  <a:txBody>
                    <a:bodyPr/>
                    <a:lstStyle/>
                    <a:p>
                      <a:pPr algn="l" fontAlgn="ctr"/>
                      <a:r>
                        <a:rPr lang="zh-TW"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国立病院機構小諸高原病院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病院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精神疾患においては、県内全域をカバーするように診療体制を構築しているが、救急要請への積極的な対応のためより設備の充実した「精神科救急急性期医療入院料」の算定を目指し、重症心身障害児（者）については設備の更新により</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QOL</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の向上を目指す。</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72178866"/>
                  </a:ext>
                </a:extLst>
              </a:tr>
              <a:tr h="332040">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雨宮病院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病院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・地域に根差した地域包括ケアの拠点となりうる医療体系を継続するとともに、医療と介護、福祉との連携や地域の一次医療機関としての役割もより一層がんばっていく。</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38792894"/>
                  </a:ext>
                </a:extLst>
              </a:tr>
              <a:tr h="495764">
                <a:tc>
                  <a:txBody>
                    <a:bodyPr/>
                    <a:lstStyle/>
                    <a:p>
                      <a:pPr algn="l" fontAlgn="ctr"/>
                      <a:r>
                        <a:rPr lang="zh-CN"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小諸医院</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診療所</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・地域医療構想に従い、</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2022</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年</a:t>
                      </a:r>
                      <a:r>
                        <a:rPr lang="en-US" altLang="ja-JP" sz="90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月に医療法人山月会小諸病院から小諸医院および小諸病院介護医療院へ転換しております。この転換により、かかりつけ医としての役割や在宅診療における役割を、小諸医院と小諸病院介護医療院を合わせて、地域の医療・介護に貢献できるように努めます。</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87880963"/>
                  </a:ext>
                </a:extLst>
              </a:tr>
              <a:tr h="332040">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花岡レディースクリニック</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診療所</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・可能な限り分娩取扱施設として有床診療所を維持しつつ、女性特有疾患のかかりつけ医としてがん検診・性行為感染症などのスクリーニングを行えるよう近隣市町村と連携して診療を行っていきたい。</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67520815"/>
                  </a:ext>
                </a:extLst>
              </a:tr>
              <a:tr h="198793">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栁橋脳神経外科</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診療所</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・頭痛、認知症の治療、脳ドックに力を入れる。</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96049182"/>
                  </a:ext>
                </a:extLst>
              </a:tr>
              <a:tr h="198793">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中澤眼科クリニック</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診療所</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・現状維持とする。</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1695224"/>
                  </a:ext>
                </a:extLst>
              </a:tr>
              <a:tr h="198793">
                <a:tc>
                  <a:txBody>
                    <a:bodyPr/>
                    <a:lstStyle/>
                    <a:p>
                      <a:pPr algn="l"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博愛こばやし眼科</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診療所</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rPr>
                        <a:t>・今まで通りの診療を継続。</a:t>
                      </a:r>
                    </a:p>
                  </a:txBody>
                  <a:tcPr marL="3846" marR="3846" marT="384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13181599"/>
                  </a:ext>
                </a:extLst>
              </a:tr>
            </a:tbl>
          </a:graphicData>
        </a:graphic>
      </p:graphicFrame>
      <p:sp>
        <p:nvSpPr>
          <p:cNvPr id="46" name="スライド番号プレースホルダー 1">
            <a:extLst>
              <a:ext uri="{FF2B5EF4-FFF2-40B4-BE49-F238E27FC236}">
                <a16:creationId xmlns:a16="http://schemas.microsoft.com/office/drawing/2014/main" id="{C8A08A21-9E2A-4C14-A215-0409574B09E2}"/>
              </a:ext>
            </a:extLst>
          </p:cNvPr>
          <p:cNvSpPr>
            <a:spLocks noGrp="1"/>
          </p:cNvSpPr>
          <p:nvPr>
            <p:ph type="sldNum" sz="quarter" idx="12"/>
          </p:nvPr>
        </p:nvSpPr>
        <p:spPr>
          <a:xfrm>
            <a:off x="8644341" y="6489509"/>
            <a:ext cx="2228850" cy="365125"/>
          </a:xfrm>
        </p:spPr>
        <p:txBody>
          <a:bodyPr/>
          <a:lstStyle/>
          <a:p>
            <a:pPr algn="ctr"/>
            <a:fld id="{5B03D32D-F1BC-4E9C-97E1-36CFF5B22341}" type="slidenum">
              <a:rPr lang="en-US" sz="1600" smtClean="0"/>
              <a:pPr algn="ctr"/>
              <a:t>6</a:t>
            </a:fld>
            <a:endParaRPr lang="en-US" sz="1600" dirty="0"/>
          </a:p>
        </p:txBody>
      </p:sp>
    </p:spTree>
    <p:extLst>
      <p:ext uri="{BB962C8B-B14F-4D97-AF65-F5344CB8AC3E}">
        <p14:creationId xmlns:p14="http://schemas.microsoft.com/office/powerpoint/2010/main" val="3113958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a:extLst>
              <a:ext uri="{FF2B5EF4-FFF2-40B4-BE49-F238E27FC236}">
                <a16:creationId xmlns:a16="http://schemas.microsoft.com/office/drawing/2014/main" id="{1F4D3452-285B-4BFE-A3BA-D64BB8F3AADF}"/>
              </a:ext>
            </a:extLst>
          </p:cNvPr>
          <p:cNvSpPr/>
          <p:nvPr/>
        </p:nvSpPr>
        <p:spPr>
          <a:xfrm>
            <a:off x="0" y="0"/>
            <a:ext cx="9906000" cy="403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0" anchor="ctr"/>
          <a:lstStyle/>
          <a:p>
            <a:pPr algn="ctr" defTabSz="1072866">
              <a:defRPr/>
            </a:pPr>
            <a:r>
              <a:rPr lang="ja-JP" altLang="en-US" b="1" dirty="0">
                <a:solidFill>
                  <a:prstClr val="white"/>
                </a:solidFill>
                <a:latin typeface="ＭＳ Ｐゴシック" panose="020B0600070205080204" pitchFamily="50" charset="-128"/>
                <a:ea typeface="ＭＳ Ｐゴシック" panose="020B0600070205080204" pitchFamily="50" charset="-128"/>
              </a:rPr>
              <a:t>様式１調査結果　－　各医療機関が抱えている課題　</a:t>
            </a:r>
            <a:r>
              <a:rPr lang="en-US" altLang="ja-JP" b="1" dirty="0">
                <a:solidFill>
                  <a:prstClr val="white"/>
                </a:solidFill>
                <a:latin typeface="ＭＳ Ｐゴシック" panose="020B0600070205080204" pitchFamily="50" charset="-128"/>
                <a:ea typeface="ＭＳ Ｐゴシック" panose="020B0600070205080204" pitchFamily="50" charset="-128"/>
              </a:rPr>
              <a:t>1/2 </a:t>
            </a:r>
            <a:r>
              <a:rPr lang="ja-JP" altLang="en-US" b="1" dirty="0">
                <a:solidFill>
                  <a:prstClr val="white"/>
                </a:solidFill>
                <a:latin typeface="ＭＳ Ｐゴシック" panose="020B0600070205080204" pitchFamily="50" charset="-128"/>
                <a:ea typeface="ＭＳ Ｐゴシック" panose="020B0600070205080204" pitchFamily="50" charset="-128"/>
              </a:rPr>
              <a:t>－　（佐久医療圏）</a:t>
            </a:r>
          </a:p>
        </p:txBody>
      </p:sp>
      <p:sp>
        <p:nvSpPr>
          <p:cNvPr id="8" name="テキスト ボックス 7">
            <a:extLst>
              <a:ext uri="{FF2B5EF4-FFF2-40B4-BE49-F238E27FC236}">
                <a16:creationId xmlns:a16="http://schemas.microsoft.com/office/drawing/2014/main" id="{AFE8956F-77A6-48E8-A3E9-ED615A5EDCDB}"/>
              </a:ext>
            </a:extLst>
          </p:cNvPr>
          <p:cNvSpPr txBox="1"/>
          <p:nvPr/>
        </p:nvSpPr>
        <p:spPr>
          <a:xfrm>
            <a:off x="78935" y="449373"/>
            <a:ext cx="9748130" cy="461665"/>
          </a:xfrm>
          <a:prstGeom prst="rect">
            <a:avLst/>
          </a:prstGeom>
          <a:noFill/>
          <a:ln>
            <a:solidFill>
              <a:schemeClr val="tx1"/>
            </a:solidFill>
            <a:prstDash val="solid"/>
          </a:ln>
        </p:spPr>
        <p:txBody>
          <a:bodyPr wrap="square" rtlCol="0">
            <a:spAutoFit/>
          </a:bodyPr>
          <a:lstStyle/>
          <a:p>
            <a:r>
              <a:rPr lang="ja-JP" altLang="en-US" sz="1200" dirty="0">
                <a:latin typeface="ＭＳ Ｐゴシック" panose="020B0600070205080204" pitchFamily="50" charset="-128"/>
                <a:ea typeface="ＭＳ Ｐゴシック" panose="020B0600070205080204" pitchFamily="50" charset="-128"/>
              </a:rPr>
              <a:t>〇　佐久医療圏における各医療機関が抱えている課題は以下のとおり。</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〇　様々な課題がある中で、共通している課題としては、</a:t>
            </a:r>
            <a:r>
              <a:rPr lang="ja-JP" altLang="en-US" sz="1200" b="1" u="sng" dirty="0">
                <a:latin typeface="ＭＳ Ｐゴシック" panose="020B0600070205080204" pitchFamily="50" charset="-128"/>
                <a:ea typeface="ＭＳ Ｐゴシック" panose="020B0600070205080204" pitchFamily="50" charset="-128"/>
              </a:rPr>
              <a:t>継続的な医療従事者の確保、医師の働き方改革への対応、施設の老朽化</a:t>
            </a:r>
            <a:r>
              <a:rPr lang="ja-JP" altLang="en-US" sz="1200" dirty="0">
                <a:latin typeface="ＭＳ Ｐゴシック" panose="020B0600070205080204" pitchFamily="50" charset="-128"/>
                <a:ea typeface="ＭＳ Ｐゴシック" panose="020B0600070205080204" pitchFamily="50" charset="-128"/>
              </a:rPr>
              <a:t>等が挙げられる。</a:t>
            </a:r>
            <a:endParaRPr kumimoji="1" lang="ja-JP" altLang="en-US" sz="1200" dirty="0">
              <a:latin typeface="ＭＳ Ｐゴシック" panose="020B0600070205080204" pitchFamily="50" charset="-128"/>
              <a:ea typeface="ＭＳ Ｐゴシック" panose="020B0600070205080204" pitchFamily="50" charset="-128"/>
            </a:endParaRPr>
          </a:p>
        </p:txBody>
      </p:sp>
      <p:graphicFrame>
        <p:nvGraphicFramePr>
          <p:cNvPr id="3" name="表 2">
            <a:extLst>
              <a:ext uri="{FF2B5EF4-FFF2-40B4-BE49-F238E27FC236}">
                <a16:creationId xmlns:a16="http://schemas.microsoft.com/office/drawing/2014/main" id="{ACDD1DCD-8CF1-4575-8812-C3EC4C372355}"/>
              </a:ext>
            </a:extLst>
          </p:cNvPr>
          <p:cNvGraphicFramePr>
            <a:graphicFrameLocks noGrp="1"/>
          </p:cNvGraphicFramePr>
          <p:nvPr>
            <p:extLst>
              <p:ext uri="{D42A27DB-BD31-4B8C-83A1-F6EECF244321}">
                <p14:modId xmlns:p14="http://schemas.microsoft.com/office/powerpoint/2010/main" val="3386558684"/>
              </p:ext>
            </p:extLst>
          </p:nvPr>
        </p:nvGraphicFramePr>
        <p:xfrm>
          <a:off x="78934" y="1038225"/>
          <a:ext cx="9747422" cy="5712803"/>
        </p:xfrm>
        <a:graphic>
          <a:graphicData uri="http://schemas.openxmlformats.org/drawingml/2006/table">
            <a:tbl>
              <a:tblPr/>
              <a:tblGrid>
                <a:gridCol w="1921316">
                  <a:extLst>
                    <a:ext uri="{9D8B030D-6E8A-4147-A177-3AD203B41FA5}">
                      <a16:colId xmlns:a16="http://schemas.microsoft.com/office/drawing/2014/main" val="4179904167"/>
                    </a:ext>
                  </a:extLst>
                </a:gridCol>
                <a:gridCol w="381000">
                  <a:extLst>
                    <a:ext uri="{9D8B030D-6E8A-4147-A177-3AD203B41FA5}">
                      <a16:colId xmlns:a16="http://schemas.microsoft.com/office/drawing/2014/main" val="1718534327"/>
                    </a:ext>
                  </a:extLst>
                </a:gridCol>
                <a:gridCol w="7445106">
                  <a:extLst>
                    <a:ext uri="{9D8B030D-6E8A-4147-A177-3AD203B41FA5}">
                      <a16:colId xmlns:a16="http://schemas.microsoft.com/office/drawing/2014/main" val="445416723"/>
                    </a:ext>
                  </a:extLst>
                </a:gridCol>
              </a:tblGrid>
              <a:tr h="309473">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医療機関名</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病診</a:t>
                      </a:r>
                      <a:b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区分</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自院の課題</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334916843"/>
                  </a:ext>
                </a:extLst>
              </a:tr>
              <a:tr h="681127">
                <a:tc>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厚生連佐久医療センター</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病院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・高度急性期医療を提供するための安定した医師・看護師・薬剤師・技師等の確保。</a:t>
                      </a:r>
                      <a:b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・医師の働き方改革の対応にて周辺医療機関での救急患者受入困難事案が増加し当院へ集中することへの懸念がある。</a:t>
                      </a:r>
                      <a:b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・許可病床</a:t>
                      </a: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450</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床に対して稼働病床は</a:t>
                      </a: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434</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床と</a:t>
                      </a: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床が不稼働となっているが今後の医療需要を鑑み、稼働時期を見極めていく。</a:t>
                      </a:r>
                      <a:b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・分娩件数・新生児取扱件数ともに佐久医療圏では減少しているため、今後の周産期医療のあり方が問われる。</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32367165"/>
                  </a:ext>
                </a:extLst>
              </a:tr>
              <a:tr h="600075">
                <a:tc>
                  <a:txBody>
                    <a:bodyPr/>
                    <a:lstStyle/>
                    <a:p>
                      <a:pPr algn="l" fontAlgn="ctr"/>
                      <a:r>
                        <a:rPr lang="zh-CN"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佐久市立国保浅間総合病院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病院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特に内科医師の確保が難しく、通常業務の縮小や内科当直の休診日が生じる可能性がある。圏域の二次救急病院と連携して、輪番制の導入などを模索しながら、協力して地域医療を守る必要がある。若手医師の確保には将来性のあるビジョンや設備の提示が必須であるが、働き方改革を踏まえた、ワークライフバランスのとれた労働環境の整備も必要となる。</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52842495"/>
                  </a:ext>
                </a:extLst>
              </a:tr>
              <a:tr h="267801">
                <a:tc>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厚生連浅間南麓こもろ医療センター</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病院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・安定した患者数の確保。</a:t>
                      </a:r>
                      <a:b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・地域の医療ニーズに則した医療の提供。</a:t>
                      </a:r>
                      <a:b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・紹介患者の確保、逆紹介の推進。</a:t>
                      </a:r>
                      <a:b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・医師の減少</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79725490"/>
                  </a:ext>
                </a:extLst>
              </a:tr>
              <a:tr h="333985">
                <a:tc>
                  <a:txBody>
                    <a:bodyPr/>
                    <a:lstStyle/>
                    <a:p>
                      <a:pPr algn="l" fontAlgn="ctr"/>
                      <a:r>
                        <a:rPr lang="zh-TW"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厚生連佐久総合病院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病院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■総合診療医・内科医の不足</a:t>
                      </a:r>
                      <a:b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医師の働き方改革の対応に伴い佐久医療圏の</a:t>
                      </a: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次・</a:t>
                      </a: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次救急のあり方が検討されている。</a:t>
                      </a:r>
                      <a:b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総合診療科・内科においては近隣医療機関や町村診療所への派遣なども行わなければならない状況であり、慢性的な人員不足の状態となっている。</a:t>
                      </a:r>
                      <a:b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■精神科医の不足</a:t>
                      </a:r>
                      <a:b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　医師の退職に伴い外来診療や入院診療において受け入れ制限しており地域ニーズに応えられない状況が続いている。</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95115916"/>
                  </a:ext>
                </a:extLst>
              </a:tr>
              <a:tr h="360000">
                <a:tc>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軽井沢西部総合病院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病院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・常勤医の高齢化が進み、医師の負担が増大している。即戦力となる常勤医の確保に務めているが中々人材確保に繋がらない。医師以外の医療従事者の継続的な確保も喫緊の課題。</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66915868"/>
                  </a:ext>
                </a:extLst>
              </a:tr>
              <a:tr h="1116000">
                <a:tc>
                  <a:txBody>
                    <a:bodyPr/>
                    <a:lstStyle/>
                    <a:p>
                      <a:pPr algn="l" fontAlgn="ctr"/>
                      <a:r>
                        <a:rPr lang="zh-CN"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軽井沢町立国保軽井沢病院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病院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将来の人口動態を分析し、地域のニーズに対応した機能別病床数の編成を検討する必要があると考えているが、慢性期病床については、町内に民間施設が無いことから当院が担う必要があると考え、増床も検討している。</a:t>
                      </a:r>
                      <a:b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医師の時間外労働規制が開始される令和６年度に向け、労働基準監督署の宿日直許可の取得と適切な労務管理、タスクシフトを推進する。看護師のほか、薬剤師、臨床検査技師等の医療技術者の確保と育成をおこない、質の高い医療提供体制の構築に努め、医師の負担軽減のためのタスクシフトの担い手を確保する必要がある。</a:t>
                      </a:r>
                      <a:b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・佐久地域での輪番体制の検討においては、当町の特徴である季節的な人口変動を踏まえた体制作りを考える必要がある。</a:t>
                      </a:r>
                      <a:b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・機能別病床数について、地域の医療ニーズや近隣の医療機関との連携状況を分析したうえで大幅な変更を検討している。</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73034368"/>
                  </a:ext>
                </a:extLst>
              </a:tr>
              <a:tr h="1116000">
                <a:tc>
                  <a:txBody>
                    <a:bodyPr/>
                    <a:lstStyle/>
                    <a:p>
                      <a:pPr algn="l" fontAlgn="ctr"/>
                      <a:r>
                        <a:rPr lang="zh-TW"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厚生連佐久総合病院小海分院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病院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・急速に進む高齢化と人口減少による患者の自然減と過疎地域で働く医師の不足による診療科の継続や、自治体診療所（</a:t>
                      </a: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5</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ヶ所）へ派遣する医師の確保は年々厳しさを増している。また、物価の高騰により委託費や水道光熱費などの支出の増加が経営の負担となっている。</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2024</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年</a:t>
                      </a: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4</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月から開始される医師の時間外労働の上限規制（いわゆる「医師の働き方改革」）に向け、労働基準監督署から宿直許可は下りたものの、引き続き医師の負担軽減に取り組む必要があり、進めていく上で医療レベルの量的・質的な低下が起こり地域医療への影響が懸念される。</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・病院は築</a:t>
                      </a: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年が経過し医療機器や施設･設備の経年による老朽が進んでおり、法定対応年数を経過している設備が多くあり、大規模な修繕や機器更新の必要とする時期を迎えている。買い替えや長寿命化の保守・修繕などの予算の確保が課題となっている。</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0783294"/>
                  </a:ext>
                </a:extLst>
              </a:tr>
            </a:tbl>
          </a:graphicData>
        </a:graphic>
      </p:graphicFrame>
      <p:sp>
        <p:nvSpPr>
          <p:cNvPr id="46" name="スライド番号プレースホルダー 1">
            <a:extLst>
              <a:ext uri="{FF2B5EF4-FFF2-40B4-BE49-F238E27FC236}">
                <a16:creationId xmlns:a16="http://schemas.microsoft.com/office/drawing/2014/main" id="{C8A08A21-9E2A-4C14-A215-0409574B09E2}"/>
              </a:ext>
            </a:extLst>
          </p:cNvPr>
          <p:cNvSpPr>
            <a:spLocks noGrp="1"/>
          </p:cNvSpPr>
          <p:nvPr>
            <p:ph type="sldNum" sz="quarter" idx="12"/>
          </p:nvPr>
        </p:nvSpPr>
        <p:spPr>
          <a:xfrm>
            <a:off x="8622171" y="6513090"/>
            <a:ext cx="2228850" cy="365125"/>
          </a:xfrm>
        </p:spPr>
        <p:txBody>
          <a:bodyPr/>
          <a:lstStyle/>
          <a:p>
            <a:pPr algn="ctr"/>
            <a:fld id="{5B03D32D-F1BC-4E9C-97E1-36CFF5B22341}" type="slidenum">
              <a:rPr lang="en-US" sz="1600" smtClean="0"/>
              <a:pPr algn="ctr"/>
              <a:t>7</a:t>
            </a:fld>
            <a:endParaRPr lang="en-US" sz="1600" dirty="0"/>
          </a:p>
        </p:txBody>
      </p:sp>
    </p:spTree>
    <p:extLst>
      <p:ext uri="{BB962C8B-B14F-4D97-AF65-F5344CB8AC3E}">
        <p14:creationId xmlns:p14="http://schemas.microsoft.com/office/powerpoint/2010/main" val="3884508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a:extLst>
              <a:ext uri="{FF2B5EF4-FFF2-40B4-BE49-F238E27FC236}">
                <a16:creationId xmlns:a16="http://schemas.microsoft.com/office/drawing/2014/main" id="{1F4D3452-285B-4BFE-A3BA-D64BB8F3AADF}"/>
              </a:ext>
            </a:extLst>
          </p:cNvPr>
          <p:cNvSpPr/>
          <p:nvPr/>
        </p:nvSpPr>
        <p:spPr>
          <a:xfrm>
            <a:off x="0" y="0"/>
            <a:ext cx="9906000" cy="403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0" anchor="ctr"/>
          <a:lstStyle/>
          <a:p>
            <a:pPr algn="ctr" defTabSz="1072866">
              <a:defRPr/>
            </a:pPr>
            <a:r>
              <a:rPr lang="ja-JP" altLang="en-US" b="1" dirty="0">
                <a:solidFill>
                  <a:prstClr val="white"/>
                </a:solidFill>
                <a:latin typeface="ＭＳ Ｐゴシック" panose="020B0600070205080204" pitchFamily="50" charset="-128"/>
                <a:ea typeface="ＭＳ Ｐゴシック" panose="020B0600070205080204" pitchFamily="50" charset="-128"/>
              </a:rPr>
              <a:t>様式１調査結果　－　各医療機関が抱えている課題　</a:t>
            </a:r>
            <a:r>
              <a:rPr lang="en-US" altLang="ja-JP" b="1" dirty="0">
                <a:solidFill>
                  <a:prstClr val="white"/>
                </a:solidFill>
                <a:latin typeface="ＭＳ Ｐゴシック" panose="020B0600070205080204" pitchFamily="50" charset="-128"/>
                <a:ea typeface="ＭＳ Ｐゴシック" panose="020B0600070205080204" pitchFamily="50" charset="-128"/>
              </a:rPr>
              <a:t>2/2 </a:t>
            </a:r>
            <a:r>
              <a:rPr lang="ja-JP" altLang="en-US" b="1" dirty="0">
                <a:solidFill>
                  <a:prstClr val="white"/>
                </a:solidFill>
                <a:latin typeface="ＭＳ Ｐゴシック" panose="020B0600070205080204" pitchFamily="50" charset="-128"/>
                <a:ea typeface="ＭＳ Ｐゴシック" panose="020B0600070205080204" pitchFamily="50" charset="-128"/>
              </a:rPr>
              <a:t>－　（佐久医療圏）</a:t>
            </a:r>
          </a:p>
        </p:txBody>
      </p:sp>
      <p:graphicFrame>
        <p:nvGraphicFramePr>
          <p:cNvPr id="3" name="表 2">
            <a:extLst>
              <a:ext uri="{FF2B5EF4-FFF2-40B4-BE49-F238E27FC236}">
                <a16:creationId xmlns:a16="http://schemas.microsoft.com/office/drawing/2014/main" id="{ACDD1DCD-8CF1-4575-8812-C3EC4C372355}"/>
              </a:ext>
            </a:extLst>
          </p:cNvPr>
          <p:cNvGraphicFramePr>
            <a:graphicFrameLocks noGrp="1"/>
          </p:cNvGraphicFramePr>
          <p:nvPr>
            <p:extLst>
              <p:ext uri="{D42A27DB-BD31-4B8C-83A1-F6EECF244321}">
                <p14:modId xmlns:p14="http://schemas.microsoft.com/office/powerpoint/2010/main" val="2300664804"/>
              </p:ext>
            </p:extLst>
          </p:nvPr>
        </p:nvGraphicFramePr>
        <p:xfrm>
          <a:off x="78936" y="1042934"/>
          <a:ext cx="9748129" cy="5625166"/>
        </p:xfrm>
        <a:graphic>
          <a:graphicData uri="http://schemas.openxmlformats.org/drawingml/2006/table">
            <a:tbl>
              <a:tblPr/>
              <a:tblGrid>
                <a:gridCol w="1921316">
                  <a:extLst>
                    <a:ext uri="{9D8B030D-6E8A-4147-A177-3AD203B41FA5}">
                      <a16:colId xmlns:a16="http://schemas.microsoft.com/office/drawing/2014/main" val="4179904167"/>
                    </a:ext>
                  </a:extLst>
                </a:gridCol>
                <a:gridCol w="447673">
                  <a:extLst>
                    <a:ext uri="{9D8B030D-6E8A-4147-A177-3AD203B41FA5}">
                      <a16:colId xmlns:a16="http://schemas.microsoft.com/office/drawing/2014/main" val="1718534327"/>
                    </a:ext>
                  </a:extLst>
                </a:gridCol>
                <a:gridCol w="7379140">
                  <a:extLst>
                    <a:ext uri="{9D8B030D-6E8A-4147-A177-3AD203B41FA5}">
                      <a16:colId xmlns:a16="http://schemas.microsoft.com/office/drawing/2014/main" val="445416723"/>
                    </a:ext>
                  </a:extLst>
                </a:gridCol>
              </a:tblGrid>
              <a:tr h="392637">
                <a:tc>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医療機関名</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病診</a:t>
                      </a:r>
                      <a:b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区分</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自院の課題</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334916843"/>
                  </a:ext>
                </a:extLst>
              </a:tr>
              <a:tr h="583950">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佐久穂町立千曲病院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病院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地域に必要な診療科の体制と、在職医師の専門領域のバランスが一致しておらず、また医師の平均年齢が高く、将来を担う年齢層の医師及び必要とされる専門科の医師確保が重要となっている。併せて、高齢者人口が減少していく中で必要病床数の再編が必要となっている。</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58903950"/>
                  </a:ext>
                </a:extLst>
              </a:tr>
              <a:tr h="583950">
                <a:tc>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川西赤十字病院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病院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高齢化がより一層進展することから、当院の役割を果たすためには、喫緊の課題である新型コロナウイルス感染症への対応のほか、サブアキュート・ポストアキュート・かかりつけ医の機能の強化や在宅医療・ターミナルケア・ケアミックス型サービスへの充実が求められている。</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39703633"/>
                  </a:ext>
                </a:extLst>
              </a:tr>
              <a:tr h="682654">
                <a:tc>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くろさわ病院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病院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・医療従事者の確保、質の向上（薬剤師、看護師、看護補助者の確保し継続し将来の病院像を見据えた教育）</a:t>
                      </a:r>
                      <a:b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・医師の高齢化</a:t>
                      </a:r>
                      <a:b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・医療従事者の働き方改革を推進し、</a:t>
                      </a: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DX</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化やワークシェアリングの導入などの効率化推進</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3464249"/>
                  </a:ext>
                </a:extLst>
              </a:tr>
              <a:tr h="777304">
                <a:tc>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金澤病院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病院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・昭和</a:t>
                      </a: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40</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年建築後、増築を重ねた構造で老朽化した部分もあり、機能的に不便さが指摘されている。特に、救急の受け入れにおいて救急車輛の自院内敷地でのスペースが確保できない、救急措置も一般外来と併用している状況にある。　</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・コロナ禍では、病棟のゾーニングが構造的に厳しく、感染患者の受入れを制限せざるを得ない状況がある。</a:t>
                      </a:r>
                      <a:endPar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・地域医療のなかでは、後方支援的な役割を担っているが、高齢者を対象とした整形外科医の常勤化が急務となっている。</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23060527"/>
                  </a:ext>
                </a:extLst>
              </a:tr>
              <a:tr h="647803">
                <a:tc>
                  <a:txBody>
                    <a:bodyPr/>
                    <a:lstStyle/>
                    <a:p>
                      <a:pPr algn="l" fontAlgn="ctr"/>
                      <a:r>
                        <a:rPr lang="zh-TW"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国立病院機構小諸高原病院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病院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精神疾患については、佐久医療圏のみだけではなく、長野県全体の救急・急性期を担える医療体制が求められている。重症心身障害児（者）の利用患者（家族）から、設備の一新を期待されている事から、病棟の建替により</a:t>
                      </a: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50</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60</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年の耐久性を維持できる病院として、設備の更新により</a:t>
                      </a: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QOL</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の向上を目指している。</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0130381"/>
                  </a:ext>
                </a:extLst>
              </a:tr>
              <a:tr h="390596">
                <a:tc>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雨宮病院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病院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人材確保や施設の老朽化など問題があります。人材確保では医師、看護師、薬剤師等の確保ができにくい状況です。老朽化に関しては、水まわりなど基本的なものから、時代の変化とともに変わってくるニーズに、ハード面で対応しきれないところです。</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21545818"/>
                  </a:ext>
                </a:extLst>
              </a:tr>
              <a:tr h="197242">
                <a:tc>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小諸医院</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診療所</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・看護スタッフの人材確保</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00460625"/>
                  </a:ext>
                </a:extLst>
              </a:tr>
              <a:tr h="583950">
                <a:tc>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花岡レディースクリニック</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診療所</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院長以外女性スタッフばかりなため、状況により産休・育休・療養などによりスタッフ数が足りず、分娩受入数を大幅に減少させる、もしくは対応できなくなる構成がある。県内助産師育成大学が大卒者のみ入学可能となっていく現状、助産師育成数自体も減少しているため、有床診療所を選択する人員も減少する可能性がある。</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31909565"/>
                  </a:ext>
                </a:extLst>
              </a:tr>
              <a:tr h="390596">
                <a:tc>
                  <a:txBody>
                    <a:bodyPr/>
                    <a:lstStyle/>
                    <a:p>
                      <a:pPr algn="l" fontAlgn="ctr"/>
                      <a:r>
                        <a:rPr lang="zh-TW"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栁橋脳神経外科</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診療所</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・最大の課題は従業員の確保です。「何</a:t>
                      </a: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K</a:t>
                      </a: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」とか言われて久しく、新たに就業しようとする人は皆無に等しい状態です。国の</a:t>
                      </a:r>
                      <a:b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施策として抜本的な対策を強く望むものです。</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0433244"/>
                  </a:ext>
                </a:extLst>
              </a:tr>
              <a:tr h="197242">
                <a:tc>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中澤眼科クリニック</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診療所</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・特になし</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5064720"/>
                  </a:ext>
                </a:extLst>
              </a:tr>
              <a:tr h="197242">
                <a:tc>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博愛こばやし眼科</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診療所</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・病床が不足する時がある。</a:t>
                      </a:r>
                    </a:p>
                  </a:txBody>
                  <a:tcPr marL="3064" marR="3064" marT="306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69691264"/>
                  </a:ext>
                </a:extLst>
              </a:tr>
            </a:tbl>
          </a:graphicData>
        </a:graphic>
      </p:graphicFrame>
      <p:sp>
        <p:nvSpPr>
          <p:cNvPr id="6" name="テキスト ボックス 5">
            <a:extLst>
              <a:ext uri="{FF2B5EF4-FFF2-40B4-BE49-F238E27FC236}">
                <a16:creationId xmlns:a16="http://schemas.microsoft.com/office/drawing/2014/main" id="{308F377C-6DB0-4ADA-9A5D-C32398EA91A0}"/>
              </a:ext>
            </a:extLst>
          </p:cNvPr>
          <p:cNvSpPr txBox="1"/>
          <p:nvPr/>
        </p:nvSpPr>
        <p:spPr>
          <a:xfrm>
            <a:off x="78935" y="449373"/>
            <a:ext cx="9748130" cy="461665"/>
          </a:xfrm>
          <a:prstGeom prst="rect">
            <a:avLst/>
          </a:prstGeom>
          <a:noFill/>
          <a:ln>
            <a:solidFill>
              <a:schemeClr val="tx1"/>
            </a:solidFill>
            <a:prstDash val="solid"/>
          </a:ln>
        </p:spPr>
        <p:txBody>
          <a:bodyPr wrap="square" rtlCol="0">
            <a:spAutoFit/>
          </a:bodyPr>
          <a:lstStyle/>
          <a:p>
            <a:r>
              <a:rPr lang="ja-JP" altLang="en-US" sz="1200" dirty="0">
                <a:latin typeface="ＭＳ Ｐゴシック" panose="020B0600070205080204" pitchFamily="50" charset="-128"/>
                <a:ea typeface="ＭＳ Ｐゴシック" panose="020B0600070205080204" pitchFamily="50" charset="-128"/>
              </a:rPr>
              <a:t>〇　佐久医療圏における各医療機関が抱えている課題は以下のとおり。</a:t>
            </a:r>
            <a:endParaRPr lang="en-US" altLang="ja-JP" sz="1200" dirty="0">
              <a:latin typeface="ＭＳ Ｐゴシック" panose="020B0600070205080204" pitchFamily="50" charset="-128"/>
              <a:ea typeface="ＭＳ Ｐゴシック" panose="020B0600070205080204" pitchFamily="50" charset="-128"/>
            </a:endParaRPr>
          </a:p>
          <a:p>
            <a:r>
              <a:rPr lang="ja-JP" altLang="en-US" sz="1200" dirty="0">
                <a:latin typeface="ＭＳ Ｐゴシック" panose="020B0600070205080204" pitchFamily="50" charset="-128"/>
                <a:ea typeface="ＭＳ Ｐゴシック" panose="020B0600070205080204" pitchFamily="50" charset="-128"/>
              </a:rPr>
              <a:t>〇　様々な課題がある中で、共通している課題としては、</a:t>
            </a:r>
            <a:r>
              <a:rPr lang="ja-JP" altLang="en-US" sz="1200" b="1" u="sng" dirty="0">
                <a:latin typeface="ＭＳ Ｐゴシック" panose="020B0600070205080204" pitchFamily="50" charset="-128"/>
                <a:ea typeface="ＭＳ Ｐゴシック" panose="020B0600070205080204" pitchFamily="50" charset="-128"/>
              </a:rPr>
              <a:t>継続的な医療従事者の確保、医師の働き方改革への対応、施設の老朽化</a:t>
            </a:r>
            <a:r>
              <a:rPr lang="ja-JP" altLang="en-US" sz="1200" dirty="0">
                <a:latin typeface="ＭＳ Ｐゴシック" panose="020B0600070205080204" pitchFamily="50" charset="-128"/>
                <a:ea typeface="ＭＳ Ｐゴシック" panose="020B0600070205080204" pitchFamily="50" charset="-128"/>
              </a:rPr>
              <a:t>等が挙げられる。</a:t>
            </a:r>
            <a:endParaRPr kumimoji="1" lang="ja-JP" altLang="en-US" sz="1200" dirty="0">
              <a:latin typeface="ＭＳ Ｐゴシック" panose="020B0600070205080204" pitchFamily="50" charset="-128"/>
              <a:ea typeface="ＭＳ Ｐゴシック" panose="020B0600070205080204" pitchFamily="50" charset="-128"/>
            </a:endParaRPr>
          </a:p>
        </p:txBody>
      </p:sp>
      <p:sp>
        <p:nvSpPr>
          <p:cNvPr id="46" name="スライド番号プレースホルダー 1">
            <a:extLst>
              <a:ext uri="{FF2B5EF4-FFF2-40B4-BE49-F238E27FC236}">
                <a16:creationId xmlns:a16="http://schemas.microsoft.com/office/drawing/2014/main" id="{C8A08A21-9E2A-4C14-A215-0409574B09E2}"/>
              </a:ext>
            </a:extLst>
          </p:cNvPr>
          <p:cNvSpPr>
            <a:spLocks noGrp="1"/>
          </p:cNvSpPr>
          <p:nvPr>
            <p:ph type="sldNum" sz="quarter" idx="12"/>
          </p:nvPr>
        </p:nvSpPr>
        <p:spPr>
          <a:xfrm>
            <a:off x="8547356" y="6503364"/>
            <a:ext cx="2228850" cy="365125"/>
          </a:xfrm>
        </p:spPr>
        <p:txBody>
          <a:bodyPr/>
          <a:lstStyle/>
          <a:p>
            <a:pPr algn="ctr"/>
            <a:fld id="{5B03D32D-F1BC-4E9C-97E1-36CFF5B22341}" type="slidenum">
              <a:rPr lang="en-US" sz="1600" smtClean="0"/>
              <a:pPr algn="ctr"/>
              <a:t>8</a:t>
            </a:fld>
            <a:endParaRPr lang="en-US" sz="1600" dirty="0"/>
          </a:p>
        </p:txBody>
      </p:sp>
    </p:spTree>
    <p:extLst>
      <p:ext uri="{BB962C8B-B14F-4D97-AF65-F5344CB8AC3E}">
        <p14:creationId xmlns:p14="http://schemas.microsoft.com/office/powerpoint/2010/main" val="4119628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a:extLst>
              <a:ext uri="{FF2B5EF4-FFF2-40B4-BE49-F238E27FC236}">
                <a16:creationId xmlns:a16="http://schemas.microsoft.com/office/drawing/2014/main" id="{1F4D3452-285B-4BFE-A3BA-D64BB8F3AADF}"/>
              </a:ext>
            </a:extLst>
          </p:cNvPr>
          <p:cNvSpPr/>
          <p:nvPr/>
        </p:nvSpPr>
        <p:spPr>
          <a:xfrm>
            <a:off x="0" y="0"/>
            <a:ext cx="9906000" cy="403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0" anchor="ctr"/>
          <a:lstStyle/>
          <a:p>
            <a:pPr algn="ctr" defTabSz="1072866">
              <a:defRPr/>
            </a:pPr>
            <a:r>
              <a:rPr lang="ja-JP" altLang="en-US" b="1" dirty="0">
                <a:solidFill>
                  <a:prstClr val="white"/>
                </a:solidFill>
                <a:latin typeface="ＭＳ Ｐゴシック" panose="020B0600070205080204" pitchFamily="50" charset="-128"/>
                <a:ea typeface="ＭＳ Ｐゴシック" panose="020B0600070205080204" pitchFamily="50" charset="-128"/>
              </a:rPr>
              <a:t>様式１調査結果　－　地域（圏域）の課題と将来あるべき姿について　</a:t>
            </a:r>
            <a:r>
              <a:rPr lang="en-US" altLang="ja-JP" b="1" dirty="0">
                <a:solidFill>
                  <a:prstClr val="white"/>
                </a:solidFill>
                <a:latin typeface="ＭＳ Ｐゴシック" panose="020B0600070205080204" pitchFamily="50" charset="-128"/>
                <a:ea typeface="ＭＳ Ｐゴシック" panose="020B0600070205080204" pitchFamily="50" charset="-128"/>
              </a:rPr>
              <a:t>1/2 </a:t>
            </a:r>
            <a:r>
              <a:rPr lang="ja-JP" altLang="en-US" b="1" dirty="0">
                <a:solidFill>
                  <a:prstClr val="white"/>
                </a:solidFill>
                <a:latin typeface="ＭＳ Ｐゴシック" panose="020B0600070205080204" pitchFamily="50" charset="-128"/>
                <a:ea typeface="ＭＳ Ｐゴシック" panose="020B0600070205080204" pitchFamily="50" charset="-128"/>
              </a:rPr>
              <a:t>－　（佐久医療圏）</a:t>
            </a:r>
          </a:p>
        </p:txBody>
      </p:sp>
      <p:graphicFrame>
        <p:nvGraphicFramePr>
          <p:cNvPr id="3" name="表 2">
            <a:extLst>
              <a:ext uri="{FF2B5EF4-FFF2-40B4-BE49-F238E27FC236}">
                <a16:creationId xmlns:a16="http://schemas.microsoft.com/office/drawing/2014/main" id="{B6CC96DC-E471-4EB8-B2A3-A64A40785AA8}"/>
              </a:ext>
            </a:extLst>
          </p:cNvPr>
          <p:cNvGraphicFramePr>
            <a:graphicFrameLocks noGrp="1"/>
          </p:cNvGraphicFramePr>
          <p:nvPr>
            <p:extLst>
              <p:ext uri="{D42A27DB-BD31-4B8C-83A1-F6EECF244321}">
                <p14:modId xmlns:p14="http://schemas.microsoft.com/office/powerpoint/2010/main" val="2826604367"/>
              </p:ext>
            </p:extLst>
          </p:nvPr>
        </p:nvGraphicFramePr>
        <p:xfrm>
          <a:off x="116594" y="2043916"/>
          <a:ext cx="9672810" cy="4739700"/>
        </p:xfrm>
        <a:graphic>
          <a:graphicData uri="http://schemas.openxmlformats.org/drawingml/2006/table">
            <a:tbl>
              <a:tblPr/>
              <a:tblGrid>
                <a:gridCol w="1940806">
                  <a:extLst>
                    <a:ext uri="{9D8B030D-6E8A-4147-A177-3AD203B41FA5}">
                      <a16:colId xmlns:a16="http://schemas.microsoft.com/office/drawing/2014/main" val="1299743190"/>
                    </a:ext>
                  </a:extLst>
                </a:gridCol>
                <a:gridCol w="447675">
                  <a:extLst>
                    <a:ext uri="{9D8B030D-6E8A-4147-A177-3AD203B41FA5}">
                      <a16:colId xmlns:a16="http://schemas.microsoft.com/office/drawing/2014/main" val="1394562722"/>
                    </a:ext>
                  </a:extLst>
                </a:gridCol>
                <a:gridCol w="7284329">
                  <a:extLst>
                    <a:ext uri="{9D8B030D-6E8A-4147-A177-3AD203B41FA5}">
                      <a16:colId xmlns:a16="http://schemas.microsoft.com/office/drawing/2014/main" val="3134925188"/>
                    </a:ext>
                  </a:extLst>
                </a:gridCol>
              </a:tblGrid>
              <a:tr h="365909">
                <a:tc>
                  <a:txBody>
                    <a:bodyPr/>
                    <a:lstStyle/>
                    <a:p>
                      <a:pPr algn="ct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医療機関名</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病診</a:t>
                      </a:r>
                      <a:b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区分</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地域（圏域）の課題と将来あるべき姿　</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2587999527"/>
                  </a:ext>
                </a:extLst>
              </a:tr>
              <a:tr h="898872">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厚生連佐久医療センター</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病院</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課題</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b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・医師偏在対策を早期に実行し、医師の働き方改革に伴う医師不足を解消することが必要と考える。</a:t>
                      </a:r>
                      <a:b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将来あるべき姿</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b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・佐久医療圏は南北に長く</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70km</a:t>
                      </a: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以上の距離</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所要時間約</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時間</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30</a:t>
                      </a: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分</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がある広大なエリアであり、適切な救急搬送体制を構築することが望まれる。</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25804127"/>
                  </a:ext>
                </a:extLst>
              </a:tr>
              <a:tr h="433388">
                <a:tc>
                  <a:txBody>
                    <a:bodyPr/>
                    <a:lstStyle/>
                    <a:p>
                      <a:pPr algn="l" fontAlgn="ctr"/>
                      <a:r>
                        <a:rPr lang="zh-CN"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佐久市立国保浅間総合病院</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病院</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・二次医療、二次救急を維持するための医師確保が最優先課題。地域の基幹病院からの定期的な派遣や医師確保に対する行政の支援が必要</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4792125"/>
                  </a:ext>
                </a:extLst>
              </a:tr>
              <a:tr h="433388">
                <a:tc>
                  <a:txBody>
                    <a:bodyPr/>
                    <a:lstStyle/>
                    <a:p>
                      <a:pPr algn="l"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厚生連浅間南麓こもろ医療センター</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病院</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小諸市を中心とした浅間南麓地域の二次救急医療を担う医療機関として、急性期から回復期、在宅に至るまで、幅広い医療活動を展開しているが、現状を維持しつつ、高齢化と人口減少に伴う地域ニーズの変化に、いかに対応していくかが大きな課題である。</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91867994"/>
                  </a:ext>
                </a:extLst>
              </a:tr>
              <a:tr h="777617">
                <a:tc>
                  <a:txBody>
                    <a:bodyPr/>
                    <a:lstStyle/>
                    <a:p>
                      <a:pPr algn="l" fontAlgn="ctr"/>
                      <a:r>
                        <a:rPr lang="zh-TW"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厚生連佐久総合病院</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病院</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医師の働き方改革の対応を迫られる中、佐久医療圏で１次・２次救急の受け皿となる医療機関の機能が減退しつつある。佐久医療センターなどに集約しトリアージをする中で、緊急入院が必要な患者に対して医療センターで対応し、早期に後方支援病院に転院し退院調整ができる体制が求められる。</a:t>
                      </a:r>
                      <a:endPar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・また重度身体障害者（小児を中心とした）のレスパイトできる医療機関が少ないため当院での受入も検討したい。</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2068273"/>
                  </a:ext>
                </a:extLst>
              </a:tr>
              <a:tr h="817535">
                <a:tc>
                  <a:txBody>
                    <a:bodyPr/>
                    <a:lstStyle/>
                    <a:p>
                      <a:pPr algn="l" fontAlgn="ctr"/>
                      <a:r>
                        <a:rPr lang="zh-CN"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軽井沢町立国保軽井沢病院</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病院</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課題</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p>
                      <a:pPr algn="l"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・地域医療構想を踏まえて各医療機関の役割、機能の最適化と連携の強化を図る必要がある。</a:t>
                      </a:r>
                      <a:b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あるべき姿</a:t>
                      </a:r>
                      <a:r>
                        <a:rPr lang="en-US" altLang="ja-JP" sz="10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p>
                      <a:pPr algn="l"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佐久地域において中核的な医療を担う佐久医療センター等の基幹病院に急性期機能を集約し、当院においては回復期機能、初期救急等を担うなど、双方の間の役割分担を明確化するとともに、佐久医療圏地域医療構想により、連携を強化する。</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53739028"/>
                  </a:ext>
                </a:extLst>
              </a:tr>
              <a:tr h="647095">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佐久穂町立千曲病院</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病院</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長野県厚生連佐久総合病院が機能しないとこの地域全体の医療機能は崩れてしまいますが、医師の働き方改革及び新医師臨床研修制度の現況から体力が落ちて、周辺医療に影響が出始めています。当院としては小海分院との連携・機能分担をしっかりと進め、南佐久郡の医療を守れるように協力していく必要があると認識しています。</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03171368"/>
                  </a:ext>
                </a:extLst>
              </a:tr>
              <a:tr h="365896">
                <a:tc>
                  <a:txBody>
                    <a:bodyPr/>
                    <a:lstStyle/>
                    <a:p>
                      <a:pPr algn="l" fontAlgn="ctr"/>
                      <a:r>
                        <a:rPr lang="ja-JP" altLang="en-US" sz="1000" b="0" i="0" u="none" strike="noStrike" dirty="0">
                          <a:solidFill>
                            <a:srgbClr val="000000"/>
                          </a:solidFill>
                          <a:effectLst/>
                          <a:latin typeface="ＭＳ Ｐゴシック" panose="020B0600070205080204" pitchFamily="50" charset="-128"/>
                          <a:ea typeface="ＭＳ Ｐゴシック" panose="020B0600070205080204" pitchFamily="50" charset="-128"/>
                        </a:rPr>
                        <a:t>川西赤十字病院</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000" b="0" i="0" u="none" strike="noStrike">
                          <a:solidFill>
                            <a:srgbClr val="000000"/>
                          </a:solidFill>
                          <a:effectLst/>
                          <a:latin typeface="ＭＳ Ｐゴシック" panose="020B0600070205080204" pitchFamily="50" charset="-128"/>
                          <a:ea typeface="ＭＳ Ｐゴシック" panose="020B0600070205080204" pitchFamily="50" charset="-128"/>
                        </a:rPr>
                        <a:t>病院</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・高齢化や人口減少の進展及び医師の働き方改革など、医療を取り巻く環境が変化する中で地域の救急医療体制の在り方を検討する。</a:t>
                      </a:r>
                    </a:p>
                  </a:txBody>
                  <a:tcPr marL="4261" marR="4261" marT="42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2827307"/>
                  </a:ext>
                </a:extLst>
              </a:tr>
            </a:tbl>
          </a:graphicData>
        </a:graphic>
      </p:graphicFrame>
      <p:sp>
        <p:nvSpPr>
          <p:cNvPr id="46" name="スライド番号プレースホルダー 1">
            <a:extLst>
              <a:ext uri="{FF2B5EF4-FFF2-40B4-BE49-F238E27FC236}">
                <a16:creationId xmlns:a16="http://schemas.microsoft.com/office/drawing/2014/main" id="{C8A08A21-9E2A-4C14-A215-0409574B09E2}"/>
              </a:ext>
            </a:extLst>
          </p:cNvPr>
          <p:cNvSpPr>
            <a:spLocks noGrp="1"/>
          </p:cNvSpPr>
          <p:nvPr>
            <p:ph type="sldNum" sz="quarter" idx="12"/>
          </p:nvPr>
        </p:nvSpPr>
        <p:spPr>
          <a:xfrm>
            <a:off x="8547356" y="6503364"/>
            <a:ext cx="2228850" cy="365125"/>
          </a:xfrm>
        </p:spPr>
        <p:txBody>
          <a:bodyPr/>
          <a:lstStyle/>
          <a:p>
            <a:pPr algn="ctr"/>
            <a:fld id="{5B03D32D-F1BC-4E9C-97E1-36CFF5B22341}" type="slidenum">
              <a:rPr lang="en-US" sz="1600" smtClean="0"/>
              <a:pPr algn="ctr"/>
              <a:t>9</a:t>
            </a:fld>
            <a:endParaRPr lang="en-US" sz="1600" dirty="0"/>
          </a:p>
        </p:txBody>
      </p:sp>
      <p:sp>
        <p:nvSpPr>
          <p:cNvPr id="8" name="テキスト ボックス 7">
            <a:extLst>
              <a:ext uri="{FF2B5EF4-FFF2-40B4-BE49-F238E27FC236}">
                <a16:creationId xmlns:a16="http://schemas.microsoft.com/office/drawing/2014/main" id="{8216D74F-5131-460A-BCFA-40E6A9EE1E14}"/>
              </a:ext>
            </a:extLst>
          </p:cNvPr>
          <p:cNvSpPr txBox="1"/>
          <p:nvPr/>
        </p:nvSpPr>
        <p:spPr>
          <a:xfrm>
            <a:off x="116594" y="428489"/>
            <a:ext cx="9672810" cy="1538883"/>
          </a:xfrm>
          <a:prstGeom prst="rect">
            <a:avLst/>
          </a:prstGeom>
          <a:noFill/>
          <a:ln>
            <a:solidFill>
              <a:schemeClr val="tx1"/>
            </a:solidFill>
          </a:ln>
        </p:spPr>
        <p:txBody>
          <a:bodyPr wrap="square">
            <a:spAutoFit/>
          </a:bodyPr>
          <a:lstStyle/>
          <a:p>
            <a:pPr indent="139700" algn="just"/>
            <a:r>
              <a:rPr lang="ja-JP" altLang="en-US" sz="1400" kern="100" dirty="0">
                <a:latin typeface="+mn-ea"/>
                <a:cs typeface="Times New Roman" panose="02020603050405020304" pitchFamily="18" charset="0"/>
              </a:rPr>
              <a:t>○　任意回答でお答えいただいた内容は以下のとおり。</a:t>
            </a:r>
            <a:endParaRPr lang="en-US" altLang="ja-JP" sz="1400" kern="100" dirty="0">
              <a:latin typeface="+mn-ea"/>
              <a:cs typeface="Times New Roman" panose="02020603050405020304" pitchFamily="18" charset="0"/>
            </a:endParaRPr>
          </a:p>
          <a:p>
            <a:pPr indent="139700" algn="just">
              <a:lnSpc>
                <a:spcPts val="600"/>
              </a:lnSpc>
            </a:pPr>
            <a:endParaRPr lang="en-US" altLang="ja-JP" sz="1400" kern="100" dirty="0">
              <a:latin typeface="+mn-ea"/>
              <a:cs typeface="Times New Roman" panose="02020603050405020304" pitchFamily="18" charset="0"/>
            </a:endParaRPr>
          </a:p>
          <a:p>
            <a:pPr indent="139700" algn="just"/>
            <a:r>
              <a:rPr lang="ja-JP" altLang="en-US" sz="1400" kern="100" dirty="0">
                <a:latin typeface="+mn-ea"/>
                <a:cs typeface="Times New Roman" panose="02020603050405020304" pitchFamily="18" charset="0"/>
              </a:rPr>
              <a:t>○　地域の課題としては、</a:t>
            </a:r>
            <a:r>
              <a:rPr lang="ja-JP" altLang="en-US" sz="1400" b="1" u="sng" kern="100" dirty="0">
                <a:latin typeface="+mn-ea"/>
                <a:cs typeface="Times New Roman" panose="02020603050405020304" pitchFamily="18" charset="0"/>
              </a:rPr>
              <a:t>医師の働き方改革への対応（二次救急体制の維持に向けた医師確保）、各医療機関の役割・機能</a:t>
            </a:r>
            <a:endParaRPr lang="en-US" altLang="ja-JP" sz="1400" b="1" u="sng" kern="100" dirty="0">
              <a:latin typeface="+mn-ea"/>
              <a:cs typeface="Times New Roman" panose="02020603050405020304" pitchFamily="18" charset="0"/>
            </a:endParaRPr>
          </a:p>
          <a:p>
            <a:pPr indent="139700" algn="just"/>
            <a:r>
              <a:rPr lang="ja-JP" altLang="en-US" sz="1400" b="1" kern="100" dirty="0">
                <a:latin typeface="+mn-ea"/>
                <a:cs typeface="Times New Roman" panose="02020603050405020304" pitchFamily="18" charset="0"/>
              </a:rPr>
              <a:t>　 </a:t>
            </a:r>
            <a:r>
              <a:rPr lang="ja-JP" altLang="en-US" sz="1400" b="1" u="sng" kern="100" dirty="0">
                <a:latin typeface="+mn-ea"/>
                <a:cs typeface="Times New Roman" panose="02020603050405020304" pitchFamily="18" charset="0"/>
              </a:rPr>
              <a:t>の最適化と連携強化</a:t>
            </a:r>
            <a:r>
              <a:rPr lang="en-US" altLang="ja-JP" sz="1400" kern="100" dirty="0">
                <a:latin typeface="+mn-ea"/>
                <a:cs typeface="Times New Roman" panose="02020603050405020304" pitchFamily="18" charset="0"/>
              </a:rPr>
              <a:t>  </a:t>
            </a:r>
            <a:r>
              <a:rPr lang="ja-JP" altLang="en-US" sz="1400" kern="100" dirty="0">
                <a:latin typeface="+mn-ea"/>
                <a:cs typeface="Times New Roman" panose="02020603050405020304" pitchFamily="18" charset="0"/>
              </a:rPr>
              <a:t>などが挙げられている。</a:t>
            </a:r>
            <a:endParaRPr lang="en-US" altLang="ja-JP" sz="1400" kern="100" dirty="0">
              <a:latin typeface="+mn-ea"/>
              <a:cs typeface="Times New Roman" panose="02020603050405020304" pitchFamily="18" charset="0"/>
            </a:endParaRPr>
          </a:p>
          <a:p>
            <a:pPr indent="139700" algn="just">
              <a:lnSpc>
                <a:spcPts val="600"/>
              </a:lnSpc>
            </a:pPr>
            <a:endParaRPr lang="en-US" altLang="ja-JP" sz="1400" kern="100" dirty="0">
              <a:latin typeface="+mn-ea"/>
              <a:cs typeface="Times New Roman" panose="02020603050405020304" pitchFamily="18" charset="0"/>
            </a:endParaRPr>
          </a:p>
          <a:p>
            <a:pPr indent="139700" algn="just"/>
            <a:r>
              <a:rPr lang="ja-JP" altLang="en-US" sz="1400" kern="100" dirty="0">
                <a:latin typeface="+mn-ea"/>
                <a:cs typeface="Times New Roman" panose="02020603050405020304" pitchFamily="18" charset="0"/>
              </a:rPr>
              <a:t>○　あるべき姿としては、</a:t>
            </a:r>
            <a:r>
              <a:rPr lang="ja-JP" altLang="en-US" sz="1400" b="1" u="sng" kern="100" dirty="0">
                <a:latin typeface="+mn-ea"/>
                <a:cs typeface="Times New Roman" panose="02020603050405020304" pitchFamily="18" charset="0"/>
              </a:rPr>
              <a:t>広大なエリアにおける適切な救急搬送体制が構築されていること、佐久医療センター等の基幹病院</a:t>
            </a:r>
            <a:endParaRPr lang="en-US" altLang="ja-JP" sz="1400" b="1" u="sng" kern="100" dirty="0">
              <a:latin typeface="+mn-ea"/>
              <a:cs typeface="Times New Roman" panose="02020603050405020304" pitchFamily="18" charset="0"/>
            </a:endParaRPr>
          </a:p>
          <a:p>
            <a:pPr indent="139700" algn="just"/>
            <a:r>
              <a:rPr lang="ja-JP" altLang="en-US" sz="1400" b="1" kern="100" dirty="0">
                <a:latin typeface="+mn-ea"/>
                <a:cs typeface="Times New Roman" panose="02020603050405020304" pitchFamily="18" charset="0"/>
              </a:rPr>
              <a:t>　　</a:t>
            </a:r>
            <a:r>
              <a:rPr lang="ja-JP" altLang="en-US" sz="1400" b="1" u="sng" kern="100" dirty="0">
                <a:latin typeface="+mn-ea"/>
                <a:cs typeface="Times New Roman" panose="02020603050405020304" pitchFamily="18" charset="0"/>
              </a:rPr>
              <a:t>に急性期機能を集約し、後方支援病院に早期に転院・退院調整ができる体制が構築されていること、医療機関間の役割分</a:t>
            </a:r>
            <a:endParaRPr lang="en-US" altLang="ja-JP" sz="1400" b="1" u="sng" kern="100" dirty="0">
              <a:latin typeface="+mn-ea"/>
              <a:cs typeface="Times New Roman" panose="02020603050405020304" pitchFamily="18" charset="0"/>
            </a:endParaRPr>
          </a:p>
          <a:p>
            <a:pPr indent="139700" algn="just"/>
            <a:r>
              <a:rPr lang="ja-JP" altLang="en-US" sz="1400" b="1" kern="100" dirty="0">
                <a:latin typeface="+mn-ea"/>
                <a:cs typeface="Times New Roman" panose="02020603050405020304" pitchFamily="18" charset="0"/>
              </a:rPr>
              <a:t>　　</a:t>
            </a:r>
            <a:r>
              <a:rPr lang="ja-JP" altLang="en-US" sz="1400" b="1" u="sng" kern="100" dirty="0">
                <a:latin typeface="+mn-ea"/>
                <a:cs typeface="Times New Roman" panose="02020603050405020304" pitchFamily="18" charset="0"/>
              </a:rPr>
              <a:t>担を推進し、地域住民が安心して暮らせる地域が構築されていること</a:t>
            </a:r>
            <a:r>
              <a:rPr lang="ja-JP" altLang="en-US" sz="1400" kern="100" dirty="0">
                <a:latin typeface="+mn-ea"/>
                <a:cs typeface="Times New Roman" panose="02020603050405020304" pitchFamily="18" charset="0"/>
              </a:rPr>
              <a:t>　などが挙げられている。　　</a:t>
            </a:r>
            <a:endParaRPr lang="en-US" altLang="ja-JP" sz="1400" kern="100" dirty="0">
              <a:latin typeface="+mn-ea"/>
              <a:cs typeface="Times New Roman" panose="02020603050405020304" pitchFamily="18" charset="0"/>
            </a:endParaRPr>
          </a:p>
        </p:txBody>
      </p:sp>
    </p:spTree>
    <p:extLst>
      <p:ext uri="{BB962C8B-B14F-4D97-AF65-F5344CB8AC3E}">
        <p14:creationId xmlns:p14="http://schemas.microsoft.com/office/powerpoint/2010/main" val="1065968622"/>
      </p:ext>
    </p:extLst>
  </p:cSld>
  <p:clrMapOvr>
    <a:masterClrMapping/>
  </p:clrMapOvr>
</p:sld>
</file>

<file path=ppt/theme/theme1.xml><?xml version="1.0" encoding="utf-8"?>
<a:theme xmlns:a="http://schemas.openxmlformats.org/drawingml/2006/main" name="レトロスペクト">
  <a:themeElements>
    <a:clrScheme name="00office-ben">
      <a:dk1>
        <a:sysClr val="windowText" lastClr="000000"/>
      </a:dk1>
      <a:lt1>
        <a:sysClr val="window" lastClr="FFFFFF"/>
      </a:lt1>
      <a:dk2>
        <a:srgbClr val="1F497D"/>
      </a:dk2>
      <a:lt2>
        <a:srgbClr val="EBE6E5"/>
      </a:lt2>
      <a:accent1>
        <a:srgbClr val="0070C0"/>
      </a:accent1>
      <a:accent2>
        <a:srgbClr val="C00000"/>
      </a:accent2>
      <a:accent3>
        <a:srgbClr val="108645"/>
      </a:accent3>
      <a:accent4>
        <a:srgbClr val="7030A0"/>
      </a:accent4>
      <a:accent5>
        <a:srgbClr val="00B0F0"/>
      </a:accent5>
      <a:accent6>
        <a:srgbClr val="FF9900"/>
      </a:accent6>
      <a:hlink>
        <a:srgbClr val="0033CC"/>
      </a:hlink>
      <a:folHlink>
        <a:srgbClr val="660066"/>
      </a:folHlink>
    </a:clrScheme>
    <a:fontScheme name="メイリオArial">
      <a:majorFont>
        <a:latin typeface="Arial"/>
        <a:ea typeface="メイリオ"/>
        <a:cs typeface=""/>
      </a:majorFont>
      <a:minorFont>
        <a:latin typeface="Arial"/>
        <a:ea typeface="メイリオ"/>
        <a:cs typeface=""/>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1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rgbClr val="5E9EFF"/>
            </a:gs>
            <a:gs pos="39999">
              <a:srgbClr val="85C2FF"/>
            </a:gs>
            <a:gs pos="70000">
              <a:srgbClr val="C4D6EB"/>
            </a:gs>
            <a:gs pos="100000">
              <a:srgbClr val="FFEBFA"/>
            </a:gs>
          </a:gsLst>
          <a:lin ang="5400000" scaled="0"/>
        </a:gradFill>
        <a:ln w="9525">
          <a:solidFill>
            <a:schemeClr val="accent1">
              <a:lumMod val="75000"/>
            </a:schemeClr>
          </a:solidFill>
        </a:ln>
      </a:spPr>
      <a:bodyPr rtlCol="0" anchor="ctr"/>
      <a:lstStyle>
        <a:defPPr algn="ctr">
          <a:defRPr sz="2400" b="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20969</TotalTime>
  <Words>7791</Words>
  <Application>Microsoft Office PowerPoint</Application>
  <PresentationFormat>A4 210 x 297 mm</PresentationFormat>
  <Paragraphs>1571</Paragraphs>
  <Slides>15</Slides>
  <Notes>12</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15</vt:i4>
      </vt:variant>
    </vt:vector>
  </HeadingPairs>
  <TitlesOfParts>
    <vt:vector size="27" baseType="lpstr">
      <vt:lpstr>HGSｺﾞｼｯｸM</vt:lpstr>
      <vt:lpstr>ＭＳ Ｐゴシック</vt:lpstr>
      <vt:lpstr>ＭＳ ゴシック</vt:lpstr>
      <vt:lpstr>ＭＳ 明朝</vt:lpstr>
      <vt:lpstr>メイリオ</vt:lpstr>
      <vt:lpstr>小塚ゴシック Pr6N M</vt:lpstr>
      <vt:lpstr>游明朝</vt:lpstr>
      <vt:lpstr>Arial</vt:lpstr>
      <vt:lpstr>Calibri</vt:lpstr>
      <vt:lpstr>Wingdings</vt:lpstr>
      <vt:lpstr>レトロスペクト</vt:lpstr>
      <vt:lpstr>16_Office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淺川　喬也</cp:lastModifiedBy>
  <cp:revision>1230</cp:revision>
  <cp:lastPrinted>2023-02-09T02:14:30Z</cp:lastPrinted>
  <dcterms:created xsi:type="dcterms:W3CDTF">2017-04-19T07:11:45Z</dcterms:created>
  <dcterms:modified xsi:type="dcterms:W3CDTF">2023-02-09T03:00:50Z</dcterms:modified>
</cp:coreProperties>
</file>