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handoutMasterIdLst>
    <p:handoutMasterId r:id="rId4"/>
  </p:handoutMasterIdLst>
  <p:sldIdLst>
    <p:sldId id="257" r:id="rId2"/>
    <p:sldId id="260" r:id="rId3"/>
  </p:sldIdLst>
  <p:sldSz cx="6858000" cy="9906000" type="A4"/>
  <p:notesSz cx="7099300" cy="102346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HGPｺﾞｼｯｸE" panose="020B0900000000000000" pitchFamily="50" charset="-128"/>
      <p:regular r:id="rId11"/>
    </p:embeddedFont>
    <p:embeddedFont>
      <p:font typeface="HGｺﾞｼｯｸM" panose="020B0609000000000000" pitchFamily="49" charset="-128"/>
      <p:regular r:id="rId12"/>
    </p:embeddedFont>
    <p:embeddedFont>
      <p:font typeface="UD デジタル 教科書体 NP-B" panose="02020700000000000000" pitchFamily="18" charset="-128"/>
      <p:bold r:id="rId13"/>
    </p:embeddedFont>
    <p:embeddedFont>
      <p:font typeface="游ゴシック" panose="020B0400000000000000" pitchFamily="50" charset="-128"/>
      <p:regular r:id="rId14"/>
      <p:bold r:id="rId1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9900"/>
    <a:srgbClr val="009900"/>
    <a:srgbClr val="FFFFFF"/>
    <a:srgbClr val="FF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53" d="100"/>
          <a:sy n="53" d="100"/>
        </p:scale>
        <p:origin x="24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56CF6-6D1F-4FC4-97D6-0F49DDE79F3C}" type="datetimeFigureOut">
              <a:rPr kumimoji="1" lang="ja-JP" altLang="en-US" smtClean="0"/>
              <a:t>2022/7/1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1D6D5-AF6E-443C-B01E-B04E8D9A89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61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254-7C9C-43BE-898A-B9D7F55F246C}" type="datetimeFigureOut">
              <a:rPr kumimoji="1" lang="ja-JP" altLang="en-US" smtClean="0"/>
              <a:t>2022/7/1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7DB-BFC4-4EF4-975F-5BB442BF7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32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254-7C9C-43BE-898A-B9D7F55F246C}" type="datetimeFigureOut">
              <a:rPr kumimoji="1" lang="ja-JP" altLang="en-US" smtClean="0"/>
              <a:t>2022/7/1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7DB-BFC4-4EF4-975F-5BB442BF7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97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254-7C9C-43BE-898A-B9D7F55F246C}" type="datetimeFigureOut">
              <a:rPr kumimoji="1" lang="ja-JP" altLang="en-US" smtClean="0"/>
              <a:t>2022/7/1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7DB-BFC4-4EF4-975F-5BB442BF7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85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254-7C9C-43BE-898A-B9D7F55F246C}" type="datetimeFigureOut">
              <a:rPr kumimoji="1" lang="ja-JP" altLang="en-US" smtClean="0"/>
              <a:t>2022/7/1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7DB-BFC4-4EF4-975F-5BB442BF7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1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254-7C9C-43BE-898A-B9D7F55F246C}" type="datetimeFigureOut">
              <a:rPr kumimoji="1" lang="ja-JP" altLang="en-US" smtClean="0"/>
              <a:t>2022/7/1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7DB-BFC4-4EF4-975F-5BB442BF7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82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254-7C9C-43BE-898A-B9D7F55F246C}" type="datetimeFigureOut">
              <a:rPr kumimoji="1" lang="ja-JP" altLang="en-US" smtClean="0"/>
              <a:t>2022/7/1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7DB-BFC4-4EF4-975F-5BB442BF7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97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254-7C9C-43BE-898A-B9D7F55F246C}" type="datetimeFigureOut">
              <a:rPr kumimoji="1" lang="ja-JP" altLang="en-US" smtClean="0"/>
              <a:t>2022/7/1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7DB-BFC4-4EF4-975F-5BB442BF7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7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254-7C9C-43BE-898A-B9D7F55F246C}" type="datetimeFigureOut">
              <a:rPr kumimoji="1" lang="ja-JP" altLang="en-US" smtClean="0"/>
              <a:t>2022/7/1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7DB-BFC4-4EF4-975F-5BB442BF7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52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254-7C9C-43BE-898A-B9D7F55F246C}" type="datetimeFigureOut">
              <a:rPr kumimoji="1" lang="ja-JP" altLang="en-US" smtClean="0"/>
              <a:t>2022/7/1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7DB-BFC4-4EF4-975F-5BB442BF7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04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254-7C9C-43BE-898A-B9D7F55F246C}" type="datetimeFigureOut">
              <a:rPr kumimoji="1" lang="ja-JP" altLang="en-US" smtClean="0"/>
              <a:t>2022/7/1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7DB-BFC4-4EF4-975F-5BB442BF7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81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254-7C9C-43BE-898A-B9D7F55F246C}" type="datetimeFigureOut">
              <a:rPr kumimoji="1" lang="ja-JP" altLang="en-US" smtClean="0"/>
              <a:t>2022/7/1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67DB-BFC4-4EF4-975F-5BB442BF7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95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F6254-7C9C-43BE-898A-B9D7F55F246C}" type="datetimeFigureOut">
              <a:rPr kumimoji="1" lang="ja-JP" altLang="en-US" smtClean="0"/>
              <a:t>2022/7/1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067DB-BFC4-4EF4-975F-5BB442BF7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21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D71EF94D-DE52-4784-A872-4CBC6CCDF46D}"/>
              </a:ext>
            </a:extLst>
          </p:cNvPr>
          <p:cNvSpPr txBox="1">
            <a:spLocks/>
          </p:cNvSpPr>
          <p:nvPr/>
        </p:nvSpPr>
        <p:spPr>
          <a:xfrm>
            <a:off x="188640" y="6113219"/>
            <a:ext cx="6478247" cy="2431699"/>
          </a:xfrm>
          <a:prstGeom prst="rect">
            <a:avLst/>
          </a:prstGeom>
          <a:ln w="19050">
            <a:solidFill>
              <a:srgbClr val="009900"/>
            </a:solidFill>
          </a:ln>
        </p:spPr>
        <p:txBody>
          <a:bodyPr lIns="72000" tIns="72000" rIns="72000" bIns="0" anchor="t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ja-JP" altLang="en-US" sz="1600" b="1" kern="100" dirty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1600" b="1" kern="1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営農にため池の水を利用しない非かんがい期に、低水位管理を行うことで、台風などの大雨の際、ため池に雨水をためることができ、洪水被害から下流域の人家や農地などを守ることにつながります。</a:t>
            </a:r>
            <a:endParaRPr lang="en-US" altLang="ja-JP" sz="1600" b="1" kern="1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6858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ja-JP" altLang="en-US" sz="1600" b="1" kern="1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かんがいの時期や必要な水量は、ため池ごとに違います。</a:t>
            </a:r>
            <a:r>
              <a:rPr lang="ja-JP" altLang="en-US" sz="1600" kern="1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営農に影響しない範囲で、地域の実情に合わせて取り組んでみませんか。</a:t>
            </a:r>
            <a:endParaRPr lang="en-US" altLang="ja-JP" sz="1600" kern="1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82" b="20698"/>
          <a:stretch/>
        </p:blipFill>
        <p:spPr>
          <a:xfrm>
            <a:off x="-8226" y="-15552"/>
            <a:ext cx="6855749" cy="3096344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64704" y="943255"/>
            <a:ext cx="5328592" cy="1584000"/>
          </a:xfrm>
          <a:noFill/>
        </p:spPr>
        <p:txBody>
          <a:bodyPr lIns="0" tIns="0" rIns="0" bIns="0">
            <a:normAutofit/>
          </a:bodyPr>
          <a:lstStyle/>
          <a:p>
            <a:pPr algn="dist">
              <a:lnSpc>
                <a:spcPct val="100000"/>
              </a:lnSpc>
            </a:pP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ため池を活用した</a:t>
            </a:r>
            <a:b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雨水貯留の取組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260648" y="147841"/>
            <a:ext cx="3456000" cy="720000"/>
          </a:xfrm>
          <a:prstGeom prst="roundRect">
            <a:avLst>
              <a:gd name="adj" fmla="val 21029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rtlCol="0" anchor="ctr" anchorCtr="0">
            <a:no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農業用ため池を</a:t>
            </a:r>
            <a:endParaRPr lang="en-US" altLang="ja-JP" sz="2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所有・管理する皆さまへ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8640" y="9201472"/>
            <a:ext cx="1368152" cy="576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lvl="0" algn="ctr"/>
            <a:r>
              <a:rPr lang="ja-JP" altLang="en-US" sz="1100" dirty="0"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（お問い合わせ先）</a:t>
            </a:r>
            <a:endParaRPr lang="en-US" altLang="ja-JP" sz="1100" dirty="0">
              <a:latin typeface="HGｺﾞｼｯｸM" panose="020B0609000000000000" pitchFamily="49" charset="-128"/>
              <a:ea typeface="HGｺﾞｼｯｸM" panose="020B06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16961C-0104-4B51-8389-5528D0C5F97C}"/>
              </a:ext>
            </a:extLst>
          </p:cNvPr>
          <p:cNvSpPr/>
          <p:nvPr/>
        </p:nvSpPr>
        <p:spPr>
          <a:xfrm>
            <a:off x="188640" y="9286709"/>
            <a:ext cx="6480720" cy="576000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0000" tIns="0" rIns="0" bIns="0" rtlCol="0" anchor="ctr"/>
          <a:lstStyle/>
          <a:p>
            <a:pPr lvl="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長野県 農政部 農地整備課 防災担当（電話 </a:t>
            </a:r>
            <a:r>
              <a:rPr lang="en-US" altLang="ja-JP" sz="1400" dirty="0"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026-235-7239</a:t>
            </a:r>
            <a:r>
              <a:rPr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）</a:t>
            </a:r>
            <a:endParaRPr lang="en-US" altLang="ja-JP" sz="1400" dirty="0">
              <a:latin typeface="HGｺﾞｼｯｸM" panose="020B0609000000000000" pitchFamily="49" charset="-128"/>
              <a:ea typeface="HGｺﾞｼｯｸM" panose="020B0609000000000000" pitchFamily="49" charset="-128"/>
              <a:cs typeface="メイリオ" panose="020B0604030504040204" pitchFamily="50" charset="-128"/>
            </a:endParaRPr>
          </a:p>
          <a:p>
            <a:pPr lvl="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●●市役所（町村役場）●●課 ●●係（電話●●●●）</a:t>
            </a:r>
            <a:endParaRPr kumimoji="1" lang="ja-JP" altLang="en-US" sz="1400" dirty="0"/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0" y="2576784"/>
            <a:ext cx="6847524" cy="43200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～地域の防災力を強化し、流域治水へ～</a:t>
            </a: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D71EF94D-DE52-4784-A872-4CBC6CCDF46D}"/>
              </a:ext>
            </a:extLst>
          </p:cNvPr>
          <p:cNvSpPr txBox="1">
            <a:spLocks/>
          </p:cNvSpPr>
          <p:nvPr/>
        </p:nvSpPr>
        <p:spPr>
          <a:xfrm>
            <a:off x="188640" y="3656856"/>
            <a:ext cx="6478247" cy="1234010"/>
          </a:xfrm>
          <a:prstGeom prst="rect">
            <a:avLst/>
          </a:prstGeom>
          <a:ln w="19050">
            <a:solidFill>
              <a:srgbClr val="009900"/>
            </a:solidFill>
          </a:ln>
        </p:spPr>
        <p:txBody>
          <a:bodyPr lIns="72000" tIns="0" rIns="72000" bIns="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ja-JP" altLang="en-US" sz="1800" b="1" kern="100" dirty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1600" b="1" kern="1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ため池は、</a:t>
            </a:r>
            <a:r>
              <a:rPr lang="ja-JP" altLang="ja-JP" sz="1600" b="1" kern="1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かんがい</a:t>
            </a:r>
            <a:r>
              <a:rPr lang="ja-JP" altLang="en-US" sz="1600" b="1" kern="1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のために水をためていますが、水位を下げて</a:t>
            </a:r>
            <a:endParaRPr lang="en-US" altLang="ja-JP" sz="1600" b="1" kern="1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6858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ja-JP" altLang="en-US" sz="1600" b="1" kern="1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管理することにより、大雨や地震時に、ため池の堤頂からの越流に</a:t>
            </a:r>
            <a:endParaRPr lang="en-US" altLang="ja-JP" sz="1600" b="1" kern="1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6858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ja-JP" altLang="en-US" sz="1600" b="1" kern="1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よる決壊のリスクを減らし、</a:t>
            </a:r>
            <a:r>
              <a:rPr lang="ja-JP" altLang="en-US" sz="1600" kern="1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堤体を守る効果</a:t>
            </a:r>
            <a:r>
              <a:rPr lang="ja-JP" altLang="en-US" sz="1600" b="1" kern="1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があります。</a:t>
            </a:r>
            <a:endParaRPr lang="en-US" altLang="ja-JP" sz="1600" b="1" kern="1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6858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ja-JP" altLang="en-US" sz="1600" b="1" kern="1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また、空き容量をつくっておくことで、流れ込む雨水を一時的に</a:t>
            </a:r>
            <a:endParaRPr lang="en-US" altLang="ja-JP" sz="1600" b="1" kern="1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6858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ja-JP" altLang="en-US" sz="1600" b="1" kern="1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ためて、下流に流れ出る水量を減らす</a:t>
            </a:r>
            <a:r>
              <a:rPr lang="ja-JP" altLang="en-US" sz="1600" kern="1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洪水調節の機能</a:t>
            </a:r>
            <a:r>
              <a:rPr lang="ja-JP" altLang="en-US" sz="1600" b="1" kern="1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もあります。</a:t>
            </a:r>
            <a:endParaRPr lang="en-US" altLang="ja-JP" sz="1600" b="1" kern="1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0" y="3152848"/>
            <a:ext cx="6847523" cy="432000"/>
          </a:xfrm>
          <a:prstGeom prst="rect">
            <a:avLst/>
          </a:prstGeom>
          <a:solidFill>
            <a:srgbClr val="0099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非かんがい期における ため池の低水位管理のお願い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4CD8455-5423-417C-A62E-6FA75924EFAE}"/>
              </a:ext>
            </a:extLst>
          </p:cNvPr>
          <p:cNvGrpSpPr/>
          <p:nvPr/>
        </p:nvGrpSpPr>
        <p:grpSpPr>
          <a:xfrm>
            <a:off x="1024045" y="4890866"/>
            <a:ext cx="5385206" cy="1188226"/>
            <a:chOff x="924114" y="5140960"/>
            <a:chExt cx="5385206" cy="1188226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8CB4896F-38F6-4CF8-8F64-ADF301C90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114" y="5182862"/>
              <a:ext cx="879635" cy="879635"/>
            </a:xfrm>
            <a:prstGeom prst="rect">
              <a:avLst/>
            </a:prstGeom>
          </p:spPr>
        </p:pic>
        <p:grpSp>
          <p:nvGrpSpPr>
            <p:cNvPr id="65" name="グループ化 64"/>
            <p:cNvGrpSpPr/>
            <p:nvPr/>
          </p:nvGrpSpPr>
          <p:grpSpPr>
            <a:xfrm>
              <a:off x="1988840" y="5394922"/>
              <a:ext cx="2189610" cy="923401"/>
              <a:chOff x="1988840" y="5545553"/>
              <a:chExt cx="2189610" cy="923401"/>
            </a:xfrm>
          </p:grpSpPr>
          <p:cxnSp>
            <p:nvCxnSpPr>
              <p:cNvPr id="31" name="直線矢印コネクタ 30"/>
              <p:cNvCxnSpPr/>
              <p:nvPr/>
            </p:nvCxnSpPr>
            <p:spPr>
              <a:xfrm>
                <a:off x="2071183" y="5772152"/>
                <a:ext cx="2473" cy="45096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flipH="1">
                <a:off x="1988840" y="5772152"/>
                <a:ext cx="218961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フリーフォーム 29"/>
              <p:cNvSpPr/>
              <p:nvPr/>
            </p:nvSpPr>
            <p:spPr>
              <a:xfrm>
                <a:off x="1993409" y="6236516"/>
                <a:ext cx="1664192" cy="232438"/>
              </a:xfrm>
              <a:custGeom>
                <a:avLst/>
                <a:gdLst>
                  <a:gd name="connsiteX0" fmla="*/ 2802 w 1689287"/>
                  <a:gd name="connsiteY0" fmla="*/ 8405 h 232523"/>
                  <a:gd name="connsiteX1" fmla="*/ 0 w 1689287"/>
                  <a:gd name="connsiteY1" fmla="*/ 232523 h 232523"/>
                  <a:gd name="connsiteX2" fmla="*/ 1411942 w 1689287"/>
                  <a:gd name="connsiteY2" fmla="*/ 232523 h 232523"/>
                  <a:gd name="connsiteX3" fmla="*/ 1689287 w 1689287"/>
                  <a:gd name="connsiteY3" fmla="*/ 0 h 232523"/>
                  <a:gd name="connsiteX4" fmla="*/ 2802 w 1689287"/>
                  <a:gd name="connsiteY4" fmla="*/ 8405 h 232523"/>
                  <a:gd name="connsiteX0" fmla="*/ 2802 w 1731088"/>
                  <a:gd name="connsiteY0" fmla="*/ 14485 h 238603"/>
                  <a:gd name="connsiteX1" fmla="*/ 0 w 1731088"/>
                  <a:gd name="connsiteY1" fmla="*/ 238603 h 238603"/>
                  <a:gd name="connsiteX2" fmla="*/ 1411942 w 1731088"/>
                  <a:gd name="connsiteY2" fmla="*/ 238603 h 238603"/>
                  <a:gd name="connsiteX3" fmla="*/ 1731088 w 1731088"/>
                  <a:gd name="connsiteY3" fmla="*/ 0 h 238603"/>
                  <a:gd name="connsiteX4" fmla="*/ 2802 w 1731088"/>
                  <a:gd name="connsiteY4" fmla="*/ 14485 h 238603"/>
                  <a:gd name="connsiteX0" fmla="*/ 2802 w 1731088"/>
                  <a:gd name="connsiteY0" fmla="*/ 14485 h 238603"/>
                  <a:gd name="connsiteX1" fmla="*/ 0 w 1731088"/>
                  <a:gd name="connsiteY1" fmla="*/ 238603 h 238603"/>
                  <a:gd name="connsiteX2" fmla="*/ 1485897 w 1731088"/>
                  <a:gd name="connsiteY2" fmla="*/ 226443 h 238603"/>
                  <a:gd name="connsiteX3" fmla="*/ 1731088 w 1731088"/>
                  <a:gd name="connsiteY3" fmla="*/ 0 h 238603"/>
                  <a:gd name="connsiteX4" fmla="*/ 2802 w 1731088"/>
                  <a:gd name="connsiteY4" fmla="*/ 14485 h 238603"/>
                  <a:gd name="connsiteX0" fmla="*/ 2802 w 1731088"/>
                  <a:gd name="connsiteY0" fmla="*/ 14485 h 226443"/>
                  <a:gd name="connsiteX1" fmla="*/ 0 w 1731088"/>
                  <a:gd name="connsiteY1" fmla="*/ 223404 h 226443"/>
                  <a:gd name="connsiteX2" fmla="*/ 1485897 w 1731088"/>
                  <a:gd name="connsiteY2" fmla="*/ 226443 h 226443"/>
                  <a:gd name="connsiteX3" fmla="*/ 1731088 w 1731088"/>
                  <a:gd name="connsiteY3" fmla="*/ 0 h 226443"/>
                  <a:gd name="connsiteX4" fmla="*/ 2802 w 1731088"/>
                  <a:gd name="connsiteY4" fmla="*/ 14485 h 226443"/>
                  <a:gd name="connsiteX0" fmla="*/ 6017 w 1734303"/>
                  <a:gd name="connsiteY0" fmla="*/ 14485 h 226444"/>
                  <a:gd name="connsiteX1" fmla="*/ 0 w 1734303"/>
                  <a:gd name="connsiteY1" fmla="*/ 226444 h 226444"/>
                  <a:gd name="connsiteX2" fmla="*/ 1489112 w 1734303"/>
                  <a:gd name="connsiteY2" fmla="*/ 226443 h 226444"/>
                  <a:gd name="connsiteX3" fmla="*/ 1734303 w 1734303"/>
                  <a:gd name="connsiteY3" fmla="*/ 0 h 226444"/>
                  <a:gd name="connsiteX4" fmla="*/ 6017 w 1734303"/>
                  <a:gd name="connsiteY4" fmla="*/ 14485 h 226444"/>
                  <a:gd name="connsiteX0" fmla="*/ 0 w 1728286"/>
                  <a:gd name="connsiteY0" fmla="*/ 14485 h 226443"/>
                  <a:gd name="connsiteX1" fmla="*/ 3629 w 1728286"/>
                  <a:gd name="connsiteY1" fmla="*/ 217325 h 226443"/>
                  <a:gd name="connsiteX2" fmla="*/ 1483095 w 1728286"/>
                  <a:gd name="connsiteY2" fmla="*/ 226443 h 226443"/>
                  <a:gd name="connsiteX3" fmla="*/ 1728286 w 1728286"/>
                  <a:gd name="connsiteY3" fmla="*/ 0 h 226443"/>
                  <a:gd name="connsiteX4" fmla="*/ 0 w 1728286"/>
                  <a:gd name="connsiteY4" fmla="*/ 14485 h 226443"/>
                  <a:gd name="connsiteX0" fmla="*/ 6137 w 1724777"/>
                  <a:gd name="connsiteY0" fmla="*/ 11445 h 226443"/>
                  <a:gd name="connsiteX1" fmla="*/ 120 w 1724777"/>
                  <a:gd name="connsiteY1" fmla="*/ 217325 h 226443"/>
                  <a:gd name="connsiteX2" fmla="*/ 1479586 w 1724777"/>
                  <a:gd name="connsiteY2" fmla="*/ 226443 h 226443"/>
                  <a:gd name="connsiteX3" fmla="*/ 1724777 w 1724777"/>
                  <a:gd name="connsiteY3" fmla="*/ 0 h 226443"/>
                  <a:gd name="connsiteX4" fmla="*/ 6137 w 1724777"/>
                  <a:gd name="connsiteY4" fmla="*/ 11445 h 226443"/>
                  <a:gd name="connsiteX0" fmla="*/ 2985 w 1724840"/>
                  <a:gd name="connsiteY0" fmla="*/ 11445 h 226443"/>
                  <a:gd name="connsiteX1" fmla="*/ 183 w 1724840"/>
                  <a:gd name="connsiteY1" fmla="*/ 217325 h 226443"/>
                  <a:gd name="connsiteX2" fmla="*/ 1479649 w 1724840"/>
                  <a:gd name="connsiteY2" fmla="*/ 226443 h 226443"/>
                  <a:gd name="connsiteX3" fmla="*/ 1724840 w 1724840"/>
                  <a:gd name="connsiteY3" fmla="*/ 0 h 226443"/>
                  <a:gd name="connsiteX4" fmla="*/ 2985 w 1724840"/>
                  <a:gd name="connsiteY4" fmla="*/ 11445 h 226443"/>
                  <a:gd name="connsiteX0" fmla="*/ 2985 w 1724840"/>
                  <a:gd name="connsiteY0" fmla="*/ 11445 h 226443"/>
                  <a:gd name="connsiteX1" fmla="*/ 183 w 1724840"/>
                  <a:gd name="connsiteY1" fmla="*/ 221575 h 226443"/>
                  <a:gd name="connsiteX2" fmla="*/ 1479649 w 1724840"/>
                  <a:gd name="connsiteY2" fmla="*/ 226443 h 226443"/>
                  <a:gd name="connsiteX3" fmla="*/ 1724840 w 1724840"/>
                  <a:gd name="connsiteY3" fmla="*/ 0 h 226443"/>
                  <a:gd name="connsiteX4" fmla="*/ 2985 w 1724840"/>
                  <a:gd name="connsiteY4" fmla="*/ 11445 h 226443"/>
                  <a:gd name="connsiteX0" fmla="*/ 2985 w 1724840"/>
                  <a:gd name="connsiteY0" fmla="*/ 11445 h 227949"/>
                  <a:gd name="connsiteX1" fmla="*/ 183 w 1724840"/>
                  <a:gd name="connsiteY1" fmla="*/ 227949 h 227949"/>
                  <a:gd name="connsiteX2" fmla="*/ 1479649 w 1724840"/>
                  <a:gd name="connsiteY2" fmla="*/ 226443 h 227949"/>
                  <a:gd name="connsiteX3" fmla="*/ 1724840 w 1724840"/>
                  <a:gd name="connsiteY3" fmla="*/ 0 h 227949"/>
                  <a:gd name="connsiteX4" fmla="*/ 2985 w 1724840"/>
                  <a:gd name="connsiteY4" fmla="*/ 11445 h 227949"/>
                  <a:gd name="connsiteX0" fmla="*/ 0 w 1728597"/>
                  <a:gd name="connsiteY0" fmla="*/ 5070 h 227949"/>
                  <a:gd name="connsiteX1" fmla="*/ 3940 w 1728597"/>
                  <a:gd name="connsiteY1" fmla="*/ 227949 h 227949"/>
                  <a:gd name="connsiteX2" fmla="*/ 1483406 w 1728597"/>
                  <a:gd name="connsiteY2" fmla="*/ 226443 h 227949"/>
                  <a:gd name="connsiteX3" fmla="*/ 1728597 w 1728597"/>
                  <a:gd name="connsiteY3" fmla="*/ 0 h 227949"/>
                  <a:gd name="connsiteX4" fmla="*/ 0 w 1728597"/>
                  <a:gd name="connsiteY4" fmla="*/ 5070 h 227949"/>
                  <a:gd name="connsiteX0" fmla="*/ 0 w 1726349"/>
                  <a:gd name="connsiteY0" fmla="*/ 820 h 227949"/>
                  <a:gd name="connsiteX1" fmla="*/ 1692 w 1726349"/>
                  <a:gd name="connsiteY1" fmla="*/ 227949 h 227949"/>
                  <a:gd name="connsiteX2" fmla="*/ 1481158 w 1726349"/>
                  <a:gd name="connsiteY2" fmla="*/ 226443 h 227949"/>
                  <a:gd name="connsiteX3" fmla="*/ 1726349 w 1726349"/>
                  <a:gd name="connsiteY3" fmla="*/ 0 h 227949"/>
                  <a:gd name="connsiteX4" fmla="*/ 0 w 1726349"/>
                  <a:gd name="connsiteY4" fmla="*/ 820 h 22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349" h="227949">
                    <a:moveTo>
                      <a:pt x="0" y="820"/>
                    </a:moveTo>
                    <a:cubicBezTo>
                      <a:pt x="1210" y="68433"/>
                      <a:pt x="482" y="160336"/>
                      <a:pt x="1692" y="227949"/>
                    </a:cubicBezTo>
                    <a:lnTo>
                      <a:pt x="1481158" y="226443"/>
                    </a:lnTo>
                    <a:lnTo>
                      <a:pt x="1726349" y="0"/>
                    </a:lnTo>
                    <a:lnTo>
                      <a:pt x="0" y="8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  <p:cxnSp>
            <p:nvCxnSpPr>
              <p:cNvPr id="27" name="直線コネクタ 26"/>
              <p:cNvCxnSpPr/>
              <p:nvPr/>
            </p:nvCxnSpPr>
            <p:spPr>
              <a:xfrm flipH="1">
                <a:off x="1988840" y="6230289"/>
                <a:ext cx="1679872" cy="0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正方形/長方形 27"/>
              <p:cNvSpPr/>
              <p:nvPr/>
            </p:nvSpPr>
            <p:spPr>
              <a:xfrm>
                <a:off x="2420888" y="5545553"/>
                <a:ext cx="1757562" cy="21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満水位（洪水吐の高さ）</a:t>
                </a:r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2420887" y="6018507"/>
                <a:ext cx="1365051" cy="21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水位を下げて管理</a:t>
                </a:r>
              </a:p>
            </p:txBody>
          </p:sp>
          <p:grpSp>
            <p:nvGrpSpPr>
              <p:cNvPr id="57" name="グループ化 56"/>
              <p:cNvGrpSpPr/>
              <p:nvPr/>
            </p:nvGrpSpPr>
            <p:grpSpPr>
              <a:xfrm>
                <a:off x="2225422" y="5649960"/>
                <a:ext cx="144000" cy="234463"/>
                <a:chOff x="2256708" y="5649960"/>
                <a:chExt cx="144000" cy="234463"/>
              </a:xfrm>
            </p:grpSpPr>
            <p:sp>
              <p:nvSpPr>
                <p:cNvPr id="45" name="二等辺三角形 44"/>
                <p:cNvSpPr/>
                <p:nvPr/>
              </p:nvSpPr>
              <p:spPr>
                <a:xfrm rot="10800000">
                  <a:off x="2265708" y="5649960"/>
                  <a:ext cx="126000" cy="108000"/>
                </a:xfrm>
                <a:prstGeom prst="triangle">
                  <a:avLst/>
                </a:prstGeom>
                <a:noFill/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cxnSp>
              <p:nvCxnSpPr>
                <p:cNvPr id="48" name="直線コネクタ 47"/>
                <p:cNvCxnSpPr/>
                <p:nvPr/>
              </p:nvCxnSpPr>
              <p:spPr>
                <a:xfrm>
                  <a:off x="2256708" y="5815843"/>
                  <a:ext cx="144000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/>
                <p:cNvCxnSpPr/>
                <p:nvPr/>
              </p:nvCxnSpPr>
              <p:spPr>
                <a:xfrm>
                  <a:off x="2274708" y="5850133"/>
                  <a:ext cx="108000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/>
                <p:nvPr/>
              </p:nvCxnSpPr>
              <p:spPr>
                <a:xfrm>
                  <a:off x="2292708" y="5884423"/>
                  <a:ext cx="72000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グループ化 57"/>
              <p:cNvGrpSpPr/>
              <p:nvPr/>
            </p:nvGrpSpPr>
            <p:grpSpPr>
              <a:xfrm>
                <a:off x="2225422" y="6105128"/>
                <a:ext cx="144000" cy="234463"/>
                <a:chOff x="2256708" y="5649960"/>
                <a:chExt cx="144000" cy="234463"/>
              </a:xfrm>
            </p:grpSpPr>
            <p:sp>
              <p:nvSpPr>
                <p:cNvPr id="59" name="二等辺三角形 58"/>
                <p:cNvSpPr/>
                <p:nvPr/>
              </p:nvSpPr>
              <p:spPr>
                <a:xfrm rot="10800000">
                  <a:off x="2265708" y="5649960"/>
                  <a:ext cx="126000" cy="108000"/>
                </a:xfrm>
                <a:prstGeom prst="triangle">
                  <a:avLst/>
                </a:prstGeom>
                <a:noFill/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cxnSp>
              <p:nvCxnSpPr>
                <p:cNvPr id="60" name="直線コネクタ 59"/>
                <p:cNvCxnSpPr/>
                <p:nvPr/>
              </p:nvCxnSpPr>
              <p:spPr>
                <a:xfrm>
                  <a:off x="2256708" y="5815843"/>
                  <a:ext cx="144000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>
                  <a:off x="2274708" y="5850133"/>
                  <a:ext cx="108000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2292708" y="5884423"/>
                  <a:ext cx="72000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グループ化 11"/>
            <p:cNvGrpSpPr/>
            <p:nvPr/>
          </p:nvGrpSpPr>
          <p:grpSpPr>
            <a:xfrm>
              <a:off x="2746180" y="5140960"/>
              <a:ext cx="3563140" cy="1188226"/>
              <a:chOff x="2746180" y="5291591"/>
              <a:chExt cx="3563140" cy="1188226"/>
            </a:xfrm>
          </p:grpSpPr>
          <p:sp>
            <p:nvSpPr>
              <p:cNvPr id="24" name="フリーフォーム 23"/>
              <p:cNvSpPr/>
              <p:nvPr/>
            </p:nvSpPr>
            <p:spPr>
              <a:xfrm>
                <a:off x="3441786" y="5538170"/>
                <a:ext cx="2848484" cy="941647"/>
              </a:xfrm>
              <a:custGeom>
                <a:avLst/>
                <a:gdLst>
                  <a:gd name="connsiteX0" fmla="*/ 0 w 3137170"/>
                  <a:gd name="connsiteY0" fmla="*/ 956554 h 972766"/>
                  <a:gd name="connsiteX1" fmla="*/ 1143000 w 3137170"/>
                  <a:gd name="connsiteY1" fmla="*/ 0 h 972766"/>
                  <a:gd name="connsiteX2" fmla="*/ 1994170 w 3137170"/>
                  <a:gd name="connsiteY2" fmla="*/ 0 h 972766"/>
                  <a:gd name="connsiteX3" fmla="*/ 3137170 w 3137170"/>
                  <a:gd name="connsiteY3" fmla="*/ 972766 h 972766"/>
                  <a:gd name="connsiteX4" fmla="*/ 0 w 3137170"/>
                  <a:gd name="connsiteY4" fmla="*/ 956554 h 972766"/>
                  <a:gd name="connsiteX0" fmla="*/ 0 w 3137170"/>
                  <a:gd name="connsiteY0" fmla="*/ 956554 h 972766"/>
                  <a:gd name="connsiteX1" fmla="*/ 1140408 w 3137170"/>
                  <a:gd name="connsiteY1" fmla="*/ 5142 h 972766"/>
                  <a:gd name="connsiteX2" fmla="*/ 1994170 w 3137170"/>
                  <a:gd name="connsiteY2" fmla="*/ 0 h 972766"/>
                  <a:gd name="connsiteX3" fmla="*/ 3137170 w 3137170"/>
                  <a:gd name="connsiteY3" fmla="*/ 972766 h 972766"/>
                  <a:gd name="connsiteX4" fmla="*/ 0 w 3137170"/>
                  <a:gd name="connsiteY4" fmla="*/ 956554 h 972766"/>
                  <a:gd name="connsiteX0" fmla="*/ 0 w 3137170"/>
                  <a:gd name="connsiteY0" fmla="*/ 959126 h 975338"/>
                  <a:gd name="connsiteX1" fmla="*/ 1142999 w 3137170"/>
                  <a:gd name="connsiteY1" fmla="*/ 0 h 975338"/>
                  <a:gd name="connsiteX2" fmla="*/ 1994170 w 3137170"/>
                  <a:gd name="connsiteY2" fmla="*/ 2572 h 975338"/>
                  <a:gd name="connsiteX3" fmla="*/ 3137170 w 3137170"/>
                  <a:gd name="connsiteY3" fmla="*/ 975338 h 975338"/>
                  <a:gd name="connsiteX4" fmla="*/ 0 w 3137170"/>
                  <a:gd name="connsiteY4" fmla="*/ 959126 h 975338"/>
                  <a:gd name="connsiteX0" fmla="*/ 0 w 3108223"/>
                  <a:gd name="connsiteY0" fmla="*/ 959126 h 975338"/>
                  <a:gd name="connsiteX1" fmla="*/ 1114052 w 3108223"/>
                  <a:gd name="connsiteY1" fmla="*/ 0 h 975338"/>
                  <a:gd name="connsiteX2" fmla="*/ 1965223 w 3108223"/>
                  <a:gd name="connsiteY2" fmla="*/ 2572 h 975338"/>
                  <a:gd name="connsiteX3" fmla="*/ 3108223 w 3108223"/>
                  <a:gd name="connsiteY3" fmla="*/ 975338 h 975338"/>
                  <a:gd name="connsiteX4" fmla="*/ 0 w 3108223"/>
                  <a:gd name="connsiteY4" fmla="*/ 959126 h 975338"/>
                  <a:gd name="connsiteX0" fmla="*/ 0 w 3112358"/>
                  <a:gd name="connsiteY0" fmla="*/ 970934 h 975338"/>
                  <a:gd name="connsiteX1" fmla="*/ 1118187 w 3112358"/>
                  <a:gd name="connsiteY1" fmla="*/ 0 h 975338"/>
                  <a:gd name="connsiteX2" fmla="*/ 1969358 w 3112358"/>
                  <a:gd name="connsiteY2" fmla="*/ 2572 h 975338"/>
                  <a:gd name="connsiteX3" fmla="*/ 3112358 w 3112358"/>
                  <a:gd name="connsiteY3" fmla="*/ 975338 h 975338"/>
                  <a:gd name="connsiteX4" fmla="*/ 0 w 3112358"/>
                  <a:gd name="connsiteY4" fmla="*/ 970934 h 975338"/>
                  <a:gd name="connsiteX0" fmla="*/ 0 w 3091682"/>
                  <a:gd name="connsiteY0" fmla="*/ 970934 h 975338"/>
                  <a:gd name="connsiteX1" fmla="*/ 1118187 w 3091682"/>
                  <a:gd name="connsiteY1" fmla="*/ 0 h 975338"/>
                  <a:gd name="connsiteX2" fmla="*/ 1969358 w 3091682"/>
                  <a:gd name="connsiteY2" fmla="*/ 2572 h 975338"/>
                  <a:gd name="connsiteX3" fmla="*/ 3091682 w 3091682"/>
                  <a:gd name="connsiteY3" fmla="*/ 975338 h 975338"/>
                  <a:gd name="connsiteX4" fmla="*/ 0 w 3091682"/>
                  <a:gd name="connsiteY4" fmla="*/ 970934 h 975338"/>
                  <a:gd name="connsiteX0" fmla="*/ 0 w 3091682"/>
                  <a:gd name="connsiteY0" fmla="*/ 968362 h 972766"/>
                  <a:gd name="connsiteX1" fmla="*/ 1122322 w 3091682"/>
                  <a:gd name="connsiteY1" fmla="*/ 5300 h 972766"/>
                  <a:gd name="connsiteX2" fmla="*/ 1969358 w 3091682"/>
                  <a:gd name="connsiteY2" fmla="*/ 0 h 972766"/>
                  <a:gd name="connsiteX3" fmla="*/ 3091682 w 3091682"/>
                  <a:gd name="connsiteY3" fmla="*/ 972766 h 972766"/>
                  <a:gd name="connsiteX4" fmla="*/ 0 w 3091682"/>
                  <a:gd name="connsiteY4" fmla="*/ 968362 h 972766"/>
                  <a:gd name="connsiteX0" fmla="*/ 0 w 3091682"/>
                  <a:gd name="connsiteY0" fmla="*/ 968362 h 972766"/>
                  <a:gd name="connsiteX1" fmla="*/ 1122322 w 3091682"/>
                  <a:gd name="connsiteY1" fmla="*/ 5300 h 972766"/>
                  <a:gd name="connsiteX2" fmla="*/ 1961087 w 3091682"/>
                  <a:gd name="connsiteY2" fmla="*/ 0 h 972766"/>
                  <a:gd name="connsiteX3" fmla="*/ 3091682 w 3091682"/>
                  <a:gd name="connsiteY3" fmla="*/ 972766 h 972766"/>
                  <a:gd name="connsiteX4" fmla="*/ 0 w 3091682"/>
                  <a:gd name="connsiteY4" fmla="*/ 968362 h 97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1682" h="972766">
                    <a:moveTo>
                      <a:pt x="0" y="968362"/>
                    </a:moveTo>
                    <a:lnTo>
                      <a:pt x="1122322" y="5300"/>
                    </a:lnTo>
                    <a:lnTo>
                      <a:pt x="1961087" y="0"/>
                    </a:lnTo>
                    <a:lnTo>
                      <a:pt x="3091682" y="972766"/>
                    </a:lnTo>
                    <a:lnTo>
                      <a:pt x="0" y="96836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4228231" y="5915791"/>
                <a:ext cx="1296144" cy="28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ため池堤体</a:t>
                </a:r>
              </a:p>
            </p:txBody>
          </p:sp>
          <p:sp>
            <p:nvSpPr>
              <p:cNvPr id="23" name="フリーフォーム 22"/>
              <p:cNvSpPr/>
              <p:nvPr/>
            </p:nvSpPr>
            <p:spPr>
              <a:xfrm>
                <a:off x="3418926" y="5535679"/>
                <a:ext cx="2890394" cy="939602"/>
              </a:xfrm>
              <a:custGeom>
                <a:avLst/>
                <a:gdLst>
                  <a:gd name="connsiteX0" fmla="*/ 0 w 3135923"/>
                  <a:gd name="connsiteY0" fmla="*/ 974481 h 989135"/>
                  <a:gd name="connsiteX1" fmla="*/ 1143000 w 3135923"/>
                  <a:gd name="connsiteY1" fmla="*/ 0 h 989135"/>
                  <a:gd name="connsiteX2" fmla="*/ 1985596 w 3135923"/>
                  <a:gd name="connsiteY2" fmla="*/ 0 h 989135"/>
                  <a:gd name="connsiteX3" fmla="*/ 3135923 w 3135923"/>
                  <a:gd name="connsiteY3" fmla="*/ 989135 h 989135"/>
                  <a:gd name="connsiteX0" fmla="*/ 0 w 3135923"/>
                  <a:gd name="connsiteY0" fmla="*/ 974481 h 989135"/>
                  <a:gd name="connsiteX1" fmla="*/ 1143000 w 3135923"/>
                  <a:gd name="connsiteY1" fmla="*/ 0 h 989135"/>
                  <a:gd name="connsiteX2" fmla="*/ 1985596 w 3135923"/>
                  <a:gd name="connsiteY2" fmla="*/ 0 h 989135"/>
                  <a:gd name="connsiteX3" fmla="*/ 3135923 w 3135923"/>
                  <a:gd name="connsiteY3" fmla="*/ 989135 h 989135"/>
                  <a:gd name="connsiteX0" fmla="*/ 0 w 3445946"/>
                  <a:gd name="connsiteY0" fmla="*/ 986514 h 989135"/>
                  <a:gd name="connsiteX1" fmla="*/ 1453023 w 3445946"/>
                  <a:gd name="connsiteY1" fmla="*/ 0 h 989135"/>
                  <a:gd name="connsiteX2" fmla="*/ 2295619 w 3445946"/>
                  <a:gd name="connsiteY2" fmla="*/ 0 h 989135"/>
                  <a:gd name="connsiteX3" fmla="*/ 3445946 w 3445946"/>
                  <a:gd name="connsiteY3" fmla="*/ 989135 h 989135"/>
                  <a:gd name="connsiteX0" fmla="*/ 0 w 3173125"/>
                  <a:gd name="connsiteY0" fmla="*/ 990525 h 990525"/>
                  <a:gd name="connsiteX1" fmla="*/ 1180202 w 3173125"/>
                  <a:gd name="connsiteY1" fmla="*/ 0 h 990525"/>
                  <a:gd name="connsiteX2" fmla="*/ 2022798 w 3173125"/>
                  <a:gd name="connsiteY2" fmla="*/ 0 h 990525"/>
                  <a:gd name="connsiteX3" fmla="*/ 3173125 w 3173125"/>
                  <a:gd name="connsiteY3" fmla="*/ 989135 h 990525"/>
                  <a:gd name="connsiteX0" fmla="*/ 0 w 3135922"/>
                  <a:gd name="connsiteY0" fmla="*/ 982503 h 989135"/>
                  <a:gd name="connsiteX1" fmla="*/ 1142999 w 3135922"/>
                  <a:gd name="connsiteY1" fmla="*/ 0 h 989135"/>
                  <a:gd name="connsiteX2" fmla="*/ 1985595 w 3135922"/>
                  <a:gd name="connsiteY2" fmla="*/ 0 h 989135"/>
                  <a:gd name="connsiteX3" fmla="*/ 3135922 w 3135922"/>
                  <a:gd name="connsiteY3" fmla="*/ 989135 h 98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35922" h="989135">
                    <a:moveTo>
                      <a:pt x="0" y="982503"/>
                    </a:moveTo>
                    <a:lnTo>
                      <a:pt x="1142999" y="0"/>
                    </a:lnTo>
                    <a:lnTo>
                      <a:pt x="1985595" y="0"/>
                    </a:lnTo>
                    <a:lnTo>
                      <a:pt x="3135922" y="989135"/>
                    </a:ln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4564979" y="5291591"/>
                <a:ext cx="622649" cy="21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堤頂</a:t>
                </a:r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2746180" y="5824137"/>
                <a:ext cx="576000" cy="180000"/>
              </a:xfrm>
              <a:prstGeom prst="rect">
                <a:avLst/>
              </a:prstGeom>
              <a:solidFill>
                <a:srgbClr val="FFCCFF">
                  <a:alpha val="49804"/>
                </a:srgbClr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000" dirty="0">
                    <a:solidFill>
                      <a:srgbClr val="FF0000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rPr>
                  <a:t>空き容量</a:t>
                </a:r>
                <a:endParaRPr kumimoji="1" lang="ja-JP" altLang="en-US" sz="1000" dirty="0">
                  <a:solidFill>
                    <a:srgbClr val="FF0000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70" y="7423167"/>
            <a:ext cx="6142186" cy="104407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7813CE-16E8-42CB-9FF8-08D6CDDA571D}"/>
              </a:ext>
            </a:extLst>
          </p:cNvPr>
          <p:cNvSpPr txBox="1"/>
          <p:nvPr/>
        </p:nvSpPr>
        <p:spPr>
          <a:xfrm>
            <a:off x="188639" y="8630155"/>
            <a:ext cx="6478247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長野県では、「ため池を活用した雨水貯留の取組に係る指針」を作成しました。参考いただき地域の取組に御活用ください。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83224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02BA25D-8AA3-4461-A24D-439AFC17310D}"/>
              </a:ext>
            </a:extLst>
          </p:cNvPr>
          <p:cNvSpPr/>
          <p:nvPr/>
        </p:nvSpPr>
        <p:spPr>
          <a:xfrm>
            <a:off x="3209485" y="8024392"/>
            <a:ext cx="2019716" cy="1440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999147" y="7473280"/>
            <a:ext cx="3310173" cy="108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●公共施設における雨水貯留施設設置</a:t>
            </a:r>
          </a:p>
          <a:p>
            <a:r>
              <a:rPr lang="ja-JP" altLang="en-US" sz="1050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●市町村における各戸貯留施設設置費補助制度</a:t>
            </a:r>
          </a:p>
          <a:p>
            <a:r>
              <a:rPr lang="ja-JP" altLang="en-US" sz="1050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●雨水排水規制ガイドライン等の策定　</a:t>
            </a:r>
            <a:endParaRPr lang="en-US" altLang="ja-JP" sz="1050" dirty="0">
              <a:solidFill>
                <a:srgbClr val="FF000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●ため池を活用した雨水貯留の取組</a:t>
            </a:r>
            <a:endParaRPr lang="en-US" altLang="ja-JP" sz="1050" dirty="0">
              <a:solidFill>
                <a:srgbClr val="FF000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●水田を活用した雨水貯留の取組　</a:t>
            </a:r>
            <a:endParaRPr lang="en-US" altLang="ja-JP" sz="1050" dirty="0">
              <a:solidFill>
                <a:srgbClr val="FF000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●流域の森林整備　　など</a:t>
            </a:r>
          </a:p>
        </p:txBody>
      </p:sp>
      <p:pic>
        <p:nvPicPr>
          <p:cNvPr id="29" name="図 2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9"/>
          <a:stretch/>
        </p:blipFill>
        <p:spPr bwMode="auto">
          <a:xfrm>
            <a:off x="2880272" y="1102458"/>
            <a:ext cx="3789088" cy="3202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14" y="123986"/>
            <a:ext cx="6857185" cy="4364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「流　域　治　水」　の　取　組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2237" y="1064569"/>
            <a:ext cx="2660699" cy="3420448"/>
          </a:xfrm>
          <a:prstGeom prst="rect">
            <a:avLst/>
          </a:prstGeom>
          <a:noFill/>
        </p:spPr>
        <p:txBody>
          <a:bodyPr wrap="square" lIns="72000" tIns="0" rIns="72000" bIns="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近年、気象災害が激甚化・頻発化しています。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20000"/>
              </a:lnSpc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そのため、これまでの国や県による治水対策に加え、市町村、民間事業者、県民など流域のあらゆる関係者が協働し、流域全体で水害を軽減させる「</a:t>
            </a:r>
            <a:r>
              <a:rPr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流域治水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」に取り組むことが必要です。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20000"/>
              </a:lnSpc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甚大な水害が発生した長野県においては、洪水被害軽減は最優先の課題であり、県全体で「</a:t>
            </a:r>
            <a:r>
              <a:rPr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流域治水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」の取組を進めていきます。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0" y="632560"/>
            <a:ext cx="6858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108000" tIns="36000" rIns="0" bIns="0" rtlCol="0" anchor="ctr" anchorCtr="0">
            <a:noAutofit/>
          </a:bodyPr>
          <a:lstStyle/>
          <a:p>
            <a:r>
              <a:rPr lang="ja-JP" altLang="ja-JP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流域治水への転換</a:t>
            </a:r>
            <a:r>
              <a:rPr lang="ja-JP" altLang="ja-JP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endParaRPr kumimoji="1" lang="ja-JP" altLang="en-US" sz="1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0" y="4737016"/>
            <a:ext cx="6858000" cy="360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 lIns="108000" tIns="36000" rIns="0" bIns="0" rtlCol="0" anchor="ctr" anchorCtr="0">
            <a:noAutofit/>
          </a:bodyPr>
          <a:lstStyle/>
          <a:p>
            <a:r>
              <a:rPr lang="ja-JP" altLang="ja-JP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長野県流域治水推進計画</a:t>
            </a:r>
            <a:r>
              <a:rPr lang="ja-JP" altLang="ja-JP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endParaRPr kumimoji="1" lang="ja-JP" altLang="en-US" sz="1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5490073" y="4127988"/>
            <a:ext cx="1179287" cy="20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（国土交通省資料）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880272" y="4304919"/>
            <a:ext cx="3789087" cy="324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流域治水のイメージ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88640" y="5169024"/>
            <a:ext cx="6507879" cy="1625704"/>
          </a:xfrm>
          <a:prstGeom prst="rect">
            <a:avLst/>
          </a:prstGeom>
          <a:noFill/>
        </p:spPr>
        <p:txBody>
          <a:bodyPr wrap="square" lIns="72000" tIns="0" rIns="72000" bIns="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「流域治水」の推進に当たっては、流域の関係者全員が意識を共有し、計画的に取り組む必要があります。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20000"/>
              </a:lnSpc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県では、令和３年２月に「長野県流域治水推進計画」を策定し、令和３年度から７年度まで（５か年）の取組目標を定めました。</a:t>
            </a:r>
          </a:p>
          <a:p>
            <a:pPr algn="just">
              <a:lnSpc>
                <a:spcPct val="120000"/>
              </a:lnSpc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この計画に基づき取組を進めることにより、再度災害防止・軽減、逃げ遅れゼロ、社会経済被害の軽減を実現し、安全・安心な地域の形成を目指します。</a:t>
            </a: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999147" y="8625408"/>
            <a:ext cx="3310173" cy="108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pPr marL="304800" indent="-304800" algn="just"/>
            <a:r>
              <a:rPr lang="ja-JP" altLang="en-US" sz="1050" kern="100" dirty="0">
                <a:solidFill>
                  <a:srgbClr val="00B05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Times New Roman" panose="02020603050405020304" pitchFamily="18" charset="0"/>
              </a:rPr>
              <a:t>●危機管理型水位計・簡易型河川監視カメラの設置</a:t>
            </a:r>
            <a:endParaRPr lang="en-US" altLang="ja-JP" sz="1050" kern="100" dirty="0">
              <a:solidFill>
                <a:srgbClr val="00B050"/>
              </a:solidFill>
              <a:latin typeface="HGｺﾞｼｯｸM" panose="020B0609000000000000" pitchFamily="49" charset="-128"/>
              <a:ea typeface="HGｺﾞｼｯｸM" panose="020B0609000000000000" pitchFamily="49" charset="-128"/>
              <a:cs typeface="Times New Roman" panose="02020603050405020304" pitchFamily="18" charset="0"/>
            </a:endParaRPr>
          </a:p>
          <a:p>
            <a:pPr marL="304800" lvl="0" indent="-304800" algn="just"/>
            <a:r>
              <a:rPr lang="ja-JP" altLang="en-US" sz="1050" kern="100" dirty="0">
                <a:solidFill>
                  <a:srgbClr val="00B05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Times New Roman" panose="02020603050405020304" pitchFamily="18" charset="0"/>
              </a:rPr>
              <a:t>●浸水想定区域図の作成</a:t>
            </a:r>
            <a:endParaRPr lang="en-US" altLang="ja-JP" sz="1050" kern="100" dirty="0">
              <a:solidFill>
                <a:srgbClr val="00B050"/>
              </a:solidFill>
              <a:latin typeface="HGｺﾞｼｯｸM" panose="020B0609000000000000" pitchFamily="49" charset="-128"/>
              <a:ea typeface="HGｺﾞｼｯｸM" panose="020B0609000000000000" pitchFamily="49" charset="-128"/>
              <a:cs typeface="Times New Roman" panose="02020603050405020304" pitchFamily="18" charset="0"/>
            </a:endParaRPr>
          </a:p>
          <a:p>
            <a:pPr marL="304800" lvl="0" indent="-304800" algn="just"/>
            <a:r>
              <a:rPr lang="ja-JP" altLang="en-US" sz="1050" kern="100" dirty="0">
                <a:solidFill>
                  <a:srgbClr val="00B05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Times New Roman" panose="02020603050405020304" pitchFamily="18" charset="0"/>
              </a:rPr>
              <a:t>●住まい方の工夫の取組</a:t>
            </a:r>
            <a:endParaRPr lang="en-US" altLang="ja-JP" sz="1050" kern="100" dirty="0">
              <a:solidFill>
                <a:srgbClr val="00B050"/>
              </a:solidFill>
              <a:latin typeface="HGｺﾞｼｯｸM" panose="020B0609000000000000" pitchFamily="49" charset="-128"/>
              <a:ea typeface="HGｺﾞｼｯｸM" panose="020B0609000000000000" pitchFamily="49" charset="-128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ja-JP" altLang="en-US" sz="1050" kern="100" dirty="0">
                <a:solidFill>
                  <a:srgbClr val="00B05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Times New Roman" panose="02020603050405020304" pitchFamily="18" charset="0"/>
              </a:rPr>
              <a:t>●要配慮者利用施設における避難確保計画の策定</a:t>
            </a:r>
            <a:endParaRPr lang="en-US" altLang="ja-JP" sz="1050" kern="100" dirty="0">
              <a:solidFill>
                <a:srgbClr val="00B050"/>
              </a:solidFill>
              <a:latin typeface="HGｺﾞｼｯｸM" panose="020B0609000000000000" pitchFamily="49" charset="-128"/>
              <a:ea typeface="HGｺﾞｼｯｸM" panose="020B0609000000000000" pitchFamily="49" charset="-128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ja-JP" altLang="en-US" sz="1050" kern="100" dirty="0">
                <a:solidFill>
                  <a:srgbClr val="00B05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Times New Roman" panose="02020603050405020304" pitchFamily="18" charset="0"/>
              </a:rPr>
              <a:t>●地域特性に配慮した「地区防災マップ」の作成</a:t>
            </a:r>
            <a:endParaRPr lang="en-US" altLang="ja-JP" sz="1050" kern="100" dirty="0">
              <a:solidFill>
                <a:srgbClr val="00B050"/>
              </a:solidFill>
              <a:latin typeface="HGｺﾞｼｯｸM" panose="020B0609000000000000" pitchFamily="49" charset="-128"/>
              <a:ea typeface="HGｺﾞｼｯｸM" panose="020B0609000000000000" pitchFamily="49" charset="-128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ja-JP" altLang="en-US" sz="1050" kern="100" dirty="0">
                <a:solidFill>
                  <a:srgbClr val="00B05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Times New Roman" panose="02020603050405020304" pitchFamily="18" charset="0"/>
              </a:rPr>
              <a:t>●防災知識の普及に関する取組　　など</a:t>
            </a:r>
            <a:endParaRPr lang="en-US" altLang="ja-JP" sz="1050" kern="100" dirty="0">
              <a:solidFill>
                <a:srgbClr val="00B050"/>
              </a:solidFill>
              <a:latin typeface="HGｺﾞｼｯｸM" panose="020B0609000000000000" pitchFamily="49" charset="-128"/>
              <a:ea typeface="HGｺﾞｼｯｸM" panose="020B06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88640" y="6897216"/>
            <a:ext cx="252000" cy="2808190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txBody>
          <a:bodyPr vert="eaVert" wrap="squar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流　　域　　治　　水</a:t>
            </a: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20936" y="8913440"/>
            <a:ext cx="2232000" cy="50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36000" tIns="0" rIns="36000" bIns="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まちづくりや住民避難の取組</a:t>
            </a:r>
            <a:br>
              <a:rPr kumimoji="1" lang="en-US" altLang="ja-JP" sz="1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1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1000" b="1" i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「備える」～逃げ遅れゼロ～</a:t>
            </a:r>
            <a:endParaRPr kumimoji="1" lang="ja-JP" altLang="en-US" sz="1000" b="1" i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620936" y="7761312"/>
            <a:ext cx="2232000" cy="50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36000" tIns="0" rIns="36000" bIns="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流域における雨水貯留等の取組</a:t>
            </a:r>
            <a:br>
              <a:rPr kumimoji="1" lang="en-US" altLang="ja-JP" sz="1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1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kumimoji="1" lang="ja-JP" altLang="en-US" sz="1000" b="1" i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lang="ja-JP" altLang="en-US" sz="1000" b="1" i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留める」</a:t>
            </a:r>
            <a:endParaRPr kumimoji="1" lang="ja-JP" altLang="en-US" sz="1000" b="1" i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20936" y="6897216"/>
            <a:ext cx="2232000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36000" tIns="0" rIns="36000" bIns="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河川整備の取組（河川管理者が実施）</a:t>
            </a:r>
            <a:br>
              <a:rPr kumimoji="1" lang="en-US" altLang="ja-JP" sz="1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1000" b="1" i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「流す」</a:t>
            </a:r>
            <a:endParaRPr kumimoji="1" lang="ja-JP" altLang="en-US" sz="1000" b="1" i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999148" y="6897216"/>
            <a:ext cx="3310172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ja-JP" altLang="en-US" sz="1050" dirty="0">
                <a:solidFill>
                  <a:srgbClr val="0070C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●堤防・護岸整備</a:t>
            </a:r>
            <a:endParaRPr lang="en-US" altLang="ja-JP" sz="1050" dirty="0">
              <a:solidFill>
                <a:srgbClr val="0070C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1050" dirty="0">
                <a:solidFill>
                  <a:srgbClr val="0070C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●河道掘削・支障木伐採　　など</a:t>
            </a:r>
            <a:endParaRPr lang="en-US" altLang="ja-JP" sz="1050" dirty="0">
              <a:solidFill>
                <a:srgbClr val="0070C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D1DE3018-AA6C-4341-AE7D-F6CCFC4939BB}"/>
              </a:ext>
            </a:extLst>
          </p:cNvPr>
          <p:cNvSpPr/>
          <p:nvPr/>
        </p:nvSpPr>
        <p:spPr>
          <a:xfrm>
            <a:off x="6065233" y="1745083"/>
            <a:ext cx="648000" cy="64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6" name="カギ線コネクタ 5"/>
          <p:cNvCxnSpPr>
            <a:stCxn id="39" idx="1"/>
            <a:endCxn id="27" idx="3"/>
          </p:cNvCxnSpPr>
          <p:nvPr/>
        </p:nvCxnSpPr>
        <p:spPr>
          <a:xfrm rot="10800000" flipV="1">
            <a:off x="440640" y="7149215"/>
            <a:ext cx="180296" cy="115209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カギ線コネクタ 47"/>
          <p:cNvCxnSpPr>
            <a:stCxn id="112" idx="1"/>
            <a:endCxn id="27" idx="3"/>
          </p:cNvCxnSpPr>
          <p:nvPr/>
        </p:nvCxnSpPr>
        <p:spPr>
          <a:xfrm rot="10800000" flipV="1">
            <a:off x="440640" y="8013311"/>
            <a:ext cx="180296" cy="28799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カギ線コネクタ 50"/>
          <p:cNvCxnSpPr>
            <a:stCxn id="115" idx="1"/>
            <a:endCxn id="27" idx="3"/>
          </p:cNvCxnSpPr>
          <p:nvPr/>
        </p:nvCxnSpPr>
        <p:spPr>
          <a:xfrm rot="10800000">
            <a:off x="440640" y="8301312"/>
            <a:ext cx="180296" cy="86412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39" idx="3"/>
            <a:endCxn id="40" idx="1"/>
          </p:cNvCxnSpPr>
          <p:nvPr/>
        </p:nvCxnSpPr>
        <p:spPr>
          <a:xfrm>
            <a:off x="2852936" y="7149216"/>
            <a:ext cx="146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115" idx="3"/>
            <a:endCxn id="89" idx="1"/>
          </p:cNvCxnSpPr>
          <p:nvPr/>
        </p:nvCxnSpPr>
        <p:spPr>
          <a:xfrm flipV="1">
            <a:off x="2852936" y="9165408"/>
            <a:ext cx="146211" cy="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112" idx="3"/>
            <a:endCxn id="88" idx="1"/>
          </p:cNvCxnSpPr>
          <p:nvPr/>
        </p:nvCxnSpPr>
        <p:spPr>
          <a:xfrm flipV="1">
            <a:off x="2852936" y="8013280"/>
            <a:ext cx="146211" cy="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6309320" y="7473281"/>
            <a:ext cx="286642" cy="2232126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txBody>
          <a:bodyPr vert="eaVert" wrap="squar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長野県流域治水推進計画</a:t>
            </a:r>
          </a:p>
        </p:txBody>
      </p:sp>
    </p:spTree>
    <p:extLst>
      <p:ext uri="{BB962C8B-B14F-4D97-AF65-F5344CB8AC3E}">
        <p14:creationId xmlns:p14="http://schemas.microsoft.com/office/powerpoint/2010/main" val="162233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</a:spPr>
      <a:bodyPr rtlCol="0" anchor="ctr"/>
      <a:lstStyle>
        <a:defPPr algn="ctr">
          <a:defRPr kumimoji="1" dirty="0" smtClean="0">
            <a:latin typeface="HGPｺﾞｼｯｸE" panose="020B0900000000000000" pitchFamily="50" charset="-128"/>
            <a:ea typeface="HGPｺﾞｼｯｸE" panose="020B0900000000000000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</TotalTime>
  <Words>704</Words>
  <Application>Microsoft Office PowerPoint</Application>
  <PresentationFormat>A4 210 x 297 mm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Arial</vt:lpstr>
      <vt:lpstr>HGｺﾞｼｯｸM</vt:lpstr>
      <vt:lpstr>UD デジタル 教科書体 NP-B</vt:lpstr>
      <vt:lpstr>Calibri Light</vt:lpstr>
      <vt:lpstr>Calibri</vt:lpstr>
      <vt:lpstr>ＭＳ ゴシック</vt:lpstr>
      <vt:lpstr>HGPｺﾞｼｯｸE</vt:lpstr>
      <vt:lpstr>游ゴシック</vt:lpstr>
      <vt:lpstr>Office テーマ</vt:lpstr>
      <vt:lpstr>ため池を活用した 雨水貯留の取組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大野　哲也</cp:lastModifiedBy>
  <cp:revision>81</cp:revision>
  <cp:lastPrinted>2022-03-24T05:28:30Z</cp:lastPrinted>
  <dcterms:created xsi:type="dcterms:W3CDTF">2021-06-06T05:05:35Z</dcterms:created>
  <dcterms:modified xsi:type="dcterms:W3CDTF">2022-07-01T00:20:52Z</dcterms:modified>
</cp:coreProperties>
</file>