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69" r:id="rId2"/>
    <p:sldId id="293" r:id="rId3"/>
    <p:sldId id="295" r:id="rId4"/>
    <p:sldId id="294" r:id="rId5"/>
    <p:sldId id="296" r:id="rId6"/>
    <p:sldId id="273" r:id="rId7"/>
    <p:sldId id="270" r:id="rId8"/>
    <p:sldId id="284" r:id="rId9"/>
    <p:sldId id="277" r:id="rId10"/>
    <p:sldId id="275" r:id="rId11"/>
    <p:sldId id="297" r:id="rId12"/>
    <p:sldId id="302" r:id="rId13"/>
    <p:sldId id="276" r:id="rId14"/>
    <p:sldId id="286" r:id="rId15"/>
    <p:sldId id="303" r:id="rId16"/>
    <p:sldId id="287" r:id="rId17"/>
    <p:sldId id="301" r:id="rId18"/>
    <p:sldId id="290" r:id="rId19"/>
    <p:sldId id="285" r:id="rId20"/>
    <p:sldId id="305" r:id="rId21"/>
    <p:sldId id="304" r:id="rId22"/>
    <p:sldId id="307" r:id="rId23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833A"/>
    <a:srgbClr val="007635"/>
    <a:srgbClr val="F9D6BF"/>
    <a:srgbClr val="81FFBA"/>
    <a:srgbClr val="005024"/>
    <a:srgbClr val="F0904E"/>
    <a:srgbClr val="FBE7D9"/>
    <a:srgbClr val="FFFFFF"/>
    <a:srgbClr val="00B800"/>
    <a:srgbClr val="008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939A2-21C0-4A98-A723-EE51F0AD79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77975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F45229-28A7-4FBF-9969-16A2F9FA9D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48792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3E72-2675-4163-B4F3-953CD46CC791}" type="datetimeFigureOut">
              <a:rPr kumimoji="1" lang="ja-JP" altLang="en-US" smtClean="0"/>
              <a:t>2020/4/3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0DC56-920D-46E7-9CED-C9DE86C326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0730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3E72-2675-4163-B4F3-953CD46CC791}" type="datetimeFigureOut">
              <a:rPr kumimoji="1" lang="ja-JP" altLang="en-US" smtClean="0"/>
              <a:t>2020/4/3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0DC56-920D-46E7-9CED-C9DE86C326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1591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3E72-2675-4163-B4F3-953CD46CC791}" type="datetimeFigureOut">
              <a:rPr kumimoji="1" lang="ja-JP" altLang="en-US" smtClean="0"/>
              <a:t>2020/4/3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0DC56-920D-46E7-9CED-C9DE86C326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3905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3E72-2675-4163-B4F3-953CD46CC791}" type="datetimeFigureOut">
              <a:rPr kumimoji="1" lang="ja-JP" altLang="en-US" smtClean="0"/>
              <a:t>2020/4/3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0DC56-920D-46E7-9CED-C9DE86C326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36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3E72-2675-4163-B4F3-953CD46CC791}" type="datetimeFigureOut">
              <a:rPr kumimoji="1" lang="ja-JP" altLang="en-US" smtClean="0"/>
              <a:t>2020/4/3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0DC56-920D-46E7-9CED-C9DE86C326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1575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3E72-2675-4163-B4F3-953CD46CC791}" type="datetimeFigureOut">
              <a:rPr kumimoji="1" lang="ja-JP" altLang="en-US" smtClean="0"/>
              <a:t>2020/4/3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0DC56-920D-46E7-9CED-C9DE86C326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2508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3E72-2675-4163-B4F3-953CD46CC791}" type="datetimeFigureOut">
              <a:rPr kumimoji="1" lang="ja-JP" altLang="en-US" smtClean="0"/>
              <a:t>2020/4/3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0DC56-920D-46E7-9CED-C9DE86C326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9446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3E72-2675-4163-B4F3-953CD46CC791}" type="datetimeFigureOut">
              <a:rPr kumimoji="1" lang="ja-JP" altLang="en-US" smtClean="0"/>
              <a:t>2020/4/3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0DC56-920D-46E7-9CED-C9DE86C326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2999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3E72-2675-4163-B4F3-953CD46CC791}" type="datetimeFigureOut">
              <a:rPr kumimoji="1" lang="ja-JP" altLang="en-US" smtClean="0"/>
              <a:t>2020/4/3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0DC56-920D-46E7-9CED-C9DE86C326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8366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3E72-2675-4163-B4F3-953CD46CC791}" type="datetimeFigureOut">
              <a:rPr kumimoji="1" lang="ja-JP" altLang="en-US" smtClean="0"/>
              <a:t>2020/4/3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0DC56-920D-46E7-9CED-C9DE86C326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1656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3E72-2675-4163-B4F3-953CD46CC791}" type="datetimeFigureOut">
              <a:rPr kumimoji="1" lang="ja-JP" altLang="en-US" smtClean="0"/>
              <a:t>2020/4/3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0DC56-920D-46E7-9CED-C9DE86C326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3313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E3E72-2675-4163-B4F3-953CD46CC791}" type="datetimeFigureOut">
              <a:rPr kumimoji="1" lang="ja-JP" altLang="en-US" smtClean="0"/>
              <a:t>2020/4/3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0DC56-920D-46E7-9CED-C9DE86C326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2688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D59FEAE-9740-43F6-B142-D9718CC4CF8E}"/>
              </a:ext>
            </a:extLst>
          </p:cNvPr>
          <p:cNvSpPr/>
          <p:nvPr/>
        </p:nvSpPr>
        <p:spPr>
          <a:xfrm>
            <a:off x="293189" y="-15628"/>
            <a:ext cx="2635541" cy="872232"/>
          </a:xfrm>
          <a:prstGeom prst="rect">
            <a:avLst/>
          </a:prstGeom>
          <a:solidFill>
            <a:srgbClr val="007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08EAA8A-85D0-4E3E-BE80-D967F82247DB}"/>
              </a:ext>
            </a:extLst>
          </p:cNvPr>
          <p:cNvSpPr txBox="1"/>
          <p:nvPr/>
        </p:nvSpPr>
        <p:spPr>
          <a:xfrm>
            <a:off x="332944" y="181960"/>
            <a:ext cx="3960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chemeClr val="bg1"/>
                </a:solidFill>
                <a:latin typeface="+mn-ea"/>
              </a:rPr>
              <a:t>温水ため池</a:t>
            </a:r>
            <a:endParaRPr kumimoji="1" lang="en-US" altLang="ja-JP" sz="3600" b="1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C582F505-F820-455F-9B1D-9893C400CF4F}"/>
              </a:ext>
            </a:extLst>
          </p:cNvPr>
          <p:cNvCxnSpPr>
            <a:cxnSpLocks/>
          </p:cNvCxnSpPr>
          <p:nvPr/>
        </p:nvCxnSpPr>
        <p:spPr>
          <a:xfrm>
            <a:off x="428625" y="843353"/>
            <a:ext cx="11356975" cy="0"/>
          </a:xfrm>
          <a:prstGeom prst="line">
            <a:avLst/>
          </a:prstGeom>
          <a:ln w="28575">
            <a:solidFill>
              <a:srgbClr val="0076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1B32E6B-ADD6-44B1-98D2-7CEE97F30F0F}"/>
              </a:ext>
            </a:extLst>
          </p:cNvPr>
          <p:cNvSpPr txBox="1"/>
          <p:nvPr/>
        </p:nvSpPr>
        <p:spPr>
          <a:xfrm>
            <a:off x="3193773" y="255319"/>
            <a:ext cx="85918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冷たい水を温めるためにつくった「ため池」</a:t>
            </a:r>
          </a:p>
        </p:txBody>
      </p:sp>
      <p:pic>
        <p:nvPicPr>
          <p:cNvPr id="7" name="図 6" descr="建物, 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2BC360AD-40F6-409B-A779-A28F75BA5DA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8856" y="4540113"/>
            <a:ext cx="6379100" cy="2317887"/>
          </a:xfrm>
          <a:prstGeom prst="rect">
            <a:avLst/>
          </a:prstGeom>
        </p:spPr>
      </p:pic>
      <p:pic>
        <p:nvPicPr>
          <p:cNvPr id="11" name="図 10" descr="傘, 挿絵 が含まれている画像&#10;&#10;自動的に生成された説明">
            <a:extLst>
              <a:ext uri="{FF2B5EF4-FFF2-40B4-BE49-F238E27FC236}">
                <a16:creationId xmlns:a16="http://schemas.microsoft.com/office/drawing/2014/main" id="{263717D9-44C4-408C-B7C4-C467763787A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3770" y="1606978"/>
            <a:ext cx="8430311" cy="2808121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D975B10-0950-4458-9058-B1F70CB3424D}"/>
              </a:ext>
            </a:extLst>
          </p:cNvPr>
          <p:cNvSpPr txBox="1"/>
          <p:nvPr/>
        </p:nvSpPr>
        <p:spPr>
          <a:xfrm>
            <a:off x="293189" y="929963"/>
            <a:ext cx="11274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標高が高く水が冷たい地域では，稲が育ちにくく，収穫量が減ってしまうため，温水ため池がつくられた</a:t>
            </a:r>
            <a:endParaRPr kumimoji="1" lang="en-US" altLang="ja-JP" sz="24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D975B10-0950-4458-9058-B1F70CB3424D}"/>
              </a:ext>
            </a:extLst>
          </p:cNvPr>
          <p:cNvSpPr txBox="1"/>
          <p:nvPr/>
        </p:nvSpPr>
        <p:spPr>
          <a:xfrm>
            <a:off x="397715" y="4540113"/>
            <a:ext cx="3295627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kumimoji="1" lang="ja-JP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太陽の熱で温まった表面の水を取るための工夫</a:t>
            </a:r>
            <a:endParaRPr kumimoji="1" lang="en-US" altLang="ja-JP" sz="24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CFAB2864-870D-4F1A-8632-3EAB9417D1E7}"/>
              </a:ext>
            </a:extLst>
          </p:cNvPr>
          <p:cNvSpPr/>
          <p:nvPr/>
        </p:nvSpPr>
        <p:spPr>
          <a:xfrm rot="18193923">
            <a:off x="6492219" y="3982722"/>
            <a:ext cx="1142962" cy="3437108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CFAB2864-870D-4F1A-8632-3EAB9417D1E7}"/>
              </a:ext>
            </a:extLst>
          </p:cNvPr>
          <p:cNvSpPr/>
          <p:nvPr/>
        </p:nvSpPr>
        <p:spPr>
          <a:xfrm>
            <a:off x="5027112" y="2483123"/>
            <a:ext cx="1080000" cy="10800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4" name="直線矢印コネクタ 13"/>
          <p:cNvCxnSpPr/>
          <p:nvPr/>
        </p:nvCxnSpPr>
        <p:spPr>
          <a:xfrm>
            <a:off x="5567112" y="3563123"/>
            <a:ext cx="363425" cy="97699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H="1">
            <a:off x="3628570" y="4066132"/>
            <a:ext cx="168444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D975B10-0950-4458-9058-B1F70CB3424D}"/>
              </a:ext>
            </a:extLst>
          </p:cNvPr>
          <p:cNvSpPr txBox="1"/>
          <p:nvPr/>
        </p:nvSpPr>
        <p:spPr>
          <a:xfrm>
            <a:off x="8097045" y="5458683"/>
            <a:ext cx="3295627" cy="70788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+mn-ea"/>
              </a:rPr>
              <a:t>上から順番に栓を</a:t>
            </a:r>
            <a:endParaRPr kumimoji="1" lang="en-US" altLang="ja-JP" sz="2000" b="1" dirty="0" smtClean="0"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  <a:latin typeface="+mn-ea"/>
            </a:endParaRPr>
          </a:p>
          <a:p>
            <a:r>
              <a:rPr lang="ja-JP" altLang="en-US" sz="20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+mn-ea"/>
              </a:rPr>
              <a:t>開</a:t>
            </a:r>
            <a:r>
              <a:rPr lang="ja-JP" altLang="en-US" sz="2000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+mn-ea"/>
              </a:rPr>
              <a:t>けてい</a:t>
            </a:r>
            <a:r>
              <a:rPr lang="ja-JP" altLang="en-US" sz="20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+mn-ea"/>
              </a:rPr>
              <a:t>く</a:t>
            </a:r>
            <a:endParaRPr kumimoji="1" lang="en-US" altLang="ja-JP" sz="2000" b="1" dirty="0"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  <a:latin typeface="+mn-ea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A64A7AD-873E-475E-9945-4CDA01715EFD}"/>
              </a:ext>
            </a:extLst>
          </p:cNvPr>
          <p:cNvSpPr txBox="1"/>
          <p:nvPr/>
        </p:nvSpPr>
        <p:spPr>
          <a:xfrm>
            <a:off x="366463" y="-15629"/>
            <a:ext cx="100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600" b="1" dirty="0" smtClean="0">
                <a:solidFill>
                  <a:schemeClr val="bg1"/>
                </a:solidFill>
                <a:latin typeface="+mn-ea"/>
              </a:rPr>
              <a:t>おんすい</a:t>
            </a:r>
            <a:endParaRPr kumimoji="1" lang="ja-JP" altLang="en-US" sz="16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57615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08EAA8A-85D0-4E3E-BE80-D967F82247DB}"/>
              </a:ext>
            </a:extLst>
          </p:cNvPr>
          <p:cNvSpPr txBox="1"/>
          <p:nvPr/>
        </p:nvSpPr>
        <p:spPr>
          <a:xfrm>
            <a:off x="332945" y="128952"/>
            <a:ext cx="11449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rgbClr val="007635"/>
                </a:solidFill>
                <a:latin typeface="+mn-ea"/>
              </a:rPr>
              <a:t>農業の現状</a:t>
            </a:r>
            <a:endParaRPr kumimoji="1" lang="en-US" altLang="ja-JP" sz="3600" b="1" dirty="0">
              <a:solidFill>
                <a:srgbClr val="007635"/>
              </a:solidFill>
              <a:latin typeface="+mn-ea"/>
            </a:endParaRP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C582F505-F820-455F-9B1D-9893C400CF4F}"/>
              </a:ext>
            </a:extLst>
          </p:cNvPr>
          <p:cNvCxnSpPr>
            <a:cxnSpLocks/>
          </p:cNvCxnSpPr>
          <p:nvPr/>
        </p:nvCxnSpPr>
        <p:spPr>
          <a:xfrm>
            <a:off x="428625" y="843353"/>
            <a:ext cx="11356975" cy="0"/>
          </a:xfrm>
          <a:prstGeom prst="line">
            <a:avLst/>
          </a:prstGeom>
          <a:ln w="28575">
            <a:solidFill>
              <a:srgbClr val="0076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0526B495-591A-421C-9A4E-521FEC936DC8}"/>
              </a:ext>
            </a:extLst>
          </p:cNvPr>
          <p:cNvSpPr txBox="1"/>
          <p:nvPr/>
        </p:nvSpPr>
        <p:spPr>
          <a:xfrm>
            <a:off x="332945" y="1036074"/>
            <a:ext cx="11678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kumimoji="1" lang="ja-JP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農業で働く人の総数</a:t>
            </a:r>
            <a:r>
              <a:rPr kumimoji="1" lang="ja-JP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と高齢者</a:t>
            </a:r>
            <a:r>
              <a:rPr kumimoji="1" lang="ja-JP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の</a:t>
            </a:r>
            <a:r>
              <a:rPr kumimoji="1" lang="ja-JP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人数（</a:t>
            </a:r>
            <a:r>
              <a:rPr kumimoji="1" lang="ja-JP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長野県）</a:t>
            </a:r>
          </a:p>
        </p:txBody>
      </p:sp>
      <p:pic>
        <p:nvPicPr>
          <p:cNvPr id="5" name="図 4" descr="スクリーンショットの画面&#10;&#10;自動的に生成された説明">
            <a:extLst>
              <a:ext uri="{FF2B5EF4-FFF2-40B4-BE49-F238E27FC236}">
                <a16:creationId xmlns:a16="http://schemas.microsoft.com/office/drawing/2014/main" id="{B1084874-51B7-4E8C-98FA-C128830AB57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8423" y="1767687"/>
            <a:ext cx="7958094" cy="509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312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08EAA8A-85D0-4E3E-BE80-D967F82247DB}"/>
              </a:ext>
            </a:extLst>
          </p:cNvPr>
          <p:cNvSpPr txBox="1"/>
          <p:nvPr/>
        </p:nvSpPr>
        <p:spPr>
          <a:xfrm>
            <a:off x="332945" y="128952"/>
            <a:ext cx="11449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rgbClr val="007635"/>
                </a:solidFill>
                <a:latin typeface="+mn-ea"/>
              </a:rPr>
              <a:t>農業の現状</a:t>
            </a:r>
            <a:endParaRPr kumimoji="1" lang="en-US" altLang="ja-JP" sz="3600" b="1" dirty="0">
              <a:solidFill>
                <a:srgbClr val="007635"/>
              </a:solidFill>
              <a:latin typeface="+mn-ea"/>
            </a:endParaRP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C582F505-F820-455F-9B1D-9893C400CF4F}"/>
              </a:ext>
            </a:extLst>
          </p:cNvPr>
          <p:cNvCxnSpPr>
            <a:cxnSpLocks/>
          </p:cNvCxnSpPr>
          <p:nvPr/>
        </p:nvCxnSpPr>
        <p:spPr>
          <a:xfrm>
            <a:off x="428625" y="843353"/>
            <a:ext cx="11356975" cy="0"/>
          </a:xfrm>
          <a:prstGeom prst="line">
            <a:avLst/>
          </a:prstGeom>
          <a:ln w="28575">
            <a:solidFill>
              <a:srgbClr val="0076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C2E13446-AD45-425B-A5FE-C2CA40CC03D9}"/>
              </a:ext>
            </a:extLst>
          </p:cNvPr>
          <p:cNvSpPr/>
          <p:nvPr/>
        </p:nvSpPr>
        <p:spPr>
          <a:xfrm>
            <a:off x="2530913" y="4779505"/>
            <a:ext cx="9251082" cy="1440000"/>
          </a:xfrm>
          <a:prstGeom prst="rect">
            <a:avLst/>
          </a:prstGeom>
          <a:solidFill>
            <a:srgbClr val="F9D6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91C1A7D-FB8C-4301-BBA5-FFC2F9B77243}"/>
              </a:ext>
            </a:extLst>
          </p:cNvPr>
          <p:cNvSpPr txBox="1"/>
          <p:nvPr/>
        </p:nvSpPr>
        <p:spPr>
          <a:xfrm>
            <a:off x="2809426" y="4874590"/>
            <a:ext cx="8511916" cy="1249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少ない人数で米づくりを続けていくためには，</a:t>
            </a:r>
            <a:endParaRPr kumimoji="1" lang="en-US" altLang="ja-JP" sz="30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30000"/>
              </a:lnSpc>
            </a:pPr>
            <a:r>
              <a:rPr kumimoji="1" lang="ja-JP" alt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どうすればよいでしょうか。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452FD49-1DB6-4BD8-A438-CE9DB4C3860C}"/>
              </a:ext>
            </a:extLst>
          </p:cNvPr>
          <p:cNvSpPr/>
          <p:nvPr/>
        </p:nvSpPr>
        <p:spPr>
          <a:xfrm>
            <a:off x="434977" y="4779505"/>
            <a:ext cx="1938768" cy="1440000"/>
          </a:xfrm>
          <a:prstGeom prst="rect">
            <a:avLst/>
          </a:prstGeom>
          <a:solidFill>
            <a:srgbClr val="EE8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159D48D-CA75-46C3-AEBF-BAA65EE17DF0}"/>
              </a:ext>
            </a:extLst>
          </p:cNvPr>
          <p:cNvSpPr txBox="1"/>
          <p:nvPr/>
        </p:nvSpPr>
        <p:spPr>
          <a:xfrm>
            <a:off x="434977" y="4922385"/>
            <a:ext cx="1938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b="1" dirty="0">
                <a:solidFill>
                  <a:schemeClr val="bg1"/>
                </a:solidFill>
                <a:latin typeface="+mn-ea"/>
              </a:rPr>
              <a:t>考える</a:t>
            </a:r>
            <a:endParaRPr kumimoji="1" lang="en-US" altLang="ja-JP" sz="3600" b="1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6C921C50-1A83-4C9C-9F74-F0B7F0AF2DFB}"/>
              </a:ext>
            </a:extLst>
          </p:cNvPr>
          <p:cNvCxnSpPr>
            <a:cxnSpLocks/>
          </p:cNvCxnSpPr>
          <p:nvPr/>
        </p:nvCxnSpPr>
        <p:spPr>
          <a:xfrm>
            <a:off x="870658" y="5778356"/>
            <a:ext cx="1131612" cy="0"/>
          </a:xfrm>
          <a:prstGeom prst="straightConnector1">
            <a:avLst/>
          </a:prstGeom>
          <a:ln w="73025">
            <a:solidFill>
              <a:schemeClr val="bg1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1B32E6B-ADD6-44B1-98D2-7CEE97F30F0F}"/>
              </a:ext>
            </a:extLst>
          </p:cNvPr>
          <p:cNvSpPr txBox="1"/>
          <p:nvPr/>
        </p:nvSpPr>
        <p:spPr>
          <a:xfrm>
            <a:off x="293190" y="1700613"/>
            <a:ext cx="11724639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ts val="1800"/>
              </a:spcBef>
              <a:buFont typeface="Wingdings" panose="05000000000000000000" pitchFamily="2" charset="2"/>
              <a:buChar char="l"/>
            </a:pPr>
            <a:r>
              <a:rPr kumimoji="1" lang="ja-JP" alt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農業で働く人の数が，どんどん減っている</a:t>
            </a:r>
            <a:endParaRPr kumimoji="1" lang="en-US" altLang="ja-JP" sz="3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marL="457200" indent="-457200">
              <a:lnSpc>
                <a:spcPct val="150000"/>
              </a:lnSpc>
              <a:spcBef>
                <a:spcPts val="1800"/>
              </a:spcBef>
              <a:buFont typeface="Wingdings" panose="05000000000000000000" pitchFamily="2" charset="2"/>
              <a:buChar char="l"/>
            </a:pPr>
            <a:r>
              <a:rPr lang="ja-JP" alt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農業</a:t>
            </a:r>
            <a:r>
              <a:rPr lang="ja-JP" alt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をする高齢者のわりあいが増えている</a:t>
            </a:r>
            <a:endParaRPr lang="en-US" altLang="ja-JP" sz="3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marL="457200" indent="-457200">
              <a:lnSpc>
                <a:spcPct val="150000"/>
              </a:lnSpc>
              <a:spcBef>
                <a:spcPts val="1800"/>
              </a:spcBef>
              <a:buFont typeface="Wingdings" panose="05000000000000000000" pitchFamily="2" charset="2"/>
              <a:buChar char="l"/>
            </a:pPr>
            <a:r>
              <a:rPr lang="ja-JP" alt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米</a:t>
            </a:r>
            <a:r>
              <a:rPr lang="ja-JP" alt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をつくる人が少なくなっていきそう</a:t>
            </a:r>
            <a:endParaRPr kumimoji="1" lang="ja-JP" altLang="en-US" sz="30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1B32E6B-ADD6-44B1-98D2-7CEE97F30F0F}"/>
              </a:ext>
            </a:extLst>
          </p:cNvPr>
          <p:cNvSpPr txBox="1"/>
          <p:nvPr/>
        </p:nvSpPr>
        <p:spPr>
          <a:xfrm>
            <a:off x="293189" y="870368"/>
            <a:ext cx="1172463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800"/>
              </a:spcBef>
            </a:pPr>
            <a:r>
              <a:rPr kumimoji="1" lang="ja-JP" alt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グラフを見て気づいたこと</a:t>
            </a:r>
            <a:endParaRPr kumimoji="1" lang="ja-JP" altLang="en-US" sz="30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06871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08EAA8A-85D0-4E3E-BE80-D967F82247DB}"/>
              </a:ext>
            </a:extLst>
          </p:cNvPr>
          <p:cNvSpPr txBox="1"/>
          <p:nvPr/>
        </p:nvSpPr>
        <p:spPr>
          <a:xfrm>
            <a:off x="332945" y="128952"/>
            <a:ext cx="11449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rgbClr val="007635"/>
                </a:solidFill>
                <a:latin typeface="+mn-ea"/>
              </a:rPr>
              <a:t>これからの農業</a:t>
            </a:r>
            <a:endParaRPr kumimoji="1" lang="en-US" altLang="ja-JP" sz="3600" b="1" dirty="0">
              <a:solidFill>
                <a:srgbClr val="007635"/>
              </a:solidFill>
              <a:latin typeface="+mn-ea"/>
            </a:endParaRP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C582F505-F820-455F-9B1D-9893C400CF4F}"/>
              </a:ext>
            </a:extLst>
          </p:cNvPr>
          <p:cNvCxnSpPr>
            <a:cxnSpLocks/>
          </p:cNvCxnSpPr>
          <p:nvPr/>
        </p:nvCxnSpPr>
        <p:spPr>
          <a:xfrm>
            <a:off x="428625" y="843353"/>
            <a:ext cx="11356975" cy="0"/>
          </a:xfrm>
          <a:prstGeom prst="line">
            <a:avLst/>
          </a:prstGeom>
          <a:ln w="28575">
            <a:solidFill>
              <a:srgbClr val="0076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0526B495-591A-421C-9A4E-521FEC936DC8}"/>
              </a:ext>
            </a:extLst>
          </p:cNvPr>
          <p:cNvSpPr txBox="1"/>
          <p:nvPr/>
        </p:nvSpPr>
        <p:spPr>
          <a:xfrm>
            <a:off x="332945" y="1036074"/>
            <a:ext cx="5719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ja-JP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水田</a:t>
            </a:r>
            <a:r>
              <a:rPr lang="ja-JP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の形を整え，区画を大きくする</a:t>
            </a:r>
            <a:endParaRPr kumimoji="1" lang="ja-JP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1B32E6B-ADD6-44B1-98D2-7CEE97F30F0F}"/>
              </a:ext>
            </a:extLst>
          </p:cNvPr>
          <p:cNvSpPr txBox="1"/>
          <p:nvPr/>
        </p:nvSpPr>
        <p:spPr>
          <a:xfrm>
            <a:off x="3889825" y="255319"/>
            <a:ext cx="84908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大きな機械を使えるようにするための整備</a:t>
            </a:r>
            <a:endParaRPr kumimoji="1" lang="ja-JP" altLang="en-US" sz="30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611"/>
          <a:stretch/>
        </p:blipFill>
        <p:spPr>
          <a:xfrm>
            <a:off x="6376087" y="1622387"/>
            <a:ext cx="5571887" cy="3860834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20"/>
          <a:stretch/>
        </p:blipFill>
        <p:spPr>
          <a:xfrm>
            <a:off x="238898" y="1627446"/>
            <a:ext cx="5580125" cy="3855775"/>
          </a:xfrm>
          <a:prstGeom prst="rect">
            <a:avLst/>
          </a:prstGeom>
        </p:spPr>
      </p:pic>
      <p:sp>
        <p:nvSpPr>
          <p:cNvPr id="5" name="二等辺三角形 4"/>
          <p:cNvSpPr/>
          <p:nvPr/>
        </p:nvSpPr>
        <p:spPr>
          <a:xfrm rot="5400000">
            <a:off x="4245807" y="3429237"/>
            <a:ext cx="3497972" cy="247135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160EAAA-B7D3-4254-9683-7C29CA41B178}"/>
              </a:ext>
            </a:extLst>
          </p:cNvPr>
          <p:cNvSpPr txBox="1"/>
          <p:nvPr/>
        </p:nvSpPr>
        <p:spPr>
          <a:xfrm>
            <a:off x="6283975" y="5558443"/>
            <a:ext cx="566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大きな田植え機が使えるようになった水田</a:t>
            </a:r>
            <a:endParaRPr kumimoji="1" lang="en-US" altLang="ja-JP" sz="20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160EAAA-B7D3-4254-9683-7C29CA41B178}"/>
              </a:ext>
            </a:extLst>
          </p:cNvPr>
          <p:cNvSpPr txBox="1"/>
          <p:nvPr/>
        </p:nvSpPr>
        <p:spPr>
          <a:xfrm>
            <a:off x="238898" y="5558443"/>
            <a:ext cx="566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大きな田植え機が使えない水田</a:t>
            </a:r>
            <a:endParaRPr kumimoji="1" lang="en-US" altLang="ja-JP" sz="20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44578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08EAA8A-85D0-4E3E-BE80-D967F82247DB}"/>
              </a:ext>
            </a:extLst>
          </p:cNvPr>
          <p:cNvSpPr txBox="1"/>
          <p:nvPr/>
        </p:nvSpPr>
        <p:spPr>
          <a:xfrm>
            <a:off x="332945" y="128952"/>
            <a:ext cx="11449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rgbClr val="007635"/>
                </a:solidFill>
                <a:latin typeface="+mn-ea"/>
              </a:rPr>
              <a:t>これからの農業</a:t>
            </a:r>
            <a:endParaRPr kumimoji="1" lang="en-US" altLang="ja-JP" sz="3600" b="1" dirty="0">
              <a:solidFill>
                <a:srgbClr val="007635"/>
              </a:solidFill>
              <a:latin typeface="+mn-ea"/>
            </a:endParaRP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C582F505-F820-455F-9B1D-9893C400CF4F}"/>
              </a:ext>
            </a:extLst>
          </p:cNvPr>
          <p:cNvCxnSpPr>
            <a:cxnSpLocks/>
          </p:cNvCxnSpPr>
          <p:nvPr/>
        </p:nvCxnSpPr>
        <p:spPr>
          <a:xfrm>
            <a:off x="428625" y="843353"/>
            <a:ext cx="11356975" cy="0"/>
          </a:xfrm>
          <a:prstGeom prst="line">
            <a:avLst/>
          </a:prstGeom>
          <a:ln w="28575">
            <a:solidFill>
              <a:srgbClr val="0076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0526B495-591A-421C-9A4E-521FEC936DC8}"/>
              </a:ext>
            </a:extLst>
          </p:cNvPr>
          <p:cNvSpPr txBox="1"/>
          <p:nvPr/>
        </p:nvSpPr>
        <p:spPr>
          <a:xfrm>
            <a:off x="332945" y="1036074"/>
            <a:ext cx="11678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kumimoji="1" lang="ja-JP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農業の将来像</a:t>
            </a:r>
          </a:p>
        </p:txBody>
      </p:sp>
      <p:pic>
        <p:nvPicPr>
          <p:cNvPr id="5" name="図 4" descr="ベッド, 部屋 が含まれている画像&#10;&#10;自動的に生成された説明">
            <a:extLst>
              <a:ext uri="{FF2B5EF4-FFF2-40B4-BE49-F238E27FC236}">
                <a16:creationId xmlns:a16="http://schemas.microsoft.com/office/drawing/2014/main" id="{2D73125A-B4AF-49D3-B3A7-D1FE9C34B77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409" y="1598885"/>
            <a:ext cx="10523182" cy="5259115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526B495-591A-421C-9A4E-521FEC936DC8}"/>
              </a:ext>
            </a:extLst>
          </p:cNvPr>
          <p:cNvSpPr txBox="1"/>
          <p:nvPr/>
        </p:nvSpPr>
        <p:spPr>
          <a:xfrm>
            <a:off x="726005" y="4028387"/>
            <a:ext cx="2699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+mn-ea"/>
              </a:rPr>
              <a:t>ラジコン草刈り機</a:t>
            </a:r>
            <a:endParaRPr kumimoji="1" lang="ja-JP" altLang="en-US" sz="2000" b="1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+mn-ea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526B495-591A-421C-9A4E-521FEC936DC8}"/>
              </a:ext>
            </a:extLst>
          </p:cNvPr>
          <p:cNvSpPr txBox="1"/>
          <p:nvPr/>
        </p:nvSpPr>
        <p:spPr>
          <a:xfrm>
            <a:off x="6680380" y="5657670"/>
            <a:ext cx="2699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+mn-ea"/>
              </a:rPr>
              <a:t>自動</a:t>
            </a:r>
            <a:r>
              <a:rPr lang="ja-JP" altLang="en-US" sz="20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+mn-ea"/>
              </a:rPr>
              <a:t>運転</a:t>
            </a:r>
            <a:r>
              <a:rPr kumimoji="1" lang="ja-JP" altLang="en-US" sz="20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+mn-ea"/>
              </a:rPr>
              <a:t>田植え機</a:t>
            </a:r>
            <a:endParaRPr kumimoji="1" lang="ja-JP" altLang="en-US" sz="2000" b="1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+mn-ea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526B495-591A-421C-9A4E-521FEC936DC8}"/>
              </a:ext>
            </a:extLst>
          </p:cNvPr>
          <p:cNvSpPr txBox="1"/>
          <p:nvPr/>
        </p:nvSpPr>
        <p:spPr>
          <a:xfrm>
            <a:off x="2458512" y="6057780"/>
            <a:ext cx="2699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+mn-ea"/>
              </a:rPr>
              <a:t>自動運転</a:t>
            </a:r>
            <a:r>
              <a:rPr kumimoji="1" lang="ja-JP" altLang="en-US" sz="20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+mn-ea"/>
              </a:rPr>
              <a:t>トラクター</a:t>
            </a:r>
            <a:endParaRPr kumimoji="1" lang="ja-JP" altLang="en-US" sz="2000" b="1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+mn-ea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526B495-591A-421C-9A4E-521FEC936DC8}"/>
              </a:ext>
            </a:extLst>
          </p:cNvPr>
          <p:cNvSpPr txBox="1"/>
          <p:nvPr/>
        </p:nvSpPr>
        <p:spPr>
          <a:xfrm>
            <a:off x="6869064" y="4228442"/>
            <a:ext cx="2332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+mn-ea"/>
              </a:rPr>
              <a:t>ドローン</a:t>
            </a:r>
            <a:endParaRPr kumimoji="1" lang="ja-JP" altLang="en-US" sz="2000" b="1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+mn-ea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526B495-591A-421C-9A4E-521FEC936DC8}"/>
              </a:ext>
            </a:extLst>
          </p:cNvPr>
          <p:cNvSpPr txBox="1"/>
          <p:nvPr/>
        </p:nvSpPr>
        <p:spPr>
          <a:xfrm>
            <a:off x="3724478" y="4028387"/>
            <a:ext cx="2332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+mn-ea"/>
              </a:rPr>
              <a:t>スマートフォン</a:t>
            </a:r>
            <a:endParaRPr kumimoji="1" lang="en-US" altLang="ja-JP" sz="2000" b="1" dirty="0" smtClean="0">
              <a:effectLst>
                <a:glow rad="228600">
                  <a:schemeClr val="bg1">
                    <a:alpha val="40000"/>
                  </a:schemeClr>
                </a:glow>
              </a:effectLst>
              <a:latin typeface="+mn-ea"/>
            </a:endParaRPr>
          </a:p>
          <a:p>
            <a:r>
              <a:rPr lang="ja-JP" altLang="en-US" sz="20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+mn-ea"/>
              </a:rPr>
              <a:t>による水管</a:t>
            </a:r>
            <a:r>
              <a:rPr lang="ja-JP" altLang="en-US" sz="20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+mn-ea"/>
              </a:rPr>
              <a:t>理</a:t>
            </a:r>
            <a:endParaRPr kumimoji="1" lang="ja-JP" altLang="en-US" sz="2000" b="1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41734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08EAA8A-85D0-4E3E-BE80-D967F82247DB}"/>
              </a:ext>
            </a:extLst>
          </p:cNvPr>
          <p:cNvSpPr txBox="1"/>
          <p:nvPr/>
        </p:nvSpPr>
        <p:spPr>
          <a:xfrm>
            <a:off x="332945" y="128952"/>
            <a:ext cx="11449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rgbClr val="007635"/>
                </a:solidFill>
                <a:latin typeface="+mn-ea"/>
              </a:rPr>
              <a:t>これからの農業</a:t>
            </a:r>
            <a:endParaRPr kumimoji="1" lang="en-US" altLang="ja-JP" sz="3600" b="1" dirty="0">
              <a:solidFill>
                <a:srgbClr val="007635"/>
              </a:solidFill>
              <a:latin typeface="+mn-ea"/>
            </a:endParaRP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C582F505-F820-455F-9B1D-9893C400CF4F}"/>
              </a:ext>
            </a:extLst>
          </p:cNvPr>
          <p:cNvCxnSpPr>
            <a:cxnSpLocks/>
          </p:cNvCxnSpPr>
          <p:nvPr/>
        </p:nvCxnSpPr>
        <p:spPr>
          <a:xfrm>
            <a:off x="428625" y="843353"/>
            <a:ext cx="11356975" cy="0"/>
          </a:xfrm>
          <a:prstGeom prst="line">
            <a:avLst/>
          </a:prstGeom>
          <a:ln w="28575">
            <a:solidFill>
              <a:srgbClr val="0076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0526B495-591A-421C-9A4E-521FEC936DC8}"/>
              </a:ext>
            </a:extLst>
          </p:cNvPr>
          <p:cNvSpPr txBox="1"/>
          <p:nvPr/>
        </p:nvSpPr>
        <p:spPr>
          <a:xfrm>
            <a:off x="332945" y="1036074"/>
            <a:ext cx="11678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ja-JP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農業</a:t>
            </a:r>
            <a:r>
              <a:rPr lang="ja-JP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機械</a:t>
            </a:r>
            <a:r>
              <a:rPr lang="ja-JP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の自動運転</a:t>
            </a:r>
            <a:endParaRPr kumimoji="1" lang="ja-JP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pic>
        <p:nvPicPr>
          <p:cNvPr id="3" name="図 2" descr="屋外, 草, 座る, トラック が含まれている画像&#10;&#10;自動的に生成された説明">
            <a:extLst>
              <a:ext uri="{FF2B5EF4-FFF2-40B4-BE49-F238E27FC236}">
                <a16:creationId xmlns:a16="http://schemas.microsoft.com/office/drawing/2014/main" id="{D12836F2-5BFE-4684-9A64-A362BFC3010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64006"/>
            <a:ext cx="12192000" cy="5293994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8694057" y="6488667"/>
            <a:ext cx="4263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chemeClr val="bg1"/>
                </a:solidFill>
              </a:rPr>
              <a:t>農林水産省ホームページより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712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08EAA8A-85D0-4E3E-BE80-D967F82247DB}"/>
              </a:ext>
            </a:extLst>
          </p:cNvPr>
          <p:cNvSpPr txBox="1"/>
          <p:nvPr/>
        </p:nvSpPr>
        <p:spPr>
          <a:xfrm>
            <a:off x="332945" y="128952"/>
            <a:ext cx="11449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rgbClr val="007635"/>
                </a:solidFill>
                <a:latin typeface="+mn-ea"/>
              </a:rPr>
              <a:t>これからの農業</a:t>
            </a:r>
            <a:endParaRPr kumimoji="1" lang="en-US" altLang="ja-JP" sz="3600" b="1" dirty="0">
              <a:solidFill>
                <a:srgbClr val="007635"/>
              </a:solidFill>
              <a:latin typeface="+mn-ea"/>
            </a:endParaRP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C582F505-F820-455F-9B1D-9893C400CF4F}"/>
              </a:ext>
            </a:extLst>
          </p:cNvPr>
          <p:cNvCxnSpPr>
            <a:cxnSpLocks/>
          </p:cNvCxnSpPr>
          <p:nvPr/>
        </p:nvCxnSpPr>
        <p:spPr>
          <a:xfrm>
            <a:off x="428625" y="843353"/>
            <a:ext cx="11356975" cy="0"/>
          </a:xfrm>
          <a:prstGeom prst="line">
            <a:avLst/>
          </a:prstGeom>
          <a:ln w="28575">
            <a:solidFill>
              <a:srgbClr val="0076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0526B495-591A-421C-9A4E-521FEC936DC8}"/>
              </a:ext>
            </a:extLst>
          </p:cNvPr>
          <p:cNvSpPr txBox="1"/>
          <p:nvPr/>
        </p:nvSpPr>
        <p:spPr>
          <a:xfrm>
            <a:off x="332945" y="1036074"/>
            <a:ext cx="11678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ja-JP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スマートフォンを使って家や外出先から行う水管理</a:t>
            </a:r>
            <a:endParaRPr kumimoji="1" lang="ja-JP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437" t="6930" r="15427" b="4273"/>
          <a:stretch/>
        </p:blipFill>
        <p:spPr bwMode="auto">
          <a:xfrm rot="5400000">
            <a:off x="665293" y="1630461"/>
            <a:ext cx="5287692" cy="51673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3998" y="3976915"/>
            <a:ext cx="5173888" cy="288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790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08EAA8A-85D0-4E3E-BE80-D967F82247DB}"/>
              </a:ext>
            </a:extLst>
          </p:cNvPr>
          <p:cNvSpPr txBox="1"/>
          <p:nvPr/>
        </p:nvSpPr>
        <p:spPr>
          <a:xfrm>
            <a:off x="332945" y="128952"/>
            <a:ext cx="11449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rgbClr val="007635"/>
                </a:solidFill>
                <a:latin typeface="+mn-ea"/>
              </a:rPr>
              <a:t>これからの農業</a:t>
            </a:r>
            <a:endParaRPr kumimoji="1" lang="en-US" altLang="ja-JP" sz="3600" b="1" dirty="0">
              <a:solidFill>
                <a:srgbClr val="007635"/>
              </a:solidFill>
              <a:latin typeface="+mn-ea"/>
            </a:endParaRP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C582F505-F820-455F-9B1D-9893C400CF4F}"/>
              </a:ext>
            </a:extLst>
          </p:cNvPr>
          <p:cNvCxnSpPr>
            <a:cxnSpLocks/>
          </p:cNvCxnSpPr>
          <p:nvPr/>
        </p:nvCxnSpPr>
        <p:spPr>
          <a:xfrm>
            <a:off x="428625" y="843353"/>
            <a:ext cx="11356975" cy="0"/>
          </a:xfrm>
          <a:prstGeom prst="line">
            <a:avLst/>
          </a:prstGeom>
          <a:ln w="28575">
            <a:solidFill>
              <a:srgbClr val="0076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0526B495-591A-421C-9A4E-521FEC936DC8}"/>
              </a:ext>
            </a:extLst>
          </p:cNvPr>
          <p:cNvSpPr txBox="1"/>
          <p:nvPr/>
        </p:nvSpPr>
        <p:spPr>
          <a:xfrm>
            <a:off x="332945" y="1036074"/>
            <a:ext cx="11678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ja-JP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ドローンによる農薬散布</a:t>
            </a:r>
            <a:endParaRPr kumimoji="1" lang="ja-JP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pic>
        <p:nvPicPr>
          <p:cNvPr id="8" name="図 7" descr="屋外, 草, 飛行機, 飛ぶ が含まれている画像&#10;&#10;自動的に生成された説明">
            <a:extLst>
              <a:ext uri="{FF2B5EF4-FFF2-40B4-BE49-F238E27FC236}">
                <a16:creationId xmlns:a16="http://schemas.microsoft.com/office/drawing/2014/main" id="{F09E38CB-AE14-4C30-A321-05DE4F15E8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77" r="1660"/>
          <a:stretch/>
        </p:blipFill>
        <p:spPr>
          <a:xfrm>
            <a:off x="0" y="1835599"/>
            <a:ext cx="12192000" cy="4340548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8694057" y="5821015"/>
            <a:ext cx="4263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chemeClr val="bg1"/>
                </a:solidFill>
              </a:rPr>
              <a:t>農林水産省ホームページより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877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9542862-994C-44A0-8067-303A83B22F54}"/>
              </a:ext>
            </a:extLst>
          </p:cNvPr>
          <p:cNvSpPr txBox="1"/>
          <p:nvPr/>
        </p:nvSpPr>
        <p:spPr>
          <a:xfrm>
            <a:off x="1900238" y="5500872"/>
            <a:ext cx="9958817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ja-JP" altLang="en-US" sz="2800" b="1" dirty="0" smtClean="0">
                <a:solidFill>
                  <a:srgbClr val="EE833A"/>
                </a:solidFill>
                <a:latin typeface="+mn-ea"/>
              </a:rPr>
              <a:t>これからの米づくりは，すべて機械を使って作業するようになるのかな</a:t>
            </a:r>
            <a:r>
              <a:rPr kumimoji="1" lang="ja-JP" altLang="en-US" sz="2800" b="1" dirty="0">
                <a:solidFill>
                  <a:srgbClr val="EE833A"/>
                </a:solidFill>
                <a:latin typeface="+mn-ea"/>
              </a:rPr>
              <a:t>。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625" y="5262747"/>
            <a:ext cx="1233541" cy="1335348"/>
          </a:xfrm>
          <a:prstGeom prst="rect">
            <a:avLst/>
          </a:prstGeom>
        </p:spPr>
      </p:pic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C582F505-F820-455F-9B1D-9893C400CF4F}"/>
              </a:ext>
            </a:extLst>
          </p:cNvPr>
          <p:cNvCxnSpPr>
            <a:cxnSpLocks/>
          </p:cNvCxnSpPr>
          <p:nvPr/>
        </p:nvCxnSpPr>
        <p:spPr>
          <a:xfrm>
            <a:off x="428625" y="843353"/>
            <a:ext cx="11356975" cy="0"/>
          </a:xfrm>
          <a:prstGeom prst="line">
            <a:avLst/>
          </a:prstGeom>
          <a:ln w="28575">
            <a:solidFill>
              <a:srgbClr val="0076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08EAA8A-85D0-4E3E-BE80-D967F82247DB}"/>
              </a:ext>
            </a:extLst>
          </p:cNvPr>
          <p:cNvSpPr txBox="1"/>
          <p:nvPr/>
        </p:nvSpPr>
        <p:spPr>
          <a:xfrm>
            <a:off x="332945" y="128952"/>
            <a:ext cx="11449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rgbClr val="007635"/>
                </a:solidFill>
                <a:latin typeface="+mn-ea"/>
              </a:rPr>
              <a:t>これからの農業</a:t>
            </a:r>
            <a:endParaRPr kumimoji="1" lang="en-US" altLang="ja-JP" sz="3600" b="1" dirty="0">
              <a:solidFill>
                <a:srgbClr val="007635"/>
              </a:solidFill>
              <a:latin typeface="+mn-ea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1B32E6B-ADD6-44B1-98D2-7CEE97F30F0F}"/>
              </a:ext>
            </a:extLst>
          </p:cNvPr>
          <p:cNvSpPr txBox="1"/>
          <p:nvPr/>
        </p:nvSpPr>
        <p:spPr>
          <a:xfrm>
            <a:off x="293190" y="931362"/>
            <a:ext cx="11724639" cy="3383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spcBef>
                <a:spcPts val="1800"/>
              </a:spcBef>
            </a:pPr>
            <a:r>
              <a:rPr kumimoji="1" lang="ja-JP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　近い将来には</a:t>
            </a:r>
            <a:endParaRPr kumimoji="1" lang="en-US" altLang="ja-JP" sz="3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spcBef>
                <a:spcPts val="1800"/>
              </a:spcBef>
            </a:pPr>
            <a:r>
              <a:rPr lang="ja-JP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　</a:t>
            </a:r>
            <a:r>
              <a:rPr kumimoji="1" lang="ja-JP" altLang="en-US" sz="3600" b="1" dirty="0" smtClean="0">
                <a:solidFill>
                  <a:srgbClr val="007635"/>
                </a:solidFill>
                <a:latin typeface="+mn-ea"/>
              </a:rPr>
              <a:t>ロボット</a:t>
            </a:r>
            <a:r>
              <a:rPr kumimoji="1" lang="ja-JP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や</a:t>
            </a:r>
            <a:r>
              <a:rPr kumimoji="1" lang="ja-JP" altLang="en-US" sz="3600" b="1" dirty="0" smtClean="0">
                <a:solidFill>
                  <a:srgbClr val="007635"/>
                </a:solidFill>
                <a:latin typeface="+mn-ea"/>
              </a:rPr>
              <a:t>人工知能（ＡＩ）</a:t>
            </a:r>
            <a:r>
              <a:rPr kumimoji="1" lang="ja-JP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などの技術を活用</a:t>
            </a:r>
            <a:endParaRPr kumimoji="1" lang="en-US" altLang="ja-JP" sz="3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250000"/>
              </a:lnSpc>
              <a:spcBef>
                <a:spcPts val="1800"/>
              </a:spcBef>
            </a:pPr>
            <a:r>
              <a:rPr kumimoji="1" lang="ja-JP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　</a:t>
            </a:r>
            <a:r>
              <a:rPr kumimoji="1" lang="ja-JP" altLang="en-US" sz="3600" b="1" dirty="0" smtClean="0">
                <a:solidFill>
                  <a:srgbClr val="007635"/>
                </a:solidFill>
                <a:latin typeface="+mn-ea"/>
              </a:rPr>
              <a:t>新しい農業</a:t>
            </a:r>
            <a:r>
              <a:rPr kumimoji="1" lang="ja-JP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に変わっていく</a:t>
            </a:r>
            <a:endParaRPr kumimoji="1" lang="ja-JP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4" name="二等辺三角形 3"/>
          <p:cNvSpPr/>
          <p:nvPr/>
        </p:nvSpPr>
        <p:spPr>
          <a:xfrm flipV="1">
            <a:off x="1900238" y="3047999"/>
            <a:ext cx="973591" cy="275772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9542862-994C-44A0-8067-303A83B22F54}"/>
              </a:ext>
            </a:extLst>
          </p:cNvPr>
          <p:cNvSpPr txBox="1"/>
          <p:nvPr/>
        </p:nvSpPr>
        <p:spPr>
          <a:xfrm>
            <a:off x="332945" y="4829722"/>
            <a:ext cx="9958817" cy="510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ja-JP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でも・・・</a:t>
            </a:r>
            <a:endParaRPr kumimoji="1" lang="ja-JP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114972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08EAA8A-85D0-4E3E-BE80-D967F82247DB}"/>
              </a:ext>
            </a:extLst>
          </p:cNvPr>
          <p:cNvSpPr txBox="1"/>
          <p:nvPr/>
        </p:nvSpPr>
        <p:spPr>
          <a:xfrm>
            <a:off x="332945" y="128952"/>
            <a:ext cx="11449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rgbClr val="007635"/>
                </a:solidFill>
                <a:latin typeface="+mn-ea"/>
              </a:rPr>
              <a:t>棚田の農業</a:t>
            </a:r>
            <a:endParaRPr kumimoji="1" lang="en-US" altLang="ja-JP" sz="3600" b="1" dirty="0">
              <a:solidFill>
                <a:srgbClr val="007635"/>
              </a:solidFill>
              <a:latin typeface="+mn-ea"/>
            </a:endParaRP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C582F505-F820-455F-9B1D-9893C400CF4F}"/>
              </a:ext>
            </a:extLst>
          </p:cNvPr>
          <p:cNvCxnSpPr>
            <a:cxnSpLocks/>
          </p:cNvCxnSpPr>
          <p:nvPr/>
        </p:nvCxnSpPr>
        <p:spPr>
          <a:xfrm>
            <a:off x="428625" y="843353"/>
            <a:ext cx="11356975" cy="0"/>
          </a:xfrm>
          <a:prstGeom prst="line">
            <a:avLst/>
          </a:prstGeom>
          <a:ln w="28575">
            <a:solidFill>
              <a:srgbClr val="0076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0526B495-591A-421C-9A4E-521FEC936DC8}"/>
              </a:ext>
            </a:extLst>
          </p:cNvPr>
          <p:cNvSpPr txBox="1"/>
          <p:nvPr/>
        </p:nvSpPr>
        <p:spPr>
          <a:xfrm>
            <a:off x="332945" y="1108644"/>
            <a:ext cx="11678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kumimoji="1" lang="ja-JP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たくさんの人が参加した棚田</a:t>
            </a:r>
            <a:r>
              <a:rPr kumimoji="1" lang="ja-JP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の稲刈りの様子「よこね田んぼ」（飯田市）</a:t>
            </a:r>
          </a:p>
        </p:txBody>
      </p:sp>
      <p:pic>
        <p:nvPicPr>
          <p:cNvPr id="3" name="図 2" descr="草, 屋外, フィールド, ウシ が含まれている画像&#10;&#10;自動的に生成された説明">
            <a:extLst>
              <a:ext uri="{FF2B5EF4-FFF2-40B4-BE49-F238E27FC236}">
                <a16:creationId xmlns:a16="http://schemas.microsoft.com/office/drawing/2014/main" id="{A26DC00A-0F79-4ECE-8C85-1EC1F08F16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875" b="8750"/>
          <a:stretch/>
        </p:blipFill>
        <p:spPr>
          <a:xfrm>
            <a:off x="1628157" y="1570309"/>
            <a:ext cx="8935686" cy="528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4015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08EAA8A-85D0-4E3E-BE80-D967F82247DB}"/>
              </a:ext>
            </a:extLst>
          </p:cNvPr>
          <p:cNvSpPr txBox="1"/>
          <p:nvPr/>
        </p:nvSpPr>
        <p:spPr>
          <a:xfrm>
            <a:off x="332945" y="128952"/>
            <a:ext cx="11449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rgbClr val="007635"/>
                </a:solidFill>
                <a:latin typeface="+mn-ea"/>
              </a:rPr>
              <a:t>棚田の農業</a:t>
            </a:r>
            <a:endParaRPr kumimoji="1" lang="en-US" altLang="ja-JP" sz="3600" b="1" dirty="0">
              <a:solidFill>
                <a:srgbClr val="007635"/>
              </a:solidFill>
              <a:latin typeface="+mn-ea"/>
            </a:endParaRP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C582F505-F820-455F-9B1D-9893C400CF4F}"/>
              </a:ext>
            </a:extLst>
          </p:cNvPr>
          <p:cNvCxnSpPr>
            <a:cxnSpLocks/>
          </p:cNvCxnSpPr>
          <p:nvPr/>
        </p:nvCxnSpPr>
        <p:spPr>
          <a:xfrm>
            <a:off x="428625" y="843353"/>
            <a:ext cx="11356975" cy="0"/>
          </a:xfrm>
          <a:prstGeom prst="line">
            <a:avLst/>
          </a:prstGeom>
          <a:ln w="28575">
            <a:solidFill>
              <a:srgbClr val="0076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0526B495-591A-421C-9A4E-521FEC936DC8}"/>
              </a:ext>
            </a:extLst>
          </p:cNvPr>
          <p:cNvSpPr txBox="1"/>
          <p:nvPr/>
        </p:nvSpPr>
        <p:spPr>
          <a:xfrm>
            <a:off x="332945" y="1108644"/>
            <a:ext cx="11678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kumimoji="1" lang="ja-JP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学校の農業体験の様子</a:t>
            </a:r>
            <a:r>
              <a:rPr kumimoji="1" lang="ja-JP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「福島新田」（飯山市）</a:t>
            </a:r>
            <a:endParaRPr kumimoji="1" lang="ja-JP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51572" b="5464"/>
          <a:stretch/>
        </p:blipFill>
        <p:spPr>
          <a:xfrm>
            <a:off x="2072117" y="1623469"/>
            <a:ext cx="8069989" cy="5234531"/>
          </a:xfrm>
          <a:prstGeom prst="rect">
            <a:avLst/>
          </a:prstGeom>
          <a:effectLst/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526B495-591A-421C-9A4E-521FEC936DC8}"/>
              </a:ext>
            </a:extLst>
          </p:cNvPr>
          <p:cNvSpPr txBox="1"/>
          <p:nvPr/>
        </p:nvSpPr>
        <p:spPr>
          <a:xfrm>
            <a:off x="10362758" y="6396335"/>
            <a:ext cx="18292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（写真）</a:t>
            </a:r>
            <a:endParaRPr kumimoji="1" lang="en-US" altLang="ja-JP" sz="10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r>
              <a:rPr lang="ja-JP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ふるさと信州風景百選</a:t>
            </a:r>
            <a:endParaRPr kumimoji="1" lang="ja-JP" altLang="en-US" sz="105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40131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08EAA8A-85D0-4E3E-BE80-D967F82247DB}"/>
              </a:ext>
            </a:extLst>
          </p:cNvPr>
          <p:cNvSpPr txBox="1"/>
          <p:nvPr/>
        </p:nvSpPr>
        <p:spPr>
          <a:xfrm>
            <a:off x="332945" y="128952"/>
            <a:ext cx="11449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rgbClr val="007635"/>
                </a:solidFill>
                <a:latin typeface="+mn-ea"/>
              </a:rPr>
              <a:t>クイズ</a:t>
            </a:r>
            <a:endParaRPr kumimoji="1" lang="en-US" altLang="ja-JP" sz="3600" b="1" dirty="0">
              <a:solidFill>
                <a:srgbClr val="007635"/>
              </a:solidFill>
              <a:latin typeface="+mn-ea"/>
            </a:endParaRP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C582F505-F820-455F-9B1D-9893C400CF4F}"/>
              </a:ext>
            </a:extLst>
          </p:cNvPr>
          <p:cNvCxnSpPr>
            <a:cxnSpLocks/>
          </p:cNvCxnSpPr>
          <p:nvPr/>
        </p:nvCxnSpPr>
        <p:spPr>
          <a:xfrm>
            <a:off x="428625" y="843353"/>
            <a:ext cx="11356975" cy="0"/>
          </a:xfrm>
          <a:prstGeom prst="line">
            <a:avLst/>
          </a:prstGeom>
          <a:ln w="28575">
            <a:solidFill>
              <a:srgbClr val="0076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0526B495-591A-421C-9A4E-521FEC936DC8}"/>
              </a:ext>
            </a:extLst>
          </p:cNvPr>
          <p:cNvSpPr txBox="1"/>
          <p:nvPr/>
        </p:nvSpPr>
        <p:spPr>
          <a:xfrm>
            <a:off x="332945" y="1108644"/>
            <a:ext cx="11678870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長野県内の</a:t>
            </a:r>
            <a:r>
              <a:rPr kumimoji="1" lang="ja-JP" altLang="en-US" sz="3200" b="1" dirty="0">
                <a:solidFill>
                  <a:srgbClr val="007635"/>
                </a:solidFill>
                <a:latin typeface="+mn-ea"/>
              </a:rPr>
              <a:t>用水路の長さ</a:t>
            </a:r>
            <a:r>
              <a:rPr kumimoji="1" lang="ja-JP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は？</a:t>
            </a:r>
            <a:endParaRPr kumimoji="1" lang="en-US" altLang="ja-JP" sz="32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8706009-1233-48A4-9BDC-A420AC3D28D0}"/>
              </a:ext>
            </a:extLst>
          </p:cNvPr>
          <p:cNvSpPr txBox="1"/>
          <p:nvPr/>
        </p:nvSpPr>
        <p:spPr>
          <a:xfrm>
            <a:off x="428626" y="2327872"/>
            <a:ext cx="1176337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①　</a:t>
            </a:r>
            <a:r>
              <a:rPr kumimoji="1" lang="ja-JP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約   </a:t>
            </a:r>
            <a:r>
              <a:rPr kumimoji="1" lang="en-US" altLang="ja-JP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200</a:t>
            </a:r>
            <a:r>
              <a:rPr kumimoji="1" lang="ja-JP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㎞</a:t>
            </a:r>
            <a:r>
              <a:rPr lang="ja-JP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ja-JP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</a:t>
            </a:r>
            <a:r>
              <a:rPr kumimoji="1" lang="ja-JP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（</a:t>
            </a:r>
            <a:r>
              <a:rPr kumimoji="1" lang="ja-JP" altLang="en-US" sz="2400" b="1" dirty="0">
                <a:solidFill>
                  <a:srgbClr val="007635"/>
                </a:solidFill>
                <a:latin typeface="+mn-ea"/>
              </a:rPr>
              <a:t>長野県の南北の長さ</a:t>
            </a:r>
            <a:r>
              <a:rPr kumimoji="1" lang="ja-JP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と同じくらい）</a:t>
            </a:r>
            <a:endParaRPr kumimoji="1" lang="en-US" altLang="ja-JP" sz="24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30000"/>
              </a:lnSpc>
            </a:pPr>
            <a:endParaRPr lang="en-US" altLang="ja-JP" sz="32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30000"/>
              </a:lnSpc>
            </a:pPr>
            <a:r>
              <a:rPr kumimoji="1" lang="ja-JP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②　</a:t>
            </a:r>
            <a:r>
              <a:rPr kumimoji="1" lang="ja-JP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約 </a:t>
            </a:r>
            <a:r>
              <a:rPr kumimoji="1" lang="en-US" altLang="ja-JP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2,000</a:t>
            </a:r>
            <a:r>
              <a:rPr kumimoji="1" lang="ja-JP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㎞  </a:t>
            </a:r>
            <a:r>
              <a:rPr kumimoji="1" lang="ja-JP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（</a:t>
            </a:r>
            <a:r>
              <a:rPr kumimoji="1" lang="ja-JP" altLang="en-US" sz="2400" b="1" dirty="0">
                <a:solidFill>
                  <a:srgbClr val="007635"/>
                </a:solidFill>
                <a:latin typeface="+mn-ea"/>
              </a:rPr>
              <a:t>北海道から</a:t>
            </a:r>
            <a:r>
              <a:rPr kumimoji="1" lang="ja-JP" altLang="en-US" sz="2400" b="1" dirty="0" smtClean="0">
                <a:solidFill>
                  <a:srgbClr val="007635"/>
                </a:solidFill>
                <a:latin typeface="+mn-ea"/>
              </a:rPr>
              <a:t>鹿児島</a:t>
            </a:r>
            <a:r>
              <a:rPr lang="ja-JP" altLang="en-US" sz="2400" b="1" dirty="0" smtClean="0">
                <a:solidFill>
                  <a:srgbClr val="007635"/>
                </a:solidFill>
                <a:latin typeface="+mn-ea"/>
              </a:rPr>
              <a:t>ま</a:t>
            </a:r>
            <a:r>
              <a:rPr lang="ja-JP" altLang="en-US" sz="2400" b="1" dirty="0">
                <a:solidFill>
                  <a:srgbClr val="007635"/>
                </a:solidFill>
                <a:latin typeface="+mn-ea"/>
              </a:rPr>
              <a:t>で</a:t>
            </a:r>
            <a:r>
              <a:rPr kumimoji="1" lang="ja-JP" altLang="en-US" sz="2400" b="1" dirty="0" smtClean="0">
                <a:solidFill>
                  <a:srgbClr val="007635"/>
                </a:solidFill>
                <a:latin typeface="+mn-ea"/>
              </a:rPr>
              <a:t>の</a:t>
            </a:r>
            <a:r>
              <a:rPr kumimoji="1" lang="ja-JP" altLang="en-US" sz="2400" b="1" dirty="0">
                <a:solidFill>
                  <a:srgbClr val="007635"/>
                </a:solidFill>
                <a:latin typeface="+mn-ea"/>
              </a:rPr>
              <a:t>距離</a:t>
            </a:r>
            <a:r>
              <a:rPr kumimoji="1" lang="ja-JP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と同じくらい）</a:t>
            </a:r>
            <a:endParaRPr kumimoji="1" lang="en-US" altLang="ja-JP" sz="24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30000"/>
              </a:lnSpc>
            </a:pPr>
            <a:endParaRPr lang="en-US" altLang="ja-JP" sz="32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30000"/>
              </a:lnSpc>
            </a:pPr>
            <a:r>
              <a:rPr kumimoji="1" lang="ja-JP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③　約</a:t>
            </a:r>
            <a:r>
              <a:rPr kumimoji="1" lang="en-US" altLang="ja-JP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20,000</a:t>
            </a:r>
            <a:r>
              <a:rPr kumimoji="1" lang="ja-JP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㎞ </a:t>
            </a:r>
            <a:r>
              <a:rPr kumimoji="1" lang="ja-JP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（</a:t>
            </a:r>
            <a:r>
              <a:rPr kumimoji="1" lang="ja-JP" altLang="en-US" sz="2400" b="1" dirty="0">
                <a:solidFill>
                  <a:srgbClr val="007635"/>
                </a:solidFill>
                <a:latin typeface="+mn-ea"/>
              </a:rPr>
              <a:t>地球半周分</a:t>
            </a:r>
            <a:r>
              <a:rPr kumimoji="1" lang="ja-JP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　日本からブラジルまでと同じくらい）</a:t>
            </a:r>
            <a:endParaRPr kumimoji="1" lang="en-US" altLang="ja-JP" sz="32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720140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08EAA8A-85D0-4E3E-BE80-D967F82247DB}"/>
              </a:ext>
            </a:extLst>
          </p:cNvPr>
          <p:cNvSpPr txBox="1"/>
          <p:nvPr/>
        </p:nvSpPr>
        <p:spPr>
          <a:xfrm>
            <a:off x="332945" y="128952"/>
            <a:ext cx="11449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rgbClr val="007635"/>
                </a:solidFill>
                <a:latin typeface="+mn-ea"/>
              </a:rPr>
              <a:t>棚田の農業</a:t>
            </a:r>
            <a:endParaRPr kumimoji="1" lang="en-US" altLang="ja-JP" sz="3600" b="1" dirty="0">
              <a:solidFill>
                <a:srgbClr val="007635"/>
              </a:solidFill>
              <a:latin typeface="+mn-ea"/>
            </a:endParaRP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C582F505-F820-455F-9B1D-9893C400CF4F}"/>
              </a:ext>
            </a:extLst>
          </p:cNvPr>
          <p:cNvCxnSpPr>
            <a:cxnSpLocks/>
          </p:cNvCxnSpPr>
          <p:nvPr/>
        </p:nvCxnSpPr>
        <p:spPr>
          <a:xfrm>
            <a:off x="428625" y="843353"/>
            <a:ext cx="11356975" cy="0"/>
          </a:xfrm>
          <a:prstGeom prst="line">
            <a:avLst/>
          </a:prstGeom>
          <a:ln w="28575">
            <a:solidFill>
              <a:srgbClr val="0076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1B32E6B-ADD6-44B1-98D2-7CEE97F30F0F}"/>
              </a:ext>
            </a:extLst>
          </p:cNvPr>
          <p:cNvSpPr txBox="1"/>
          <p:nvPr/>
        </p:nvSpPr>
        <p:spPr>
          <a:xfrm>
            <a:off x="332945" y="1655262"/>
            <a:ext cx="11724639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kumimoji="1" lang="ja-JP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棚田には，食料の生産以外にも</a:t>
            </a:r>
            <a:r>
              <a:rPr lang="ja-JP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様々</a:t>
            </a:r>
            <a:r>
              <a:rPr lang="ja-JP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な役割がある</a:t>
            </a:r>
            <a:endParaRPr lang="en-US" altLang="ja-JP" sz="3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l"/>
            </a:pPr>
            <a:r>
              <a:rPr lang="ja-JP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昔から受け継がれてきた</a:t>
            </a:r>
            <a:r>
              <a:rPr lang="ja-JP" altLang="en-US" sz="3200" b="1" dirty="0" smtClean="0">
                <a:solidFill>
                  <a:srgbClr val="007635"/>
                </a:solidFill>
                <a:latin typeface="+mn-ea"/>
              </a:rPr>
              <a:t>農作業</a:t>
            </a:r>
            <a:r>
              <a:rPr lang="ja-JP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や</a:t>
            </a:r>
            <a:r>
              <a:rPr lang="ja-JP" altLang="en-US" sz="3200" b="1" dirty="0" smtClean="0">
                <a:solidFill>
                  <a:srgbClr val="007635"/>
                </a:solidFill>
                <a:latin typeface="+mn-ea"/>
              </a:rPr>
              <a:t>伝統行事</a:t>
            </a:r>
            <a:endParaRPr lang="en-US" altLang="ja-JP" sz="3200" b="1" dirty="0" smtClean="0">
              <a:solidFill>
                <a:srgbClr val="007635"/>
              </a:solidFill>
              <a:latin typeface="+mn-ea"/>
            </a:endParaRPr>
          </a:p>
          <a:p>
            <a:pPr marL="571500" indent="-571500">
              <a:spcBef>
                <a:spcPts val="1200"/>
              </a:spcBef>
              <a:buFont typeface="Wingdings" panose="05000000000000000000" pitchFamily="2" charset="2"/>
              <a:buChar char="l"/>
            </a:pPr>
            <a:r>
              <a:rPr kumimoji="1" lang="ja-JP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美しい</a:t>
            </a:r>
            <a:r>
              <a:rPr kumimoji="1" lang="ja-JP" altLang="en-US" sz="3200" b="1" dirty="0" smtClean="0">
                <a:solidFill>
                  <a:srgbClr val="007635"/>
                </a:solidFill>
                <a:latin typeface="+mn-ea"/>
              </a:rPr>
              <a:t>景色</a:t>
            </a:r>
            <a:endParaRPr kumimoji="1" lang="en-US" altLang="ja-JP" sz="3200" b="1" dirty="0" smtClean="0">
              <a:solidFill>
                <a:srgbClr val="007635"/>
              </a:solidFill>
              <a:latin typeface="+mn-ea"/>
            </a:endParaRPr>
          </a:p>
          <a:p>
            <a:pPr marL="571500" indent="-571500">
              <a:spcBef>
                <a:spcPts val="1200"/>
              </a:spcBef>
              <a:buFont typeface="Wingdings" panose="05000000000000000000" pitchFamily="2" charset="2"/>
              <a:buChar char="l"/>
            </a:pPr>
            <a:r>
              <a:rPr lang="ja-JP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たくさんの</a:t>
            </a:r>
            <a:r>
              <a:rPr lang="ja-JP" altLang="en-US" sz="3200" b="1" dirty="0" smtClean="0">
                <a:solidFill>
                  <a:srgbClr val="007635"/>
                </a:solidFill>
                <a:latin typeface="+mn-ea"/>
              </a:rPr>
              <a:t>生き物</a:t>
            </a:r>
            <a:endParaRPr lang="en-US" altLang="ja-JP" sz="3200" b="1" dirty="0" smtClean="0">
              <a:solidFill>
                <a:srgbClr val="007635"/>
              </a:solidFill>
              <a:latin typeface="+mn-ea"/>
            </a:endParaRPr>
          </a:p>
          <a:p>
            <a:pPr marL="571500" indent="-571500">
              <a:spcBef>
                <a:spcPts val="1200"/>
              </a:spcBef>
              <a:buFont typeface="Wingdings" panose="05000000000000000000" pitchFamily="2" charset="2"/>
              <a:buChar char="l"/>
            </a:pPr>
            <a:r>
              <a:rPr lang="ja-JP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農作業をとおした</a:t>
            </a:r>
            <a:r>
              <a:rPr lang="ja-JP" altLang="en-US" sz="3200" b="1" dirty="0" smtClean="0">
                <a:solidFill>
                  <a:srgbClr val="007635"/>
                </a:solidFill>
                <a:latin typeface="+mn-ea"/>
              </a:rPr>
              <a:t>体験</a:t>
            </a:r>
            <a:r>
              <a:rPr lang="ja-JP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や</a:t>
            </a:r>
            <a:r>
              <a:rPr lang="ja-JP" altLang="en-US" sz="3200" b="1" dirty="0" smtClean="0">
                <a:solidFill>
                  <a:srgbClr val="007635"/>
                </a:solidFill>
                <a:latin typeface="+mn-ea"/>
              </a:rPr>
              <a:t>交流</a:t>
            </a:r>
            <a:r>
              <a:rPr lang="ja-JP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　　など</a:t>
            </a:r>
            <a:endParaRPr lang="en-US" altLang="ja-JP" sz="3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spcBef>
                <a:spcPts val="1200"/>
              </a:spcBef>
            </a:pPr>
            <a:endParaRPr lang="en-US" altLang="ja-JP" sz="3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spcBef>
                <a:spcPts val="1200"/>
              </a:spcBef>
            </a:pPr>
            <a:r>
              <a:rPr lang="ja-JP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棚田保全団体の皆さんが，守り続けている</a:t>
            </a:r>
            <a:endParaRPr lang="en-US" altLang="ja-JP" sz="32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spcBef>
                <a:spcPts val="1200"/>
              </a:spcBef>
            </a:pPr>
            <a:endParaRPr lang="en-US" altLang="ja-JP" sz="3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508526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08EAA8A-85D0-4E3E-BE80-D967F82247DB}"/>
              </a:ext>
            </a:extLst>
          </p:cNvPr>
          <p:cNvSpPr txBox="1"/>
          <p:nvPr/>
        </p:nvSpPr>
        <p:spPr>
          <a:xfrm>
            <a:off x="332945" y="128952"/>
            <a:ext cx="11449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>
                <a:solidFill>
                  <a:srgbClr val="007635"/>
                </a:solidFill>
                <a:latin typeface="+mn-ea"/>
              </a:rPr>
              <a:t>長野県</a:t>
            </a:r>
            <a:r>
              <a:rPr lang="ja-JP" altLang="en-US" sz="3600" b="1" dirty="0" smtClean="0">
                <a:solidFill>
                  <a:srgbClr val="007635"/>
                </a:solidFill>
                <a:latin typeface="+mn-ea"/>
              </a:rPr>
              <a:t>の米づくりを続けていくために</a:t>
            </a:r>
            <a:endParaRPr kumimoji="1" lang="en-US" altLang="ja-JP" sz="3600" b="1" dirty="0">
              <a:solidFill>
                <a:srgbClr val="007635"/>
              </a:solidFill>
              <a:latin typeface="+mn-ea"/>
            </a:endParaRP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C582F505-F820-455F-9B1D-9893C400CF4F}"/>
              </a:ext>
            </a:extLst>
          </p:cNvPr>
          <p:cNvCxnSpPr>
            <a:cxnSpLocks/>
          </p:cNvCxnSpPr>
          <p:nvPr/>
        </p:nvCxnSpPr>
        <p:spPr>
          <a:xfrm>
            <a:off x="428625" y="843353"/>
            <a:ext cx="11356975" cy="0"/>
          </a:xfrm>
          <a:prstGeom prst="line">
            <a:avLst/>
          </a:prstGeom>
          <a:ln w="28575">
            <a:solidFill>
              <a:srgbClr val="0076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0526B495-591A-421C-9A4E-521FEC936DC8}"/>
              </a:ext>
            </a:extLst>
          </p:cNvPr>
          <p:cNvSpPr txBox="1"/>
          <p:nvPr/>
        </p:nvSpPr>
        <p:spPr>
          <a:xfrm>
            <a:off x="332945" y="1108644"/>
            <a:ext cx="116788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農家</a:t>
            </a:r>
            <a:r>
              <a:rPr lang="ja-JP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の人たちは，それぞれの地域にあった方法で，生産性や品質を高め，消費者の要望にこたえながら，生産にかかる費用をできるだけ少なく　する努力や工夫を続けている</a:t>
            </a:r>
            <a:endParaRPr lang="ja-JP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2E13446-AD45-425B-A5FE-C2CA40CC03D9}"/>
              </a:ext>
            </a:extLst>
          </p:cNvPr>
          <p:cNvSpPr/>
          <p:nvPr/>
        </p:nvSpPr>
        <p:spPr>
          <a:xfrm>
            <a:off x="2530913" y="3386135"/>
            <a:ext cx="9251082" cy="1440000"/>
          </a:xfrm>
          <a:prstGeom prst="rect">
            <a:avLst/>
          </a:prstGeom>
          <a:solidFill>
            <a:srgbClr val="81F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91C1A7D-FB8C-4301-BBA5-FFC2F9B77243}"/>
              </a:ext>
            </a:extLst>
          </p:cNvPr>
          <p:cNvSpPr txBox="1"/>
          <p:nvPr/>
        </p:nvSpPr>
        <p:spPr>
          <a:xfrm>
            <a:off x="2664285" y="3481220"/>
            <a:ext cx="897257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長野県の不利な条件を克服するために，どんな工夫や努力をしてきたのか，まとめてみましょう。</a:t>
            </a:r>
            <a:endParaRPr kumimoji="1" lang="ja-JP" altLang="en-US" sz="30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452FD49-1DB6-4BD8-A438-CE9DB4C3860C}"/>
              </a:ext>
            </a:extLst>
          </p:cNvPr>
          <p:cNvSpPr/>
          <p:nvPr/>
        </p:nvSpPr>
        <p:spPr>
          <a:xfrm>
            <a:off x="434977" y="3386135"/>
            <a:ext cx="1938768" cy="1440000"/>
          </a:xfrm>
          <a:prstGeom prst="rect">
            <a:avLst/>
          </a:prstGeom>
          <a:solidFill>
            <a:srgbClr val="007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007635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159D48D-CA75-46C3-AEBF-BAA65EE17DF0}"/>
              </a:ext>
            </a:extLst>
          </p:cNvPr>
          <p:cNvSpPr txBox="1"/>
          <p:nvPr/>
        </p:nvSpPr>
        <p:spPr>
          <a:xfrm>
            <a:off x="434977" y="3529015"/>
            <a:ext cx="1938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 smtClean="0">
                <a:solidFill>
                  <a:schemeClr val="bg1"/>
                </a:solidFill>
                <a:latin typeface="+mn-ea"/>
              </a:rPr>
              <a:t>まとめる</a:t>
            </a:r>
            <a:endParaRPr kumimoji="1" lang="en-US" altLang="ja-JP" sz="3200" b="1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6C921C50-1A83-4C9C-9F74-F0B7F0AF2DFB}"/>
              </a:ext>
            </a:extLst>
          </p:cNvPr>
          <p:cNvCxnSpPr>
            <a:cxnSpLocks/>
          </p:cNvCxnSpPr>
          <p:nvPr/>
        </p:nvCxnSpPr>
        <p:spPr>
          <a:xfrm>
            <a:off x="870658" y="4384986"/>
            <a:ext cx="1131612" cy="0"/>
          </a:xfrm>
          <a:prstGeom prst="straightConnector1">
            <a:avLst/>
          </a:prstGeom>
          <a:ln w="73025">
            <a:solidFill>
              <a:schemeClr val="bg1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C2E13446-AD45-425B-A5FE-C2CA40CC03D9}"/>
              </a:ext>
            </a:extLst>
          </p:cNvPr>
          <p:cNvSpPr/>
          <p:nvPr/>
        </p:nvSpPr>
        <p:spPr>
          <a:xfrm>
            <a:off x="2530913" y="5113336"/>
            <a:ext cx="9251082" cy="1440000"/>
          </a:xfrm>
          <a:prstGeom prst="rect">
            <a:avLst/>
          </a:prstGeom>
          <a:solidFill>
            <a:srgbClr val="F9D6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91C1A7D-FB8C-4301-BBA5-FFC2F9B77243}"/>
              </a:ext>
            </a:extLst>
          </p:cNvPr>
          <p:cNvSpPr txBox="1"/>
          <p:nvPr/>
        </p:nvSpPr>
        <p:spPr>
          <a:xfrm>
            <a:off x="2664285" y="5208421"/>
            <a:ext cx="897256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これからも米づくり</a:t>
            </a:r>
            <a:r>
              <a:rPr kumimoji="1" lang="ja-JP" alt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を続けていく</a:t>
            </a:r>
            <a:r>
              <a:rPr kumimoji="1" lang="ja-JP" alt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ための方法を考えて，話し合いましょう。</a:t>
            </a:r>
            <a:endParaRPr kumimoji="1" lang="ja-JP" altLang="en-US" sz="30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3452FD49-1DB6-4BD8-A438-CE9DB4C3860C}"/>
              </a:ext>
            </a:extLst>
          </p:cNvPr>
          <p:cNvSpPr/>
          <p:nvPr/>
        </p:nvSpPr>
        <p:spPr>
          <a:xfrm>
            <a:off x="434977" y="5113336"/>
            <a:ext cx="1938768" cy="1440000"/>
          </a:xfrm>
          <a:prstGeom prst="rect">
            <a:avLst/>
          </a:prstGeom>
          <a:solidFill>
            <a:srgbClr val="EE8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159D48D-CA75-46C3-AEBF-BAA65EE17DF0}"/>
              </a:ext>
            </a:extLst>
          </p:cNvPr>
          <p:cNvSpPr txBox="1"/>
          <p:nvPr/>
        </p:nvSpPr>
        <p:spPr>
          <a:xfrm>
            <a:off x="434977" y="5256216"/>
            <a:ext cx="1938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b="1" dirty="0">
                <a:solidFill>
                  <a:schemeClr val="bg1"/>
                </a:solidFill>
                <a:latin typeface="+mn-ea"/>
              </a:rPr>
              <a:t>考える</a:t>
            </a:r>
            <a:endParaRPr kumimoji="1" lang="en-US" altLang="ja-JP" sz="3600" b="1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6C921C50-1A83-4C9C-9F74-F0B7F0AF2DFB}"/>
              </a:ext>
            </a:extLst>
          </p:cNvPr>
          <p:cNvCxnSpPr>
            <a:cxnSpLocks/>
          </p:cNvCxnSpPr>
          <p:nvPr/>
        </p:nvCxnSpPr>
        <p:spPr>
          <a:xfrm>
            <a:off x="870658" y="6112187"/>
            <a:ext cx="1131612" cy="0"/>
          </a:xfrm>
          <a:prstGeom prst="straightConnector1">
            <a:avLst/>
          </a:prstGeom>
          <a:ln w="73025">
            <a:solidFill>
              <a:schemeClr val="bg1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30948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D724655-D11F-4D45-B30D-F9721639F5BC}"/>
              </a:ext>
            </a:extLst>
          </p:cNvPr>
          <p:cNvSpPr txBox="1"/>
          <p:nvPr/>
        </p:nvSpPr>
        <p:spPr>
          <a:xfrm>
            <a:off x="417513" y="1484243"/>
            <a:ext cx="113569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 smtClean="0">
                <a:solidFill>
                  <a:srgbClr val="EE833A"/>
                </a:solidFill>
              </a:rPr>
              <a:t>長野県の米づくりすごろく</a:t>
            </a:r>
            <a:endParaRPr kumimoji="1" lang="ja-JP" altLang="en-US" sz="5400" b="1" dirty="0">
              <a:solidFill>
                <a:srgbClr val="EE833A"/>
              </a:solidFill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F925FD9C-6CE3-4E8C-AF3E-B47FEEE56A9A}"/>
              </a:ext>
            </a:extLst>
          </p:cNvPr>
          <p:cNvCxnSpPr>
            <a:cxnSpLocks/>
          </p:cNvCxnSpPr>
          <p:nvPr/>
        </p:nvCxnSpPr>
        <p:spPr>
          <a:xfrm>
            <a:off x="417512" y="2406280"/>
            <a:ext cx="11356975" cy="0"/>
          </a:xfrm>
          <a:prstGeom prst="line">
            <a:avLst/>
          </a:prstGeom>
          <a:ln w="28575">
            <a:solidFill>
              <a:srgbClr val="EE83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1869621" y="761615"/>
            <a:ext cx="5339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やってみよう！</a:t>
            </a:r>
            <a:endParaRPr kumimoji="1" lang="ja-JP" altLang="en-US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396" y="3036267"/>
            <a:ext cx="3393404" cy="3731929"/>
          </a:xfrm>
          <a:prstGeom prst="rect">
            <a:avLst/>
          </a:prstGeom>
        </p:spPr>
      </p:pic>
      <p:sp>
        <p:nvSpPr>
          <p:cNvPr id="10" name="角丸四角形吹き出し 9"/>
          <p:cNvSpPr/>
          <p:nvPr/>
        </p:nvSpPr>
        <p:spPr>
          <a:xfrm>
            <a:off x="3453493" y="2800351"/>
            <a:ext cx="7535635" cy="1971230"/>
          </a:xfrm>
          <a:prstGeom prst="wedgeRoundRectCallout">
            <a:avLst>
              <a:gd name="adj1" fmla="val -51938"/>
              <a:gd name="adj2" fmla="val 3183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ぼくの名前は「米之助」</a:t>
            </a:r>
            <a:endParaRPr kumimoji="1" lang="en-US" altLang="ja-JP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kumimoji="1" lang="en-US" altLang="ja-JP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ja-JP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すごろくを楽しみながら，米づくりの苦労や喜びを体験してね！</a:t>
            </a:r>
            <a:endParaRPr kumimoji="1" lang="en-US" altLang="ja-JP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633357" y="2799059"/>
            <a:ext cx="14042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こめのすけ</a:t>
            </a:r>
            <a:endParaRPr kumimoji="1" lang="ja-JP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887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08EAA8A-85D0-4E3E-BE80-D967F82247DB}"/>
              </a:ext>
            </a:extLst>
          </p:cNvPr>
          <p:cNvSpPr txBox="1"/>
          <p:nvPr/>
        </p:nvSpPr>
        <p:spPr>
          <a:xfrm>
            <a:off x="332945" y="128952"/>
            <a:ext cx="11449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rgbClr val="007635"/>
                </a:solidFill>
                <a:latin typeface="+mn-ea"/>
              </a:rPr>
              <a:t>クイズ</a:t>
            </a:r>
            <a:endParaRPr kumimoji="1" lang="en-US" altLang="ja-JP" sz="3600" b="1" dirty="0">
              <a:solidFill>
                <a:srgbClr val="007635"/>
              </a:solidFill>
              <a:latin typeface="+mn-ea"/>
            </a:endParaRP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C582F505-F820-455F-9B1D-9893C400CF4F}"/>
              </a:ext>
            </a:extLst>
          </p:cNvPr>
          <p:cNvCxnSpPr>
            <a:cxnSpLocks/>
          </p:cNvCxnSpPr>
          <p:nvPr/>
        </p:nvCxnSpPr>
        <p:spPr>
          <a:xfrm>
            <a:off x="428625" y="843353"/>
            <a:ext cx="11356975" cy="0"/>
          </a:xfrm>
          <a:prstGeom prst="line">
            <a:avLst/>
          </a:prstGeom>
          <a:ln w="28575">
            <a:solidFill>
              <a:srgbClr val="0076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0526B495-591A-421C-9A4E-521FEC936DC8}"/>
              </a:ext>
            </a:extLst>
          </p:cNvPr>
          <p:cNvSpPr txBox="1"/>
          <p:nvPr/>
        </p:nvSpPr>
        <p:spPr>
          <a:xfrm>
            <a:off x="332945" y="1108644"/>
            <a:ext cx="11678870" cy="686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長野県内の用水路の長さは？</a:t>
            </a:r>
            <a:endParaRPr kumimoji="1" lang="en-US" altLang="ja-JP" sz="32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8706009-1233-48A4-9BDC-A420AC3D28D0}"/>
              </a:ext>
            </a:extLst>
          </p:cNvPr>
          <p:cNvSpPr txBox="1"/>
          <p:nvPr/>
        </p:nvSpPr>
        <p:spPr>
          <a:xfrm>
            <a:off x="428626" y="2327872"/>
            <a:ext cx="11763374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正解は，</a:t>
            </a:r>
            <a:endParaRPr kumimoji="1" lang="en-US" altLang="ja-JP" sz="32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30000"/>
              </a:lnSpc>
            </a:pPr>
            <a:r>
              <a:rPr kumimoji="1" lang="ja-JP" altLang="en-US" sz="4800" b="1" dirty="0">
                <a:solidFill>
                  <a:srgbClr val="007635"/>
                </a:solidFill>
                <a:latin typeface="+mn-ea"/>
              </a:rPr>
              <a:t>　</a:t>
            </a:r>
            <a:r>
              <a:rPr kumimoji="1" lang="ja-JP" altLang="en-US" sz="5400" b="1" dirty="0">
                <a:solidFill>
                  <a:srgbClr val="007635"/>
                </a:solidFill>
                <a:latin typeface="+mn-ea"/>
              </a:rPr>
              <a:t>③　約</a:t>
            </a:r>
            <a:r>
              <a:rPr kumimoji="1" lang="en-US" altLang="ja-JP" sz="5400" b="1" dirty="0">
                <a:solidFill>
                  <a:srgbClr val="007635"/>
                </a:solidFill>
                <a:latin typeface="+mn-ea"/>
              </a:rPr>
              <a:t>20,000</a:t>
            </a:r>
            <a:r>
              <a:rPr kumimoji="1" lang="ja-JP" altLang="en-US" sz="5400" b="1" dirty="0">
                <a:solidFill>
                  <a:srgbClr val="007635"/>
                </a:solidFill>
                <a:latin typeface="+mn-ea"/>
              </a:rPr>
              <a:t>㎞</a:t>
            </a:r>
            <a:endParaRPr kumimoji="1" lang="en-US" altLang="ja-JP" sz="4800" b="1" dirty="0">
              <a:solidFill>
                <a:srgbClr val="007635"/>
              </a:solidFill>
              <a:latin typeface="+mn-ea"/>
            </a:endParaRPr>
          </a:p>
          <a:p>
            <a:pPr lvl="0">
              <a:lnSpc>
                <a:spcPct val="130000"/>
              </a:lnSpc>
            </a:pPr>
            <a:endParaRPr lang="en-US" altLang="ja-JP" sz="3200" b="1" dirty="0">
              <a:solidFill>
                <a:prstClr val="black">
                  <a:lumMod val="75000"/>
                  <a:lumOff val="25000"/>
                </a:prstClr>
              </a:solidFill>
              <a:latin typeface="游ゴシック" panose="020B0400000000000000" pitchFamily="50" charset="-128"/>
            </a:endParaRPr>
          </a:p>
          <a:p>
            <a:pPr lvl="0">
              <a:lnSpc>
                <a:spcPct val="130000"/>
              </a:lnSpc>
            </a:pPr>
            <a:r>
              <a:rPr lang="ja-JP" alt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游ゴシック" panose="020B0400000000000000" pitchFamily="50" charset="-128"/>
              </a:rPr>
              <a:t>なんと，地球半周分の長さと同じ</a:t>
            </a:r>
            <a:r>
              <a:rPr lang="ja-JP" altLang="en-US" sz="3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游ゴシック" panose="020B0400000000000000" pitchFamily="50" charset="-128"/>
              </a:rPr>
              <a:t>です。</a:t>
            </a:r>
            <a:endParaRPr kumimoji="1" lang="en-US" altLang="ja-JP" sz="4800" b="1" dirty="0">
              <a:solidFill>
                <a:srgbClr val="007635"/>
              </a:solidFill>
              <a:latin typeface="+mn-ea"/>
            </a:endParaRPr>
          </a:p>
        </p:txBody>
      </p:sp>
      <p:pic>
        <p:nvPicPr>
          <p:cNvPr id="3" name="図 2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BB1A4932-DBA1-4589-8662-73EFA6A252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4197" y="1852313"/>
            <a:ext cx="4070795" cy="407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319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08EAA8A-85D0-4E3E-BE80-D967F82247DB}"/>
              </a:ext>
            </a:extLst>
          </p:cNvPr>
          <p:cNvSpPr txBox="1"/>
          <p:nvPr/>
        </p:nvSpPr>
        <p:spPr>
          <a:xfrm>
            <a:off x="332945" y="128952"/>
            <a:ext cx="11449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rgbClr val="007635"/>
                </a:solidFill>
                <a:latin typeface="+mn-ea"/>
              </a:rPr>
              <a:t>クイズ</a:t>
            </a:r>
            <a:endParaRPr kumimoji="1" lang="en-US" altLang="ja-JP" sz="3600" b="1" dirty="0">
              <a:solidFill>
                <a:srgbClr val="007635"/>
              </a:solidFill>
              <a:latin typeface="+mn-ea"/>
            </a:endParaRP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C582F505-F820-455F-9B1D-9893C400CF4F}"/>
              </a:ext>
            </a:extLst>
          </p:cNvPr>
          <p:cNvCxnSpPr>
            <a:cxnSpLocks/>
          </p:cNvCxnSpPr>
          <p:nvPr/>
        </p:nvCxnSpPr>
        <p:spPr>
          <a:xfrm>
            <a:off x="428625" y="843353"/>
            <a:ext cx="11356975" cy="0"/>
          </a:xfrm>
          <a:prstGeom prst="line">
            <a:avLst/>
          </a:prstGeom>
          <a:ln w="28575">
            <a:solidFill>
              <a:srgbClr val="0076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0526B495-591A-421C-9A4E-521FEC936DC8}"/>
              </a:ext>
            </a:extLst>
          </p:cNvPr>
          <p:cNvSpPr txBox="1"/>
          <p:nvPr/>
        </p:nvSpPr>
        <p:spPr>
          <a:xfrm>
            <a:off x="332945" y="1108644"/>
            <a:ext cx="11678870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長野県内の</a:t>
            </a:r>
            <a:r>
              <a:rPr kumimoji="1" lang="ja-JP" altLang="en-US" sz="3200" b="1" dirty="0">
                <a:solidFill>
                  <a:srgbClr val="007635"/>
                </a:solidFill>
                <a:latin typeface="+mn-ea"/>
              </a:rPr>
              <a:t>ため池の数</a:t>
            </a:r>
            <a:r>
              <a:rPr kumimoji="1" lang="ja-JP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は？</a:t>
            </a:r>
            <a:endParaRPr kumimoji="1" lang="en-US" altLang="ja-JP" sz="32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8706009-1233-48A4-9BDC-A420AC3D28D0}"/>
              </a:ext>
            </a:extLst>
          </p:cNvPr>
          <p:cNvSpPr txBox="1"/>
          <p:nvPr/>
        </p:nvSpPr>
        <p:spPr>
          <a:xfrm>
            <a:off x="428626" y="2327872"/>
            <a:ext cx="3971924" cy="324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①　約</a:t>
            </a:r>
            <a:r>
              <a:rPr kumimoji="1" lang="en-US" altLang="ja-JP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350</a:t>
            </a:r>
            <a:r>
              <a:rPr kumimoji="1" lang="ja-JP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か所</a:t>
            </a:r>
            <a:endParaRPr kumimoji="1" lang="en-US" altLang="ja-JP" sz="24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30000"/>
              </a:lnSpc>
            </a:pPr>
            <a:endParaRPr lang="en-US" altLang="ja-JP" sz="32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30000"/>
              </a:lnSpc>
            </a:pPr>
            <a:r>
              <a:rPr kumimoji="1" lang="ja-JP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②　約</a:t>
            </a:r>
            <a:r>
              <a:rPr kumimoji="1" lang="en-US" altLang="ja-JP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900</a:t>
            </a:r>
            <a:r>
              <a:rPr kumimoji="1" lang="ja-JP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か所</a:t>
            </a:r>
            <a:endParaRPr kumimoji="1" lang="en-US" altLang="ja-JP" sz="32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30000"/>
              </a:lnSpc>
            </a:pPr>
            <a:endParaRPr lang="en-US" altLang="ja-JP" sz="32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30000"/>
              </a:lnSpc>
            </a:pPr>
            <a:r>
              <a:rPr kumimoji="1" lang="ja-JP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③　約</a:t>
            </a:r>
            <a:r>
              <a:rPr kumimoji="1" lang="en-US" altLang="ja-JP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1,700</a:t>
            </a:r>
            <a:r>
              <a:rPr kumimoji="1" lang="ja-JP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か所</a:t>
            </a:r>
            <a:endParaRPr kumimoji="1" lang="en-US" altLang="ja-JP" sz="32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6E2C93E-E2EF-4DBC-AF93-27DF69BB6A7C}"/>
              </a:ext>
            </a:extLst>
          </p:cNvPr>
          <p:cNvSpPr txBox="1"/>
          <p:nvPr/>
        </p:nvSpPr>
        <p:spPr>
          <a:xfrm>
            <a:off x="5321162" y="2538602"/>
            <a:ext cx="5932195" cy="28260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tIns="252000" bIns="252000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kumimoji="1" lang="ja-JP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ヒント（数の目安）</a:t>
            </a:r>
            <a:endParaRPr kumimoji="1" lang="en-US" altLang="ja-JP" sz="24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　長野県内の小学校の数　約</a:t>
            </a:r>
            <a:r>
              <a:rPr kumimoji="1" lang="en-US" altLang="ja-JP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360</a:t>
            </a:r>
            <a:r>
              <a:rPr kumimoji="1" lang="ja-JP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か所</a:t>
            </a:r>
            <a:endParaRPr kumimoji="1" lang="en-US" altLang="ja-JP" sz="24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　長野県内の郵便局の数　約</a:t>
            </a:r>
            <a:r>
              <a:rPr kumimoji="1" lang="en-US" altLang="ja-JP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600</a:t>
            </a:r>
            <a:r>
              <a:rPr kumimoji="1" lang="ja-JP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か所</a:t>
            </a:r>
            <a:endParaRPr kumimoji="1" lang="en-US" altLang="ja-JP" sz="24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　長野県内のコンビニの数　約</a:t>
            </a:r>
            <a:r>
              <a:rPr kumimoji="1" lang="en-US" altLang="ja-JP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900</a:t>
            </a:r>
            <a:r>
              <a:rPr kumimoji="1" lang="ja-JP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か所</a:t>
            </a:r>
            <a:endParaRPr kumimoji="1" lang="en-US" altLang="ja-JP" sz="32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76550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08EAA8A-85D0-4E3E-BE80-D967F82247DB}"/>
              </a:ext>
            </a:extLst>
          </p:cNvPr>
          <p:cNvSpPr txBox="1"/>
          <p:nvPr/>
        </p:nvSpPr>
        <p:spPr>
          <a:xfrm>
            <a:off x="332945" y="128952"/>
            <a:ext cx="11449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rgbClr val="007635"/>
                </a:solidFill>
                <a:latin typeface="+mn-ea"/>
              </a:rPr>
              <a:t>クイズ</a:t>
            </a:r>
            <a:endParaRPr kumimoji="1" lang="en-US" altLang="ja-JP" sz="3600" b="1" dirty="0">
              <a:solidFill>
                <a:srgbClr val="007635"/>
              </a:solidFill>
              <a:latin typeface="+mn-ea"/>
            </a:endParaRP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C582F505-F820-455F-9B1D-9893C400CF4F}"/>
              </a:ext>
            </a:extLst>
          </p:cNvPr>
          <p:cNvCxnSpPr>
            <a:cxnSpLocks/>
          </p:cNvCxnSpPr>
          <p:nvPr/>
        </p:nvCxnSpPr>
        <p:spPr>
          <a:xfrm>
            <a:off x="428625" y="843353"/>
            <a:ext cx="11356975" cy="0"/>
          </a:xfrm>
          <a:prstGeom prst="line">
            <a:avLst/>
          </a:prstGeom>
          <a:ln w="28575">
            <a:solidFill>
              <a:srgbClr val="0076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0526B495-591A-421C-9A4E-521FEC936DC8}"/>
              </a:ext>
            </a:extLst>
          </p:cNvPr>
          <p:cNvSpPr txBox="1"/>
          <p:nvPr/>
        </p:nvSpPr>
        <p:spPr>
          <a:xfrm>
            <a:off x="332945" y="1108644"/>
            <a:ext cx="11678870" cy="686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長野県内のため池の数は？</a:t>
            </a:r>
            <a:endParaRPr kumimoji="1" lang="en-US" altLang="ja-JP" sz="32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8706009-1233-48A4-9BDC-A420AC3D28D0}"/>
              </a:ext>
            </a:extLst>
          </p:cNvPr>
          <p:cNvSpPr txBox="1"/>
          <p:nvPr/>
        </p:nvSpPr>
        <p:spPr>
          <a:xfrm>
            <a:off x="428626" y="2327872"/>
            <a:ext cx="11763374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正解は，</a:t>
            </a:r>
            <a:endParaRPr kumimoji="1" lang="en-US" altLang="ja-JP" sz="32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30000"/>
              </a:lnSpc>
            </a:pPr>
            <a:r>
              <a:rPr kumimoji="1" lang="ja-JP" altLang="en-US" sz="4800" b="1" dirty="0">
                <a:solidFill>
                  <a:srgbClr val="007635"/>
                </a:solidFill>
                <a:latin typeface="+mn-ea"/>
              </a:rPr>
              <a:t>　</a:t>
            </a:r>
            <a:r>
              <a:rPr kumimoji="1" lang="ja-JP" altLang="en-US" sz="5400" b="1" dirty="0">
                <a:solidFill>
                  <a:srgbClr val="007635"/>
                </a:solidFill>
                <a:latin typeface="+mn-ea"/>
              </a:rPr>
              <a:t>③　約</a:t>
            </a:r>
            <a:r>
              <a:rPr kumimoji="1" lang="en-US" altLang="ja-JP" sz="5400" b="1" dirty="0">
                <a:solidFill>
                  <a:srgbClr val="007635"/>
                </a:solidFill>
                <a:latin typeface="+mn-ea"/>
              </a:rPr>
              <a:t>1,700</a:t>
            </a:r>
            <a:r>
              <a:rPr kumimoji="1" lang="ja-JP" altLang="en-US" sz="5400" b="1" dirty="0">
                <a:solidFill>
                  <a:srgbClr val="007635"/>
                </a:solidFill>
                <a:latin typeface="+mn-ea"/>
              </a:rPr>
              <a:t>か所</a:t>
            </a:r>
            <a:endParaRPr kumimoji="1" lang="en-US" altLang="ja-JP" sz="4800" b="1" dirty="0">
              <a:solidFill>
                <a:srgbClr val="007635"/>
              </a:solidFill>
              <a:latin typeface="+mn-ea"/>
            </a:endParaRPr>
          </a:p>
          <a:p>
            <a:pPr lvl="0">
              <a:lnSpc>
                <a:spcPct val="130000"/>
              </a:lnSpc>
            </a:pPr>
            <a:endParaRPr lang="en-US" altLang="ja-JP" sz="3200" b="1" dirty="0">
              <a:solidFill>
                <a:prstClr val="black">
                  <a:lumMod val="75000"/>
                  <a:lumOff val="25000"/>
                </a:prstClr>
              </a:solidFill>
              <a:latin typeface="游ゴシック" panose="020B0400000000000000" pitchFamily="50" charset="-128"/>
            </a:endParaRPr>
          </a:p>
          <a:p>
            <a:pPr lvl="0">
              <a:lnSpc>
                <a:spcPct val="130000"/>
              </a:lnSpc>
            </a:pPr>
            <a:r>
              <a:rPr lang="ja-JP" alt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游ゴシック" panose="020B0400000000000000" pitchFamily="50" charset="-128"/>
              </a:rPr>
              <a:t>なんと</a:t>
            </a:r>
            <a:r>
              <a:rPr lang="ja-JP" altLang="en-US" sz="3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游ゴシック" panose="020B0400000000000000" pitchFamily="50" charset="-128"/>
              </a:rPr>
              <a:t>，およそ郵便局の３倍，コンビニの</a:t>
            </a:r>
            <a:r>
              <a:rPr lang="ja-JP" alt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游ゴシック" panose="020B0400000000000000" pitchFamily="50" charset="-128"/>
              </a:rPr>
              <a:t>２倍</a:t>
            </a:r>
            <a:r>
              <a:rPr lang="ja-JP" altLang="en-US" sz="3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游ゴシック" panose="020B0400000000000000" pitchFamily="50" charset="-128"/>
              </a:rPr>
              <a:t>もあるん</a:t>
            </a:r>
            <a:r>
              <a:rPr lang="ja-JP" alt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游ゴシック" panose="020B0400000000000000" pitchFamily="50" charset="-128"/>
              </a:rPr>
              <a:t>です。</a:t>
            </a:r>
            <a:endParaRPr kumimoji="1" lang="en-US" altLang="ja-JP" sz="4800" b="1" dirty="0">
              <a:solidFill>
                <a:srgbClr val="007635"/>
              </a:solidFill>
              <a:latin typeface="+mn-ea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7299" y="2327872"/>
            <a:ext cx="2162004" cy="226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3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正方形/長方形 35"/>
          <p:cNvSpPr/>
          <p:nvPr/>
        </p:nvSpPr>
        <p:spPr>
          <a:xfrm>
            <a:off x="387740" y="3454427"/>
            <a:ext cx="1938768" cy="13716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332945" y="3396343"/>
            <a:ext cx="1938768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二等辺三角形 15"/>
          <p:cNvSpPr/>
          <p:nvPr/>
        </p:nvSpPr>
        <p:spPr>
          <a:xfrm>
            <a:off x="1839715" y="3454427"/>
            <a:ext cx="212320" cy="236764"/>
          </a:xfrm>
          <a:prstGeom prst="triangle">
            <a:avLst/>
          </a:prstGeom>
          <a:solidFill>
            <a:srgbClr val="0076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C163DEC-B6AE-4F6C-9F3F-1DE9485F220C}"/>
              </a:ext>
            </a:extLst>
          </p:cNvPr>
          <p:cNvSpPr/>
          <p:nvPr/>
        </p:nvSpPr>
        <p:spPr>
          <a:xfrm>
            <a:off x="2428881" y="1454046"/>
            <a:ext cx="9430174" cy="1440000"/>
          </a:xfrm>
          <a:prstGeom prst="rect">
            <a:avLst/>
          </a:prstGeom>
          <a:solidFill>
            <a:srgbClr val="81F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1B32E6B-ADD6-44B1-98D2-7CEE97F30F0F}"/>
              </a:ext>
            </a:extLst>
          </p:cNvPr>
          <p:cNvSpPr txBox="1"/>
          <p:nvPr/>
        </p:nvSpPr>
        <p:spPr>
          <a:xfrm>
            <a:off x="2428881" y="1549131"/>
            <a:ext cx="9480902" cy="1249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あなたの学校の周りの水田には，どこから水が流れてきているのかな。地図を使って調べてみよう。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E19641D9-DA5C-4BD8-9810-642E2A04E175}"/>
              </a:ext>
            </a:extLst>
          </p:cNvPr>
          <p:cNvSpPr/>
          <p:nvPr/>
        </p:nvSpPr>
        <p:spPr>
          <a:xfrm>
            <a:off x="332945" y="1454046"/>
            <a:ext cx="1938768" cy="1440000"/>
          </a:xfrm>
          <a:prstGeom prst="rect">
            <a:avLst/>
          </a:prstGeom>
          <a:solidFill>
            <a:srgbClr val="007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1FFE8AC-91C4-4699-B984-A708159C3093}"/>
              </a:ext>
            </a:extLst>
          </p:cNvPr>
          <p:cNvSpPr txBox="1"/>
          <p:nvPr/>
        </p:nvSpPr>
        <p:spPr>
          <a:xfrm>
            <a:off x="332945" y="1596926"/>
            <a:ext cx="1938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b="1" dirty="0">
                <a:solidFill>
                  <a:schemeClr val="bg1"/>
                </a:solidFill>
                <a:latin typeface="+mn-ea"/>
              </a:rPr>
              <a:t>調べる</a:t>
            </a:r>
            <a:endParaRPr kumimoji="1" lang="en-US" altLang="ja-JP" sz="3600" b="1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3" name="直線矢印コネクタ 2">
            <a:extLst>
              <a:ext uri="{FF2B5EF4-FFF2-40B4-BE49-F238E27FC236}">
                <a16:creationId xmlns:a16="http://schemas.microsoft.com/office/drawing/2014/main" id="{D6DF21F5-6E12-4BAE-A1AC-166F914B288C}"/>
              </a:ext>
            </a:extLst>
          </p:cNvPr>
          <p:cNvCxnSpPr>
            <a:cxnSpLocks/>
          </p:cNvCxnSpPr>
          <p:nvPr/>
        </p:nvCxnSpPr>
        <p:spPr>
          <a:xfrm>
            <a:off x="768626" y="2452897"/>
            <a:ext cx="1131612" cy="0"/>
          </a:xfrm>
          <a:prstGeom prst="straightConnector1">
            <a:avLst/>
          </a:prstGeom>
          <a:ln w="73025">
            <a:solidFill>
              <a:schemeClr val="bg1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9542862-994C-44A0-8067-303A83B22F54}"/>
              </a:ext>
            </a:extLst>
          </p:cNvPr>
          <p:cNvSpPr txBox="1"/>
          <p:nvPr/>
        </p:nvSpPr>
        <p:spPr>
          <a:xfrm>
            <a:off x="1900238" y="5312190"/>
            <a:ext cx="9958817" cy="1097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ja-JP" altLang="en-US" sz="2800" b="1" dirty="0">
                <a:solidFill>
                  <a:srgbClr val="EE833A"/>
                </a:solidFill>
                <a:latin typeface="+mn-ea"/>
              </a:rPr>
              <a:t>農家の人たちが使う頭首工，用水路，ため池などの施設は，だれが管理しているのかな。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68C837F-EB17-43CE-9871-499F964D6961}"/>
              </a:ext>
            </a:extLst>
          </p:cNvPr>
          <p:cNvSpPr txBox="1"/>
          <p:nvPr/>
        </p:nvSpPr>
        <p:spPr>
          <a:xfrm>
            <a:off x="2428880" y="3730742"/>
            <a:ext cx="9763119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地図</a:t>
            </a:r>
            <a:r>
              <a:rPr kumimoji="1" lang="ja-JP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を広げて、河川と用水路に色を塗ってみよう！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625" y="5074065"/>
            <a:ext cx="1233541" cy="1335348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08EAA8A-85D0-4E3E-BE80-D967F82247DB}"/>
              </a:ext>
            </a:extLst>
          </p:cNvPr>
          <p:cNvSpPr txBox="1"/>
          <p:nvPr/>
        </p:nvSpPr>
        <p:spPr>
          <a:xfrm>
            <a:off x="332945" y="128952"/>
            <a:ext cx="11449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rgbClr val="007635"/>
                </a:solidFill>
                <a:latin typeface="+mn-ea"/>
              </a:rPr>
              <a:t>長野県の用水の特ちょう</a:t>
            </a:r>
            <a:endParaRPr kumimoji="1" lang="en-US" altLang="ja-JP" sz="3600" b="1" dirty="0">
              <a:solidFill>
                <a:srgbClr val="007635"/>
              </a:solidFill>
              <a:latin typeface="+mn-ea"/>
            </a:endParaRPr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C582F505-F820-455F-9B1D-9893C400CF4F}"/>
              </a:ext>
            </a:extLst>
          </p:cNvPr>
          <p:cNvCxnSpPr>
            <a:cxnSpLocks/>
          </p:cNvCxnSpPr>
          <p:nvPr/>
        </p:nvCxnSpPr>
        <p:spPr>
          <a:xfrm>
            <a:off x="428625" y="843353"/>
            <a:ext cx="11356975" cy="0"/>
          </a:xfrm>
          <a:prstGeom prst="line">
            <a:avLst/>
          </a:prstGeom>
          <a:ln w="28575">
            <a:solidFill>
              <a:srgbClr val="0076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二等辺三角形 5"/>
          <p:cNvSpPr/>
          <p:nvPr/>
        </p:nvSpPr>
        <p:spPr>
          <a:xfrm>
            <a:off x="1576388" y="3493978"/>
            <a:ext cx="212320" cy="236764"/>
          </a:xfrm>
          <a:prstGeom prst="triangle">
            <a:avLst/>
          </a:prstGeom>
          <a:solidFill>
            <a:srgbClr val="0076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二等辺三角形 14"/>
          <p:cNvSpPr/>
          <p:nvPr/>
        </p:nvSpPr>
        <p:spPr>
          <a:xfrm>
            <a:off x="1662166" y="3540959"/>
            <a:ext cx="283709" cy="287417"/>
          </a:xfrm>
          <a:prstGeom prst="triangle">
            <a:avLst/>
          </a:prstGeom>
          <a:solidFill>
            <a:srgbClr val="0076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473654" y="3882325"/>
            <a:ext cx="400050" cy="414065"/>
          </a:xfrm>
          <a:prstGeom prst="rect">
            <a:avLst/>
          </a:prstGeom>
          <a:solidFill>
            <a:srgbClr val="81FFB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873704" y="3882325"/>
            <a:ext cx="400050" cy="414065"/>
          </a:xfrm>
          <a:prstGeom prst="rect">
            <a:avLst/>
          </a:prstGeom>
          <a:solidFill>
            <a:srgbClr val="81FFB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871538" y="4299907"/>
            <a:ext cx="400050" cy="414065"/>
          </a:xfrm>
          <a:prstGeom prst="rect">
            <a:avLst/>
          </a:prstGeom>
          <a:solidFill>
            <a:srgbClr val="81FFB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471488" y="4299907"/>
            <a:ext cx="400050" cy="414065"/>
          </a:xfrm>
          <a:prstGeom prst="rect">
            <a:avLst/>
          </a:prstGeom>
          <a:solidFill>
            <a:srgbClr val="F9D6B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1" name="直線コネクタ 20"/>
          <p:cNvCxnSpPr>
            <a:stCxn id="9" idx="0"/>
            <a:endCxn id="19" idx="2"/>
          </p:cNvCxnSpPr>
          <p:nvPr/>
        </p:nvCxnSpPr>
        <p:spPr>
          <a:xfrm flipH="1">
            <a:off x="671513" y="3882325"/>
            <a:ext cx="2166" cy="83164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 flipH="1">
            <a:off x="1067231" y="3882325"/>
            <a:ext cx="2166" cy="83164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フリーフォーム 24"/>
          <p:cNvSpPr/>
          <p:nvPr/>
        </p:nvSpPr>
        <p:spPr>
          <a:xfrm>
            <a:off x="876300" y="3519044"/>
            <a:ext cx="912408" cy="758316"/>
          </a:xfrm>
          <a:custGeom>
            <a:avLst/>
            <a:gdLst>
              <a:gd name="connsiteX0" fmla="*/ 962025 w 962025"/>
              <a:gd name="connsiteY0" fmla="*/ 576709 h 772544"/>
              <a:gd name="connsiteX1" fmla="*/ 752475 w 962025"/>
              <a:gd name="connsiteY1" fmla="*/ 752922 h 772544"/>
              <a:gd name="connsiteX2" fmla="*/ 438150 w 962025"/>
              <a:gd name="connsiteY2" fmla="*/ 167134 h 772544"/>
              <a:gd name="connsiteX3" fmla="*/ 157163 w 962025"/>
              <a:gd name="connsiteY3" fmla="*/ 9972 h 772544"/>
              <a:gd name="connsiteX4" fmla="*/ 0 w 962025"/>
              <a:gd name="connsiteY4" fmla="*/ 390972 h 772544"/>
              <a:gd name="connsiteX0" fmla="*/ 903724 w 903724"/>
              <a:gd name="connsiteY0" fmla="*/ 433834 h 758316"/>
              <a:gd name="connsiteX1" fmla="*/ 752475 w 903724"/>
              <a:gd name="connsiteY1" fmla="*/ 752922 h 758316"/>
              <a:gd name="connsiteX2" fmla="*/ 438150 w 903724"/>
              <a:gd name="connsiteY2" fmla="*/ 167134 h 758316"/>
              <a:gd name="connsiteX3" fmla="*/ 157163 w 903724"/>
              <a:gd name="connsiteY3" fmla="*/ 9972 h 758316"/>
              <a:gd name="connsiteX4" fmla="*/ 0 w 903724"/>
              <a:gd name="connsiteY4" fmla="*/ 390972 h 758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3724" h="758316">
                <a:moveTo>
                  <a:pt x="903724" y="433834"/>
                </a:moveTo>
                <a:cubicBezTo>
                  <a:pt x="842605" y="556072"/>
                  <a:pt x="830071" y="797372"/>
                  <a:pt x="752475" y="752922"/>
                </a:cubicBezTo>
                <a:cubicBezTo>
                  <a:pt x="674879" y="708472"/>
                  <a:pt x="537369" y="290959"/>
                  <a:pt x="438150" y="167134"/>
                </a:cubicBezTo>
                <a:cubicBezTo>
                  <a:pt x="338931" y="43309"/>
                  <a:pt x="230188" y="-27334"/>
                  <a:pt x="157163" y="9972"/>
                </a:cubicBezTo>
                <a:cubicBezTo>
                  <a:pt x="84138" y="47278"/>
                  <a:pt x="42069" y="219125"/>
                  <a:pt x="0" y="390972"/>
                </a:cubicBezTo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/>
          <p:cNvSpPr/>
          <p:nvPr/>
        </p:nvSpPr>
        <p:spPr>
          <a:xfrm>
            <a:off x="1523997" y="3652838"/>
            <a:ext cx="700139" cy="709612"/>
          </a:xfrm>
          <a:custGeom>
            <a:avLst/>
            <a:gdLst>
              <a:gd name="connsiteX0" fmla="*/ 0 w 700295"/>
              <a:gd name="connsiteY0" fmla="*/ 0 h 709612"/>
              <a:gd name="connsiteX1" fmla="*/ 47625 w 700295"/>
              <a:gd name="connsiteY1" fmla="*/ 142875 h 709612"/>
              <a:gd name="connsiteX2" fmla="*/ 257175 w 700295"/>
              <a:gd name="connsiteY2" fmla="*/ 323850 h 709612"/>
              <a:gd name="connsiteX3" fmla="*/ 638175 w 700295"/>
              <a:gd name="connsiteY3" fmla="*/ 566737 h 709612"/>
              <a:gd name="connsiteX4" fmla="*/ 695325 w 700295"/>
              <a:gd name="connsiteY4" fmla="*/ 709612 h 709612"/>
              <a:gd name="connsiteX0" fmla="*/ 0 w 704200"/>
              <a:gd name="connsiteY0" fmla="*/ 0 h 709612"/>
              <a:gd name="connsiteX1" fmla="*/ 47625 w 704200"/>
              <a:gd name="connsiteY1" fmla="*/ 142875 h 709612"/>
              <a:gd name="connsiteX2" fmla="*/ 257175 w 704200"/>
              <a:gd name="connsiteY2" fmla="*/ 323850 h 709612"/>
              <a:gd name="connsiteX3" fmla="*/ 638175 w 704200"/>
              <a:gd name="connsiteY3" fmla="*/ 566737 h 709612"/>
              <a:gd name="connsiteX4" fmla="*/ 700087 w 704200"/>
              <a:gd name="connsiteY4" fmla="*/ 709612 h 709612"/>
              <a:gd name="connsiteX0" fmla="*/ 0 w 700139"/>
              <a:gd name="connsiteY0" fmla="*/ 0 h 709612"/>
              <a:gd name="connsiteX1" fmla="*/ 47625 w 700139"/>
              <a:gd name="connsiteY1" fmla="*/ 142875 h 709612"/>
              <a:gd name="connsiteX2" fmla="*/ 257175 w 700139"/>
              <a:gd name="connsiteY2" fmla="*/ 323850 h 709612"/>
              <a:gd name="connsiteX3" fmla="*/ 638175 w 700139"/>
              <a:gd name="connsiteY3" fmla="*/ 566737 h 709612"/>
              <a:gd name="connsiteX4" fmla="*/ 700087 w 700139"/>
              <a:gd name="connsiteY4" fmla="*/ 709612 h 709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0139" h="709612">
                <a:moveTo>
                  <a:pt x="0" y="0"/>
                </a:moveTo>
                <a:cubicBezTo>
                  <a:pt x="2381" y="44450"/>
                  <a:pt x="4763" y="88900"/>
                  <a:pt x="47625" y="142875"/>
                </a:cubicBezTo>
                <a:cubicBezTo>
                  <a:pt x="90487" y="196850"/>
                  <a:pt x="158750" y="253206"/>
                  <a:pt x="257175" y="323850"/>
                </a:cubicBezTo>
                <a:cubicBezTo>
                  <a:pt x="355600" y="394494"/>
                  <a:pt x="564357" y="502443"/>
                  <a:pt x="638175" y="566737"/>
                </a:cubicBezTo>
                <a:cubicBezTo>
                  <a:pt x="711993" y="631031"/>
                  <a:pt x="698499" y="670321"/>
                  <a:pt x="700087" y="709612"/>
                </a:cubicBez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684733" y="4362450"/>
            <a:ext cx="97113" cy="66675"/>
          </a:xfrm>
          <a:prstGeom prst="rect">
            <a:avLst/>
          </a:prstGeom>
          <a:solidFill>
            <a:srgbClr val="EE8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682271" y="4501838"/>
            <a:ext cx="97113" cy="66675"/>
          </a:xfrm>
          <a:prstGeom prst="rect">
            <a:avLst/>
          </a:prstGeom>
          <a:solidFill>
            <a:srgbClr val="EE8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770856" y="4634573"/>
            <a:ext cx="97113" cy="66675"/>
          </a:xfrm>
          <a:prstGeom prst="rect">
            <a:avLst/>
          </a:prstGeom>
          <a:solidFill>
            <a:srgbClr val="EE8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/>
          <p:cNvSpPr/>
          <p:nvPr/>
        </p:nvSpPr>
        <p:spPr>
          <a:xfrm>
            <a:off x="561180" y="4575221"/>
            <a:ext cx="97113" cy="66675"/>
          </a:xfrm>
          <a:prstGeom prst="rect">
            <a:avLst/>
          </a:prstGeom>
          <a:solidFill>
            <a:srgbClr val="EE8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484846" y="4468500"/>
            <a:ext cx="97113" cy="66675"/>
          </a:xfrm>
          <a:prstGeom prst="rect">
            <a:avLst/>
          </a:prstGeom>
          <a:solidFill>
            <a:srgbClr val="EE8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/>
        </p:nvSpPr>
        <p:spPr>
          <a:xfrm>
            <a:off x="567790" y="4337552"/>
            <a:ext cx="97113" cy="66675"/>
          </a:xfrm>
          <a:prstGeom prst="rect">
            <a:avLst/>
          </a:prstGeom>
          <a:solidFill>
            <a:srgbClr val="EE8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/>
        </p:nvSpPr>
        <p:spPr>
          <a:xfrm>
            <a:off x="882213" y="4145757"/>
            <a:ext cx="180000" cy="142878"/>
          </a:xfrm>
          <a:prstGeom prst="rect">
            <a:avLst/>
          </a:prstGeom>
          <a:solidFill>
            <a:srgbClr val="F9D6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886924" y="4218806"/>
            <a:ext cx="160826" cy="66675"/>
          </a:xfrm>
          <a:prstGeom prst="rect">
            <a:avLst/>
          </a:prstGeom>
          <a:solidFill>
            <a:srgbClr val="EE8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816411" y="4101902"/>
            <a:ext cx="3213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b="1" dirty="0"/>
              <a:t>文</a:t>
            </a:r>
            <a:endParaRPr kumimoji="1" lang="ja-JP" altLang="en-US" sz="900" b="1" dirty="0"/>
          </a:p>
        </p:txBody>
      </p:sp>
    </p:spTree>
    <p:extLst>
      <p:ext uri="{BB962C8B-B14F-4D97-AF65-F5344CB8AC3E}">
        <p14:creationId xmlns:p14="http://schemas.microsoft.com/office/powerpoint/2010/main" val="2018265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08EAA8A-85D0-4E3E-BE80-D967F82247DB}"/>
              </a:ext>
            </a:extLst>
          </p:cNvPr>
          <p:cNvSpPr txBox="1"/>
          <p:nvPr/>
        </p:nvSpPr>
        <p:spPr>
          <a:xfrm>
            <a:off x="332945" y="128952"/>
            <a:ext cx="11449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rgbClr val="007635"/>
                </a:solidFill>
                <a:latin typeface="+mn-ea"/>
              </a:rPr>
              <a:t>用水路などを管理する人たち</a:t>
            </a:r>
            <a:endParaRPr kumimoji="1" lang="en-US" altLang="ja-JP" sz="3600" b="1" dirty="0">
              <a:solidFill>
                <a:srgbClr val="007635"/>
              </a:solidFill>
              <a:latin typeface="+mn-ea"/>
            </a:endParaRP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C582F505-F820-455F-9B1D-9893C400CF4F}"/>
              </a:ext>
            </a:extLst>
          </p:cNvPr>
          <p:cNvCxnSpPr>
            <a:cxnSpLocks/>
          </p:cNvCxnSpPr>
          <p:nvPr/>
        </p:nvCxnSpPr>
        <p:spPr>
          <a:xfrm>
            <a:off x="428625" y="843353"/>
            <a:ext cx="11356975" cy="0"/>
          </a:xfrm>
          <a:prstGeom prst="line">
            <a:avLst/>
          </a:prstGeom>
          <a:ln w="28575">
            <a:solidFill>
              <a:srgbClr val="0076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1B32E6B-ADD6-44B1-98D2-7CEE97F30F0F}"/>
              </a:ext>
            </a:extLst>
          </p:cNvPr>
          <p:cNvSpPr txBox="1"/>
          <p:nvPr/>
        </p:nvSpPr>
        <p:spPr>
          <a:xfrm>
            <a:off x="338958" y="1179004"/>
            <a:ext cx="1185304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水田まで水を届ける用水路は，土地改良区や水利組合によって管理されている</a:t>
            </a:r>
            <a:endParaRPr kumimoji="1" lang="en-US" altLang="ja-JP" sz="26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pic>
        <p:nvPicPr>
          <p:cNvPr id="3" name="図 2" descr="草, フェンス, 電車, 跡 が含まれている画像&#10;&#10;自動的に生成された説明">
            <a:extLst>
              <a:ext uri="{FF2B5EF4-FFF2-40B4-BE49-F238E27FC236}">
                <a16:creationId xmlns:a16="http://schemas.microsoft.com/office/drawing/2014/main" id="{9530C8E4-CE2C-493D-A0E8-20BF7005AA3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5057" y="1880951"/>
            <a:ext cx="5664000" cy="4248000"/>
          </a:xfrm>
          <a:prstGeom prst="rect">
            <a:avLst/>
          </a:prstGeom>
        </p:spPr>
      </p:pic>
      <p:pic>
        <p:nvPicPr>
          <p:cNvPr id="7" name="図 6" descr="屋外, 草, 水, 男 が含まれている画像&#10;&#10;自動的に生成された説明">
            <a:extLst>
              <a:ext uri="{FF2B5EF4-FFF2-40B4-BE49-F238E27FC236}">
                <a16:creationId xmlns:a16="http://schemas.microsoft.com/office/drawing/2014/main" id="{DE4907F7-D304-452B-95D9-AE6A497C109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945" y="1880951"/>
            <a:ext cx="5664000" cy="4248000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160EAAA-B7D3-4254-9683-7C29CA41B178}"/>
              </a:ext>
            </a:extLst>
          </p:cNvPr>
          <p:cNvSpPr txBox="1"/>
          <p:nvPr/>
        </p:nvSpPr>
        <p:spPr>
          <a:xfrm>
            <a:off x="332942" y="6267383"/>
            <a:ext cx="566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水路の</a:t>
            </a:r>
            <a:r>
              <a:rPr kumimoji="1" lang="ja-JP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草刈り（</a:t>
            </a:r>
            <a:r>
              <a:rPr kumimoji="1" lang="ja-JP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長野市）</a:t>
            </a:r>
            <a:endParaRPr kumimoji="1" lang="en-US" altLang="ja-JP" sz="24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2A5BA09-3047-4F4F-81A3-93C4BB6155E0}"/>
              </a:ext>
            </a:extLst>
          </p:cNvPr>
          <p:cNvSpPr txBox="1"/>
          <p:nvPr/>
        </p:nvSpPr>
        <p:spPr>
          <a:xfrm>
            <a:off x="6195057" y="6267383"/>
            <a:ext cx="566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修理された</a:t>
            </a:r>
            <a:r>
              <a:rPr kumimoji="1" lang="ja-JP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水路（</a:t>
            </a:r>
            <a:r>
              <a:rPr kumimoji="1" lang="ja-JP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大町市）</a:t>
            </a:r>
            <a:endParaRPr kumimoji="1" lang="en-US" altLang="ja-JP" sz="24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41316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08EAA8A-85D0-4E3E-BE80-D967F82247DB}"/>
              </a:ext>
            </a:extLst>
          </p:cNvPr>
          <p:cNvSpPr txBox="1"/>
          <p:nvPr/>
        </p:nvSpPr>
        <p:spPr>
          <a:xfrm>
            <a:off x="332945" y="128952"/>
            <a:ext cx="11449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chemeClr val="bg1"/>
                </a:solidFill>
                <a:latin typeface="+mn-ea"/>
              </a:rPr>
              <a:t>頭首工</a:t>
            </a:r>
            <a:endParaRPr kumimoji="1" lang="en-US" altLang="ja-JP" sz="3600" b="1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C582F505-F820-455F-9B1D-9893C400CF4F}"/>
              </a:ext>
            </a:extLst>
          </p:cNvPr>
          <p:cNvCxnSpPr>
            <a:cxnSpLocks/>
          </p:cNvCxnSpPr>
          <p:nvPr/>
        </p:nvCxnSpPr>
        <p:spPr>
          <a:xfrm>
            <a:off x="428625" y="843353"/>
            <a:ext cx="11356975" cy="0"/>
          </a:xfrm>
          <a:prstGeom prst="line">
            <a:avLst/>
          </a:prstGeom>
          <a:ln w="28575">
            <a:solidFill>
              <a:srgbClr val="0076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1B32E6B-ADD6-44B1-98D2-7CEE97F30F0F}"/>
              </a:ext>
            </a:extLst>
          </p:cNvPr>
          <p:cNvSpPr txBox="1"/>
          <p:nvPr/>
        </p:nvSpPr>
        <p:spPr>
          <a:xfrm>
            <a:off x="293190" y="1149072"/>
            <a:ext cx="11724639" cy="2334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用水路や頭首工などの施設を管理や修理するために</a:t>
            </a:r>
            <a:r>
              <a:rPr kumimoji="1" lang="ja-JP" alt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，</a:t>
            </a:r>
            <a:r>
              <a:rPr lang="ja-JP" alt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農家</a:t>
            </a:r>
            <a:r>
              <a:rPr lang="ja-JP" alt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の人々が集まって組織された団体</a:t>
            </a:r>
            <a:endParaRPr lang="en-US" altLang="ja-JP" sz="3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marL="457200" indent="-457200">
              <a:lnSpc>
                <a:spcPct val="150000"/>
              </a:lnSpc>
              <a:spcBef>
                <a:spcPts val="1800"/>
              </a:spcBef>
              <a:buFont typeface="Wingdings" panose="05000000000000000000" pitchFamily="2" charset="2"/>
              <a:buChar char="l"/>
            </a:pPr>
            <a:r>
              <a:rPr kumimoji="1" lang="ja-JP" alt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県内</a:t>
            </a:r>
            <a:r>
              <a:rPr lang="ja-JP" alt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の土地改良区の数　１０８団体</a:t>
            </a:r>
            <a:endParaRPr kumimoji="1" lang="ja-JP" altLang="en-US" sz="30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7F09940-256E-4A3E-A6BC-A213012F72B9}"/>
              </a:ext>
            </a:extLst>
          </p:cNvPr>
          <p:cNvSpPr/>
          <p:nvPr/>
        </p:nvSpPr>
        <p:spPr>
          <a:xfrm>
            <a:off x="293190" y="-15628"/>
            <a:ext cx="5007473" cy="872232"/>
          </a:xfrm>
          <a:prstGeom prst="rect">
            <a:avLst/>
          </a:prstGeom>
          <a:solidFill>
            <a:srgbClr val="007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B09ED6D-51B8-4CC1-816F-64F3DF867C60}"/>
              </a:ext>
            </a:extLst>
          </p:cNvPr>
          <p:cNvSpPr txBox="1"/>
          <p:nvPr/>
        </p:nvSpPr>
        <p:spPr>
          <a:xfrm>
            <a:off x="332944" y="181960"/>
            <a:ext cx="6196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chemeClr val="bg1"/>
                </a:solidFill>
                <a:latin typeface="+mn-ea"/>
              </a:rPr>
              <a:t>土地改良区・水利組合</a:t>
            </a:r>
            <a:endParaRPr kumimoji="1" lang="en-US" altLang="ja-JP" sz="36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A64A7AD-873E-475E-9945-4CDA01715EFD}"/>
              </a:ext>
            </a:extLst>
          </p:cNvPr>
          <p:cNvSpPr txBox="1"/>
          <p:nvPr/>
        </p:nvSpPr>
        <p:spPr>
          <a:xfrm>
            <a:off x="410005" y="-15629"/>
            <a:ext cx="23331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600" b="1" dirty="0">
                <a:solidFill>
                  <a:schemeClr val="bg1"/>
                </a:solidFill>
                <a:latin typeface="+mn-ea"/>
              </a:rPr>
              <a:t>とちかいりょうく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9BB4F40-FC9C-482B-B52D-133160839D1B}"/>
              </a:ext>
            </a:extLst>
          </p:cNvPr>
          <p:cNvSpPr txBox="1"/>
          <p:nvPr/>
        </p:nvSpPr>
        <p:spPr>
          <a:xfrm>
            <a:off x="3128963" y="-15629"/>
            <a:ext cx="1914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600" b="1" dirty="0">
                <a:solidFill>
                  <a:schemeClr val="bg1"/>
                </a:solidFill>
                <a:latin typeface="+mn-ea"/>
              </a:rPr>
              <a:t>すいりくみあい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DC163DEC-B6AE-4F6C-9F3F-1DE9485F220C}"/>
              </a:ext>
            </a:extLst>
          </p:cNvPr>
          <p:cNvSpPr/>
          <p:nvPr/>
        </p:nvSpPr>
        <p:spPr>
          <a:xfrm>
            <a:off x="2428881" y="4545588"/>
            <a:ext cx="9430174" cy="1440000"/>
          </a:xfrm>
          <a:prstGeom prst="rect">
            <a:avLst/>
          </a:prstGeom>
          <a:solidFill>
            <a:srgbClr val="81F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1B32E6B-ADD6-44B1-98D2-7CEE97F30F0F}"/>
              </a:ext>
            </a:extLst>
          </p:cNvPr>
          <p:cNvSpPr txBox="1"/>
          <p:nvPr/>
        </p:nvSpPr>
        <p:spPr>
          <a:xfrm>
            <a:off x="2428881" y="4640673"/>
            <a:ext cx="948090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あなたが住んでいる地域の水路を管理している団体を調べて</a:t>
            </a:r>
            <a:r>
              <a:rPr lang="ja-JP" alt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，話を聞いてみよう</a:t>
            </a:r>
            <a:r>
              <a:rPr kumimoji="1" lang="ja-JP" alt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。</a:t>
            </a:r>
            <a:endParaRPr kumimoji="1" lang="ja-JP" altLang="en-US" sz="30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E19641D9-DA5C-4BD8-9810-642E2A04E175}"/>
              </a:ext>
            </a:extLst>
          </p:cNvPr>
          <p:cNvSpPr/>
          <p:nvPr/>
        </p:nvSpPr>
        <p:spPr>
          <a:xfrm>
            <a:off x="332945" y="4545588"/>
            <a:ext cx="1938768" cy="1440000"/>
          </a:xfrm>
          <a:prstGeom prst="rect">
            <a:avLst/>
          </a:prstGeom>
          <a:solidFill>
            <a:srgbClr val="007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1FFE8AC-91C4-4699-B984-A708159C3093}"/>
              </a:ext>
            </a:extLst>
          </p:cNvPr>
          <p:cNvSpPr txBox="1"/>
          <p:nvPr/>
        </p:nvSpPr>
        <p:spPr>
          <a:xfrm>
            <a:off x="332945" y="4688468"/>
            <a:ext cx="1938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b="1" dirty="0">
                <a:solidFill>
                  <a:schemeClr val="bg1"/>
                </a:solidFill>
                <a:latin typeface="+mn-ea"/>
              </a:rPr>
              <a:t>調べる</a:t>
            </a:r>
            <a:endParaRPr kumimoji="1" lang="en-US" altLang="ja-JP" sz="3600" b="1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D6DF21F5-6E12-4BAE-A1AC-166F914B288C}"/>
              </a:ext>
            </a:extLst>
          </p:cNvPr>
          <p:cNvCxnSpPr>
            <a:cxnSpLocks/>
          </p:cNvCxnSpPr>
          <p:nvPr/>
        </p:nvCxnSpPr>
        <p:spPr>
          <a:xfrm>
            <a:off x="768626" y="5544439"/>
            <a:ext cx="1131612" cy="0"/>
          </a:xfrm>
          <a:prstGeom prst="straightConnector1">
            <a:avLst/>
          </a:prstGeom>
          <a:ln w="73025">
            <a:solidFill>
              <a:schemeClr val="bg1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2625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D724655-D11F-4D45-B30D-F9721639F5BC}"/>
              </a:ext>
            </a:extLst>
          </p:cNvPr>
          <p:cNvSpPr txBox="1"/>
          <p:nvPr/>
        </p:nvSpPr>
        <p:spPr>
          <a:xfrm>
            <a:off x="417513" y="1484243"/>
            <a:ext cx="113569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>
                <a:solidFill>
                  <a:srgbClr val="007635"/>
                </a:solidFill>
              </a:rPr>
              <a:t>これからの米づくりと水田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F925FD9C-6CE3-4E8C-AF3E-B47FEEE56A9A}"/>
              </a:ext>
            </a:extLst>
          </p:cNvPr>
          <p:cNvCxnSpPr>
            <a:cxnSpLocks/>
          </p:cNvCxnSpPr>
          <p:nvPr/>
        </p:nvCxnSpPr>
        <p:spPr>
          <a:xfrm>
            <a:off x="417512" y="2406280"/>
            <a:ext cx="11356975" cy="0"/>
          </a:xfrm>
          <a:prstGeom prst="line">
            <a:avLst/>
          </a:prstGeom>
          <a:ln w="28575">
            <a:solidFill>
              <a:srgbClr val="0076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72950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686</Words>
  <Application>Microsoft Office PowerPoint</Application>
  <PresentationFormat>ワイド画面</PresentationFormat>
  <Paragraphs>119</Paragraphs>
  <Slides>22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7" baseType="lpstr">
      <vt:lpstr>游ゴシック</vt:lpstr>
      <vt:lpstr>游ゴシック Light</vt:lpstr>
      <vt:lpstr>Arial</vt:lpstr>
      <vt:lpstr>Wingdings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Windows ユーザー</dc:creator>
  <cp:lastModifiedBy>Windows ユーザー</cp:lastModifiedBy>
  <cp:revision>78</cp:revision>
  <cp:lastPrinted>2020-04-03T05:21:45Z</cp:lastPrinted>
  <dcterms:created xsi:type="dcterms:W3CDTF">2020-03-20T09:43:36Z</dcterms:created>
  <dcterms:modified xsi:type="dcterms:W3CDTF">2020-04-03T06:49:24Z</dcterms:modified>
</cp:coreProperties>
</file>