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00" r:id="rId2"/>
    <p:sldId id="258" r:id="rId3"/>
    <p:sldId id="257" r:id="rId4"/>
    <p:sldId id="259" r:id="rId5"/>
    <p:sldId id="260" r:id="rId6"/>
    <p:sldId id="261" r:id="rId7"/>
    <p:sldId id="306" r:id="rId8"/>
    <p:sldId id="292" r:id="rId9"/>
    <p:sldId id="263" r:id="rId10"/>
    <p:sldId id="298" r:id="rId11"/>
    <p:sldId id="299" r:id="rId12"/>
    <p:sldId id="262" r:id="rId13"/>
    <p:sldId id="282" r:id="rId14"/>
    <p:sldId id="283" r:id="rId15"/>
    <p:sldId id="267" r:id="rId16"/>
    <p:sldId id="268" r:id="rId17"/>
    <p:sldId id="264" r:id="rId18"/>
    <p:sldId id="271" r:id="rId19"/>
    <p:sldId id="288" r:id="rId20"/>
    <p:sldId id="289" r:id="rId21"/>
    <p:sldId id="272" r:id="rId2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33A"/>
    <a:srgbClr val="007635"/>
    <a:srgbClr val="F9D6BF"/>
    <a:srgbClr val="81FFBA"/>
    <a:srgbClr val="005024"/>
    <a:srgbClr val="F0904E"/>
    <a:srgbClr val="FBE7D9"/>
    <a:srgbClr val="FFFFFF"/>
    <a:srgbClr val="00B800"/>
    <a:srgbClr val="008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C68939A2-21C0-4A98-A723-EE51F0AD7986}" type="slidenum">
              <a:rPr kumimoji="1" lang="ja-JP" altLang="en-US" smtClean="0"/>
              <a:t>‹#›</a:t>
            </a:fld>
            <a:endParaRPr kumimoji="1" lang="ja-JP" altLang="en-US"/>
          </a:p>
        </p:txBody>
      </p:sp>
    </p:spTree>
    <p:extLst>
      <p:ext uri="{BB962C8B-B14F-4D97-AF65-F5344CB8AC3E}">
        <p14:creationId xmlns:p14="http://schemas.microsoft.com/office/powerpoint/2010/main" val="30177975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B4F45229-28A7-4FBF-9969-16A2F9FA9D27}" type="slidenum">
              <a:rPr kumimoji="1" lang="ja-JP" altLang="en-US" smtClean="0"/>
              <a:t>‹#›</a:t>
            </a:fld>
            <a:endParaRPr kumimoji="1" lang="ja-JP" altLang="en-US"/>
          </a:p>
        </p:txBody>
      </p:sp>
    </p:spTree>
    <p:extLst>
      <p:ext uri="{BB962C8B-B14F-4D97-AF65-F5344CB8AC3E}">
        <p14:creationId xmlns:p14="http://schemas.microsoft.com/office/powerpoint/2010/main" val="25648792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189073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2981591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329390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37136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261157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1042508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285944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2072999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368836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2231656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5BE3E72-2675-4163-B4F3-953CD46CC791}" type="datetimeFigureOut">
              <a:rPr kumimoji="1" lang="ja-JP" altLang="en-US" smtClean="0"/>
              <a:t>2020/4/3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1083313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BE3E72-2675-4163-B4F3-953CD46CC791}" type="datetimeFigureOut">
              <a:rPr kumimoji="1" lang="ja-JP" altLang="en-US" smtClean="0"/>
              <a:t>2020/4/3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0DC56-920D-46E7-9CED-C9DE86C32613}" type="slidenum">
              <a:rPr kumimoji="1" lang="ja-JP" altLang="en-US" smtClean="0"/>
              <a:t>‹#›</a:t>
            </a:fld>
            <a:endParaRPr kumimoji="1" lang="ja-JP" altLang="en-US"/>
          </a:p>
        </p:txBody>
      </p:sp>
    </p:spTree>
    <p:extLst>
      <p:ext uri="{BB962C8B-B14F-4D97-AF65-F5344CB8AC3E}">
        <p14:creationId xmlns:p14="http://schemas.microsoft.com/office/powerpoint/2010/main" val="2262688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草, 山, 屋外, フィールド が含まれている画像&#10;&#10;自動的に生成された説明">
            <a:extLst>
              <a:ext uri="{FF2B5EF4-FFF2-40B4-BE49-F238E27FC236}">
                <a16:creationId xmlns:a16="http://schemas.microsoft.com/office/drawing/2014/main" id="{40BE17D1-CD4A-4C7C-A9C3-4ACDBA1DCE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291" b="15621"/>
          <a:stretch/>
        </p:blipFill>
        <p:spPr>
          <a:xfrm>
            <a:off x="6096000" y="-8164"/>
            <a:ext cx="6095999" cy="6866164"/>
          </a:xfrm>
          <a:prstGeom prst="rect">
            <a:avLst/>
          </a:prstGeom>
        </p:spPr>
      </p:pic>
      <p:sp>
        <p:nvSpPr>
          <p:cNvPr id="6" name="正方形/長方形 5">
            <a:extLst>
              <a:ext uri="{FF2B5EF4-FFF2-40B4-BE49-F238E27FC236}">
                <a16:creationId xmlns:a16="http://schemas.microsoft.com/office/drawing/2014/main" id="{69020E6D-AE51-4C05-ADD7-7A05EF4DF1EA}"/>
              </a:ext>
            </a:extLst>
          </p:cNvPr>
          <p:cNvSpPr/>
          <p:nvPr/>
        </p:nvSpPr>
        <p:spPr>
          <a:xfrm>
            <a:off x="0" y="5521187"/>
            <a:ext cx="12192000" cy="1336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333077" y="2273040"/>
            <a:ext cx="6776357" cy="923330"/>
          </a:xfrm>
          <a:prstGeom prst="rect">
            <a:avLst/>
          </a:prstGeom>
          <a:noFill/>
        </p:spPr>
        <p:txBody>
          <a:bodyPr wrap="square" rtlCol="0">
            <a:spAutoFit/>
          </a:bodyPr>
          <a:lstStyle/>
          <a:p>
            <a:r>
              <a:rPr kumimoji="1" lang="ja-JP" altLang="en-US" sz="5400" b="1" dirty="0">
                <a:solidFill>
                  <a:srgbClr val="007635"/>
                </a:solidFill>
              </a:rPr>
              <a:t>長野県の米づくり</a:t>
            </a:r>
          </a:p>
        </p:txBody>
      </p:sp>
      <p:sp>
        <p:nvSpPr>
          <p:cNvPr id="3" name="テキスト ボックス 2">
            <a:extLst>
              <a:ext uri="{FF2B5EF4-FFF2-40B4-BE49-F238E27FC236}">
                <a16:creationId xmlns:a16="http://schemas.microsoft.com/office/drawing/2014/main" id="{04793204-2C32-4314-8F59-AA158E047743}"/>
              </a:ext>
            </a:extLst>
          </p:cNvPr>
          <p:cNvSpPr txBox="1"/>
          <p:nvPr/>
        </p:nvSpPr>
        <p:spPr>
          <a:xfrm>
            <a:off x="333078" y="1485407"/>
            <a:ext cx="6776357" cy="523220"/>
          </a:xfrm>
          <a:prstGeom prst="rect">
            <a:avLst/>
          </a:prstGeom>
          <a:noFill/>
        </p:spPr>
        <p:txBody>
          <a:bodyPr wrap="square" rtlCol="0">
            <a:spAutoFit/>
          </a:bodyPr>
          <a:lstStyle/>
          <a:p>
            <a:r>
              <a:rPr kumimoji="1" lang="ja-JP" altLang="en-US" sz="2800" b="1" dirty="0">
                <a:solidFill>
                  <a:schemeClr val="tx1">
                    <a:lumMod val="75000"/>
                    <a:lumOff val="25000"/>
                  </a:schemeClr>
                </a:solidFill>
              </a:rPr>
              <a:t>わたしたちの食料をささえる</a:t>
            </a:r>
          </a:p>
        </p:txBody>
      </p:sp>
      <p:sp>
        <p:nvSpPr>
          <p:cNvPr id="5" name="テキスト ボックス 4">
            <a:extLst>
              <a:ext uri="{FF2B5EF4-FFF2-40B4-BE49-F238E27FC236}">
                <a16:creationId xmlns:a16="http://schemas.microsoft.com/office/drawing/2014/main" id="{011322BA-E64F-42B6-99BC-4B6AFC707362}"/>
              </a:ext>
            </a:extLst>
          </p:cNvPr>
          <p:cNvSpPr txBox="1"/>
          <p:nvPr/>
        </p:nvSpPr>
        <p:spPr>
          <a:xfrm>
            <a:off x="1741714" y="5875130"/>
            <a:ext cx="9879614" cy="707886"/>
          </a:xfrm>
          <a:prstGeom prst="rect">
            <a:avLst/>
          </a:prstGeom>
          <a:noFill/>
        </p:spPr>
        <p:txBody>
          <a:bodyPr wrap="square" rtlCol="0">
            <a:spAutoFit/>
          </a:bodyPr>
          <a:lstStyle/>
          <a:p>
            <a:r>
              <a:rPr kumimoji="1" lang="ja-JP" altLang="en-US" sz="4000" b="1" dirty="0">
                <a:solidFill>
                  <a:srgbClr val="EE833A"/>
                </a:solidFill>
              </a:rPr>
              <a:t>長野県の米づくりについて学んでみよう！</a:t>
            </a:r>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703" y="5096165"/>
            <a:ext cx="1313382" cy="1772420"/>
          </a:xfrm>
          <a:prstGeom prst="rect">
            <a:avLst/>
          </a:prstGeom>
        </p:spPr>
      </p:pic>
      <p:sp>
        <p:nvSpPr>
          <p:cNvPr id="9" name="テキスト ボックス 8">
            <a:extLst>
              <a:ext uri="{FF2B5EF4-FFF2-40B4-BE49-F238E27FC236}">
                <a16:creationId xmlns:a16="http://schemas.microsoft.com/office/drawing/2014/main" id="{04793204-2C32-4314-8F59-AA158E047743}"/>
              </a:ext>
            </a:extLst>
          </p:cNvPr>
          <p:cNvSpPr txBox="1"/>
          <p:nvPr/>
        </p:nvSpPr>
        <p:spPr>
          <a:xfrm>
            <a:off x="1747080" y="6609419"/>
            <a:ext cx="6776357" cy="246221"/>
          </a:xfrm>
          <a:prstGeom prst="rect">
            <a:avLst/>
          </a:prstGeom>
          <a:noFill/>
        </p:spPr>
        <p:txBody>
          <a:bodyPr wrap="square" rtlCol="0">
            <a:spAutoFit/>
          </a:bodyPr>
          <a:lstStyle/>
          <a:p>
            <a:r>
              <a:rPr kumimoji="1" lang="ja-JP" altLang="en-US" sz="1000" dirty="0" smtClean="0">
                <a:solidFill>
                  <a:schemeClr val="tx1">
                    <a:lumMod val="75000"/>
                    <a:lumOff val="25000"/>
                  </a:schemeClr>
                </a:solidFill>
              </a:rPr>
              <a:t>長野県ＰＲキャラクター「アルクマ」</a:t>
            </a:r>
            <a:r>
              <a:rPr lang="en-US" altLang="ja-JP" sz="1000" dirty="0" smtClean="0">
                <a:solidFill>
                  <a:schemeClr val="tx1">
                    <a:lumMod val="75000"/>
                    <a:lumOff val="25000"/>
                  </a:schemeClr>
                </a:solidFill>
              </a:rPr>
              <a:t>©</a:t>
            </a:r>
            <a:r>
              <a:rPr lang="ja-JP" altLang="en-US" sz="1000" dirty="0" smtClean="0">
                <a:solidFill>
                  <a:schemeClr val="tx1">
                    <a:lumMod val="75000"/>
                    <a:lumOff val="25000"/>
                  </a:schemeClr>
                </a:solidFill>
              </a:rPr>
              <a:t>長野県アルクマ</a:t>
            </a:r>
            <a:endParaRPr kumimoji="1" lang="ja-JP" altLang="en-US" sz="1000" dirty="0">
              <a:solidFill>
                <a:schemeClr val="tx1">
                  <a:lumMod val="75000"/>
                  <a:lumOff val="25000"/>
                </a:schemeClr>
              </a:solidFill>
            </a:endParaRPr>
          </a:p>
        </p:txBody>
      </p:sp>
    </p:spTree>
    <p:extLst>
      <p:ext uri="{BB962C8B-B14F-4D97-AF65-F5344CB8AC3E}">
        <p14:creationId xmlns:p14="http://schemas.microsoft.com/office/powerpoint/2010/main" val="391474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クイズ</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526B495-591A-421C-9A4E-521FEC936DC8}"/>
              </a:ext>
            </a:extLst>
          </p:cNvPr>
          <p:cNvSpPr txBox="1"/>
          <p:nvPr/>
        </p:nvSpPr>
        <p:spPr>
          <a:xfrm>
            <a:off x="470878" y="1174146"/>
            <a:ext cx="11678870" cy="732508"/>
          </a:xfrm>
          <a:prstGeom prst="rect">
            <a:avLst/>
          </a:prstGeom>
          <a:noFill/>
        </p:spPr>
        <p:txBody>
          <a:bodyPr wrap="square" rtlCol="0">
            <a:spAutoFit/>
          </a:bodyPr>
          <a:lstStyle/>
          <a:p>
            <a:pPr>
              <a:lnSpc>
                <a:spcPct val="130000"/>
              </a:lnSpc>
            </a:pPr>
            <a:r>
              <a:rPr lang="ja-JP" altLang="en-US" sz="3200" b="1" dirty="0">
                <a:solidFill>
                  <a:schemeClr val="tx1">
                    <a:lumMod val="75000"/>
                    <a:lumOff val="25000"/>
                  </a:schemeClr>
                </a:solidFill>
                <a:latin typeface="+mn-ea"/>
              </a:rPr>
              <a:t>１人が１年間で食べる米をつくるために</a:t>
            </a:r>
            <a:r>
              <a:rPr lang="ja-JP" altLang="en-US" sz="3200" b="1" dirty="0">
                <a:solidFill>
                  <a:srgbClr val="007635"/>
                </a:solidFill>
                <a:latin typeface="+mn-ea"/>
              </a:rPr>
              <a:t>必要な水の量</a:t>
            </a:r>
            <a:r>
              <a:rPr lang="ja-JP" altLang="en-US" sz="3200" b="1" dirty="0">
                <a:solidFill>
                  <a:schemeClr val="tx1">
                    <a:lumMod val="75000"/>
                    <a:lumOff val="25000"/>
                  </a:schemeClr>
                </a:solidFill>
                <a:latin typeface="+mn-ea"/>
              </a:rPr>
              <a:t>は？</a:t>
            </a:r>
          </a:p>
        </p:txBody>
      </p:sp>
      <p:sp>
        <p:nvSpPr>
          <p:cNvPr id="13" name="テキスト ボックス 12">
            <a:extLst>
              <a:ext uri="{FF2B5EF4-FFF2-40B4-BE49-F238E27FC236}">
                <a16:creationId xmlns:a16="http://schemas.microsoft.com/office/drawing/2014/main" id="{98706009-1233-48A4-9BDC-A420AC3D28D0}"/>
              </a:ext>
            </a:extLst>
          </p:cNvPr>
          <p:cNvSpPr txBox="1"/>
          <p:nvPr/>
        </p:nvSpPr>
        <p:spPr>
          <a:xfrm>
            <a:off x="428626" y="2327872"/>
            <a:ext cx="11763374" cy="3293209"/>
          </a:xfrm>
          <a:prstGeom prst="rect">
            <a:avLst/>
          </a:prstGeom>
          <a:noFill/>
        </p:spPr>
        <p:txBody>
          <a:bodyPr wrap="square" rtlCol="0">
            <a:spAutoFit/>
          </a:bodyPr>
          <a:lstStyle/>
          <a:p>
            <a:pPr>
              <a:lnSpc>
                <a:spcPct val="130000"/>
              </a:lnSpc>
            </a:pPr>
            <a:r>
              <a:rPr kumimoji="1" lang="ja-JP" altLang="en-US" sz="3200" b="1" dirty="0">
                <a:solidFill>
                  <a:schemeClr val="tx1">
                    <a:lumMod val="75000"/>
                    <a:lumOff val="25000"/>
                  </a:schemeClr>
                </a:solidFill>
                <a:latin typeface="+mn-ea"/>
              </a:rPr>
              <a:t>①　</a:t>
            </a:r>
            <a:r>
              <a:rPr lang="ja-JP" altLang="en-US" sz="3200" b="1" dirty="0" smtClean="0">
                <a:solidFill>
                  <a:schemeClr val="tx1">
                    <a:lumMod val="75000"/>
                    <a:lumOff val="25000"/>
                  </a:schemeClr>
                </a:solidFill>
                <a:latin typeface="+mn-ea"/>
              </a:rPr>
              <a:t>お風呂 </a:t>
            </a:r>
            <a:r>
              <a:rPr lang="en-US" altLang="ja-JP" sz="3200" b="1" dirty="0" smtClean="0">
                <a:solidFill>
                  <a:srgbClr val="007635"/>
                </a:solidFill>
                <a:latin typeface="+mn-ea"/>
              </a:rPr>
              <a:t>100</a:t>
            </a:r>
            <a:r>
              <a:rPr lang="ja-JP" altLang="en-US" sz="3200" b="1" dirty="0">
                <a:solidFill>
                  <a:srgbClr val="007635"/>
                </a:solidFill>
                <a:latin typeface="+mn-ea"/>
              </a:rPr>
              <a:t>はい</a:t>
            </a:r>
            <a:r>
              <a:rPr lang="ja-JP" altLang="en-US" sz="3200" b="1" dirty="0" smtClean="0">
                <a:solidFill>
                  <a:schemeClr val="tx1">
                    <a:lumMod val="75000"/>
                    <a:lumOff val="25000"/>
                  </a:schemeClr>
                </a:solidFill>
                <a:latin typeface="+mn-ea"/>
              </a:rPr>
              <a:t>分　　　 </a:t>
            </a:r>
            <a:r>
              <a:rPr lang="ja-JP" altLang="en-US" sz="3200" b="1" dirty="0">
                <a:solidFill>
                  <a:schemeClr val="tx1">
                    <a:lumMod val="75000"/>
                    <a:lumOff val="25000"/>
                  </a:schemeClr>
                </a:solidFill>
                <a:latin typeface="+mn-ea"/>
              </a:rPr>
              <a:t> </a:t>
            </a:r>
            <a:r>
              <a:rPr lang="ja-JP" altLang="en-US" sz="3200" b="1" dirty="0" smtClean="0">
                <a:solidFill>
                  <a:schemeClr val="tx1">
                    <a:lumMod val="75000"/>
                    <a:lumOff val="25000"/>
                  </a:schemeClr>
                </a:solidFill>
                <a:latin typeface="+mn-ea"/>
              </a:rPr>
              <a:t> （約</a:t>
            </a:r>
            <a:r>
              <a:rPr lang="en-US" altLang="ja-JP" sz="3200" b="1" dirty="0">
                <a:solidFill>
                  <a:schemeClr val="tx1">
                    <a:lumMod val="75000"/>
                    <a:lumOff val="25000"/>
                  </a:schemeClr>
                </a:solidFill>
                <a:latin typeface="+mn-ea"/>
              </a:rPr>
              <a:t>18</a:t>
            </a:r>
            <a:r>
              <a:rPr lang="ja-JP" altLang="en-US" sz="3200" b="1" dirty="0">
                <a:solidFill>
                  <a:schemeClr val="tx1">
                    <a:lumMod val="75000"/>
                    <a:lumOff val="25000"/>
                  </a:schemeClr>
                </a:solidFill>
                <a:latin typeface="+mn-ea"/>
              </a:rPr>
              <a:t>㎥ ）</a:t>
            </a:r>
            <a:endParaRPr kumimoji="1" lang="en-US" altLang="ja-JP" sz="3200" b="1" dirty="0">
              <a:solidFill>
                <a:schemeClr val="tx1">
                  <a:lumMod val="75000"/>
                  <a:lumOff val="25000"/>
                </a:schemeClr>
              </a:solidFill>
              <a:latin typeface="+mn-ea"/>
            </a:endParaRPr>
          </a:p>
          <a:p>
            <a:pPr>
              <a:lnSpc>
                <a:spcPct val="130000"/>
              </a:lnSpc>
            </a:pPr>
            <a:endParaRPr lang="en-US" altLang="ja-JP" sz="3200" b="1" dirty="0">
              <a:solidFill>
                <a:schemeClr val="tx1">
                  <a:lumMod val="75000"/>
                  <a:lumOff val="25000"/>
                </a:schemeClr>
              </a:solidFill>
              <a:latin typeface="+mn-ea"/>
            </a:endParaRPr>
          </a:p>
          <a:p>
            <a:pPr>
              <a:lnSpc>
                <a:spcPct val="130000"/>
              </a:lnSpc>
            </a:pPr>
            <a:r>
              <a:rPr kumimoji="1" lang="ja-JP" altLang="en-US" sz="3200" b="1" dirty="0">
                <a:solidFill>
                  <a:schemeClr val="tx1">
                    <a:lumMod val="75000"/>
                    <a:lumOff val="25000"/>
                  </a:schemeClr>
                </a:solidFill>
                <a:latin typeface="+mn-ea"/>
              </a:rPr>
              <a:t>②　</a:t>
            </a:r>
            <a:r>
              <a:rPr lang="ja-JP" altLang="en-US" sz="3200" b="1" dirty="0" smtClean="0">
                <a:solidFill>
                  <a:schemeClr val="tx1">
                    <a:lumMod val="75000"/>
                    <a:lumOff val="25000"/>
                  </a:schemeClr>
                </a:solidFill>
                <a:latin typeface="+mn-ea"/>
              </a:rPr>
              <a:t>お風呂 </a:t>
            </a:r>
            <a:r>
              <a:rPr lang="en-US" altLang="ja-JP" sz="3200" b="1" dirty="0" smtClean="0">
                <a:solidFill>
                  <a:srgbClr val="007635"/>
                </a:solidFill>
                <a:latin typeface="+mn-ea"/>
              </a:rPr>
              <a:t>365</a:t>
            </a:r>
            <a:r>
              <a:rPr lang="ja-JP" altLang="en-US" sz="3200" b="1" dirty="0" smtClean="0">
                <a:solidFill>
                  <a:srgbClr val="007635"/>
                </a:solidFill>
                <a:latin typeface="+mn-ea"/>
              </a:rPr>
              <a:t>はい</a:t>
            </a:r>
            <a:r>
              <a:rPr lang="ja-JP" altLang="en-US" sz="3200" b="1" dirty="0" smtClean="0">
                <a:solidFill>
                  <a:schemeClr val="tx1">
                    <a:lumMod val="75000"/>
                    <a:lumOff val="25000"/>
                  </a:schemeClr>
                </a:solidFill>
                <a:latin typeface="+mn-ea"/>
              </a:rPr>
              <a:t>（１年）分</a:t>
            </a:r>
            <a:r>
              <a:rPr kumimoji="1" lang="ja-JP" altLang="en-US" sz="3200" b="1" dirty="0" smtClean="0">
                <a:solidFill>
                  <a:schemeClr val="tx1">
                    <a:lumMod val="75000"/>
                    <a:lumOff val="25000"/>
                  </a:schemeClr>
                </a:solidFill>
                <a:latin typeface="+mn-ea"/>
              </a:rPr>
              <a:t>（</a:t>
            </a:r>
            <a:r>
              <a:rPr lang="ja-JP" altLang="en-US" sz="3200" b="1" dirty="0">
                <a:solidFill>
                  <a:schemeClr val="tx1">
                    <a:lumMod val="75000"/>
                    <a:lumOff val="25000"/>
                  </a:schemeClr>
                </a:solidFill>
                <a:latin typeface="+mn-ea"/>
              </a:rPr>
              <a:t>約</a:t>
            </a:r>
            <a:r>
              <a:rPr lang="en-US" altLang="ja-JP" sz="3200" b="1" dirty="0">
                <a:solidFill>
                  <a:schemeClr val="tx1">
                    <a:lumMod val="75000"/>
                    <a:lumOff val="25000"/>
                  </a:schemeClr>
                </a:solidFill>
                <a:latin typeface="+mn-ea"/>
              </a:rPr>
              <a:t>66</a:t>
            </a:r>
            <a:r>
              <a:rPr lang="ja-JP" altLang="en-US" sz="3200" b="1" dirty="0">
                <a:solidFill>
                  <a:schemeClr val="tx1">
                    <a:lumMod val="75000"/>
                    <a:lumOff val="25000"/>
                  </a:schemeClr>
                </a:solidFill>
                <a:latin typeface="+mn-ea"/>
              </a:rPr>
              <a:t>㎥ ）</a:t>
            </a:r>
            <a:endParaRPr kumimoji="1" lang="en-US" altLang="ja-JP" sz="3200" b="1" dirty="0">
              <a:solidFill>
                <a:schemeClr val="tx1">
                  <a:lumMod val="75000"/>
                  <a:lumOff val="25000"/>
                </a:schemeClr>
              </a:solidFill>
              <a:latin typeface="+mn-ea"/>
            </a:endParaRPr>
          </a:p>
          <a:p>
            <a:pPr>
              <a:lnSpc>
                <a:spcPct val="130000"/>
              </a:lnSpc>
            </a:pPr>
            <a:endParaRPr lang="en-US" altLang="ja-JP" sz="3200" b="1" dirty="0">
              <a:solidFill>
                <a:schemeClr val="tx1">
                  <a:lumMod val="75000"/>
                  <a:lumOff val="25000"/>
                </a:schemeClr>
              </a:solidFill>
              <a:latin typeface="+mn-ea"/>
            </a:endParaRPr>
          </a:p>
          <a:p>
            <a:pPr>
              <a:lnSpc>
                <a:spcPct val="130000"/>
              </a:lnSpc>
            </a:pPr>
            <a:r>
              <a:rPr kumimoji="1" lang="ja-JP" altLang="en-US" sz="3200" b="1" dirty="0">
                <a:solidFill>
                  <a:schemeClr val="tx1">
                    <a:lumMod val="75000"/>
                    <a:lumOff val="25000"/>
                  </a:schemeClr>
                </a:solidFill>
                <a:latin typeface="+mn-ea"/>
              </a:rPr>
              <a:t>③　</a:t>
            </a:r>
            <a:r>
              <a:rPr lang="ja-JP" altLang="en-US" sz="3200" b="1" dirty="0" smtClean="0">
                <a:solidFill>
                  <a:schemeClr val="tx1">
                    <a:lumMod val="75000"/>
                    <a:lumOff val="25000"/>
                  </a:schemeClr>
                </a:solidFill>
                <a:latin typeface="+mn-ea"/>
              </a:rPr>
              <a:t>お風呂 </a:t>
            </a:r>
            <a:r>
              <a:rPr lang="en-US" altLang="ja-JP" sz="3200" b="1" dirty="0" smtClean="0">
                <a:solidFill>
                  <a:srgbClr val="007635"/>
                </a:solidFill>
                <a:latin typeface="+mn-ea"/>
              </a:rPr>
              <a:t>1,000</a:t>
            </a:r>
            <a:r>
              <a:rPr lang="ja-JP" altLang="en-US" sz="3200" b="1" dirty="0">
                <a:solidFill>
                  <a:srgbClr val="007635"/>
                </a:solidFill>
                <a:latin typeface="+mn-ea"/>
              </a:rPr>
              <a:t>はい</a:t>
            </a:r>
            <a:r>
              <a:rPr lang="ja-JP" altLang="en-US" sz="3200" b="1" dirty="0" smtClean="0">
                <a:solidFill>
                  <a:schemeClr val="tx1">
                    <a:lumMod val="75000"/>
                    <a:lumOff val="25000"/>
                  </a:schemeClr>
                </a:solidFill>
                <a:latin typeface="+mn-ea"/>
              </a:rPr>
              <a:t>分　　 　</a:t>
            </a:r>
            <a:r>
              <a:rPr kumimoji="1" lang="ja-JP" altLang="en-US" sz="3200" b="1" dirty="0" smtClean="0">
                <a:solidFill>
                  <a:schemeClr val="tx1">
                    <a:lumMod val="75000"/>
                    <a:lumOff val="25000"/>
                  </a:schemeClr>
                </a:solidFill>
                <a:latin typeface="+mn-ea"/>
              </a:rPr>
              <a:t>（</a:t>
            </a:r>
            <a:r>
              <a:rPr lang="ja-JP" altLang="en-US" sz="3200" b="1" dirty="0">
                <a:solidFill>
                  <a:schemeClr val="tx1">
                    <a:lumMod val="75000"/>
                    <a:lumOff val="25000"/>
                  </a:schemeClr>
                </a:solidFill>
                <a:latin typeface="+mn-ea"/>
              </a:rPr>
              <a:t>約</a:t>
            </a:r>
            <a:r>
              <a:rPr lang="en-US" altLang="ja-JP" sz="3200" b="1" dirty="0">
                <a:solidFill>
                  <a:schemeClr val="tx1">
                    <a:lumMod val="75000"/>
                    <a:lumOff val="25000"/>
                  </a:schemeClr>
                </a:solidFill>
                <a:latin typeface="+mn-ea"/>
              </a:rPr>
              <a:t>180</a:t>
            </a:r>
            <a:r>
              <a:rPr lang="ja-JP" altLang="en-US" sz="3200" b="1" dirty="0">
                <a:solidFill>
                  <a:schemeClr val="tx1">
                    <a:lumMod val="75000"/>
                    <a:lumOff val="25000"/>
                  </a:schemeClr>
                </a:solidFill>
                <a:latin typeface="+mn-ea"/>
              </a:rPr>
              <a:t>㎥）</a:t>
            </a:r>
            <a:endParaRPr kumimoji="1" lang="en-US" altLang="ja-JP" sz="3200" b="1" dirty="0">
              <a:solidFill>
                <a:schemeClr val="tx1">
                  <a:lumMod val="75000"/>
                  <a:lumOff val="25000"/>
                </a:schemeClr>
              </a:solidFill>
              <a:latin typeface="+mn-ea"/>
            </a:endParaRPr>
          </a:p>
        </p:txBody>
      </p:sp>
    </p:spTree>
    <p:extLst>
      <p:ext uri="{BB962C8B-B14F-4D97-AF65-F5344CB8AC3E}">
        <p14:creationId xmlns:p14="http://schemas.microsoft.com/office/powerpoint/2010/main" val="1366989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クイズ</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8706009-1233-48A4-9BDC-A420AC3D28D0}"/>
              </a:ext>
            </a:extLst>
          </p:cNvPr>
          <p:cNvSpPr txBox="1"/>
          <p:nvPr/>
        </p:nvSpPr>
        <p:spPr>
          <a:xfrm>
            <a:off x="428625" y="2327872"/>
            <a:ext cx="11763375" cy="4813625"/>
          </a:xfrm>
          <a:prstGeom prst="rect">
            <a:avLst/>
          </a:prstGeom>
          <a:noFill/>
        </p:spPr>
        <p:txBody>
          <a:bodyPr wrap="square" rtlCol="0">
            <a:spAutoFit/>
          </a:bodyPr>
          <a:lstStyle/>
          <a:p>
            <a:pPr>
              <a:lnSpc>
                <a:spcPct val="130000"/>
              </a:lnSpc>
            </a:pPr>
            <a:r>
              <a:rPr kumimoji="1" lang="ja-JP" altLang="en-US" sz="3200" b="1" dirty="0">
                <a:solidFill>
                  <a:schemeClr val="tx1">
                    <a:lumMod val="75000"/>
                    <a:lumOff val="25000"/>
                  </a:schemeClr>
                </a:solidFill>
                <a:latin typeface="+mn-ea"/>
              </a:rPr>
              <a:t>正解は，</a:t>
            </a:r>
            <a:endParaRPr kumimoji="1" lang="en-US" altLang="ja-JP" sz="3200" b="1" dirty="0">
              <a:solidFill>
                <a:schemeClr val="tx1">
                  <a:lumMod val="75000"/>
                  <a:lumOff val="25000"/>
                </a:schemeClr>
              </a:solidFill>
              <a:latin typeface="+mn-ea"/>
            </a:endParaRPr>
          </a:p>
          <a:p>
            <a:pPr>
              <a:lnSpc>
                <a:spcPct val="130000"/>
              </a:lnSpc>
            </a:pPr>
            <a:r>
              <a:rPr kumimoji="1" lang="ja-JP" altLang="en-US" sz="4800" b="1" dirty="0">
                <a:solidFill>
                  <a:srgbClr val="007635"/>
                </a:solidFill>
                <a:latin typeface="+mn-ea"/>
              </a:rPr>
              <a:t>　</a:t>
            </a:r>
            <a:r>
              <a:rPr kumimoji="1" lang="ja-JP" altLang="en-US" sz="5400" b="1" dirty="0">
                <a:solidFill>
                  <a:srgbClr val="007635"/>
                </a:solidFill>
                <a:latin typeface="+mn-ea"/>
              </a:rPr>
              <a:t>③　</a:t>
            </a:r>
            <a:r>
              <a:rPr lang="ja-JP" altLang="en-US" sz="5400" b="1" dirty="0">
                <a:solidFill>
                  <a:srgbClr val="007635"/>
                </a:solidFill>
                <a:latin typeface="+mn-ea"/>
              </a:rPr>
              <a:t>お風呂</a:t>
            </a:r>
            <a:r>
              <a:rPr lang="en-US" altLang="ja-JP" sz="5400" b="1" dirty="0">
                <a:solidFill>
                  <a:srgbClr val="007635"/>
                </a:solidFill>
                <a:latin typeface="+mn-ea"/>
              </a:rPr>
              <a:t>1,000</a:t>
            </a:r>
            <a:r>
              <a:rPr lang="ja-JP" altLang="en-US" sz="5400" b="1" dirty="0">
                <a:solidFill>
                  <a:srgbClr val="007635"/>
                </a:solidFill>
                <a:latin typeface="+mn-ea"/>
              </a:rPr>
              <a:t>はい</a:t>
            </a:r>
            <a:r>
              <a:rPr lang="ja-JP" altLang="en-US" sz="5400" b="1" dirty="0" smtClean="0">
                <a:solidFill>
                  <a:srgbClr val="007635"/>
                </a:solidFill>
                <a:latin typeface="+mn-ea"/>
              </a:rPr>
              <a:t>分</a:t>
            </a:r>
            <a:endParaRPr lang="en-US" altLang="ja-JP" sz="5400" b="1" dirty="0" smtClean="0">
              <a:solidFill>
                <a:srgbClr val="007635"/>
              </a:solidFill>
              <a:latin typeface="+mn-ea"/>
            </a:endParaRPr>
          </a:p>
          <a:p>
            <a:pPr>
              <a:lnSpc>
                <a:spcPct val="130000"/>
              </a:lnSpc>
            </a:pPr>
            <a:r>
              <a:rPr lang="ja-JP" altLang="en-US" sz="5400" b="1" dirty="0">
                <a:solidFill>
                  <a:srgbClr val="007635"/>
                </a:solidFill>
                <a:latin typeface="+mn-ea"/>
              </a:rPr>
              <a:t>　</a:t>
            </a:r>
            <a:r>
              <a:rPr lang="ja-JP" altLang="en-US" sz="5400" b="1" dirty="0" smtClean="0">
                <a:solidFill>
                  <a:srgbClr val="007635"/>
                </a:solidFill>
                <a:latin typeface="+mn-ea"/>
              </a:rPr>
              <a:t>　　（約</a:t>
            </a:r>
            <a:r>
              <a:rPr lang="en-US" altLang="ja-JP" sz="5400" b="1" dirty="0" smtClean="0">
                <a:solidFill>
                  <a:srgbClr val="007635"/>
                </a:solidFill>
                <a:latin typeface="+mn-ea"/>
              </a:rPr>
              <a:t>180</a:t>
            </a:r>
            <a:r>
              <a:rPr lang="ja-JP" altLang="en-US" sz="5400" b="1" dirty="0" smtClean="0">
                <a:solidFill>
                  <a:srgbClr val="007635"/>
                </a:solidFill>
                <a:latin typeface="+mn-ea"/>
              </a:rPr>
              <a:t>㎥）</a:t>
            </a:r>
            <a:endParaRPr kumimoji="1" lang="en-US" altLang="ja-JP" sz="5400" b="1" dirty="0">
              <a:solidFill>
                <a:srgbClr val="007635"/>
              </a:solidFill>
              <a:latin typeface="+mn-ea"/>
            </a:endParaRPr>
          </a:p>
          <a:p>
            <a:pPr lvl="0">
              <a:lnSpc>
                <a:spcPct val="130000"/>
              </a:lnSpc>
            </a:pPr>
            <a:endParaRPr lang="en-US" altLang="ja-JP" sz="3200" b="1" dirty="0">
              <a:solidFill>
                <a:prstClr val="black">
                  <a:lumMod val="75000"/>
                  <a:lumOff val="25000"/>
                </a:prstClr>
              </a:solidFill>
              <a:latin typeface="游ゴシック" panose="020B0400000000000000" pitchFamily="50" charset="-128"/>
            </a:endParaRPr>
          </a:p>
          <a:p>
            <a:pPr lvl="0">
              <a:lnSpc>
                <a:spcPct val="130000"/>
              </a:lnSpc>
            </a:pPr>
            <a:r>
              <a:rPr lang="ja-JP" altLang="en-US" sz="3200" b="1" dirty="0">
                <a:solidFill>
                  <a:prstClr val="black">
                    <a:lumMod val="75000"/>
                    <a:lumOff val="25000"/>
                  </a:prstClr>
                </a:solidFill>
                <a:latin typeface="游ゴシック" panose="020B0400000000000000" pitchFamily="50" charset="-128"/>
              </a:rPr>
              <a:t>なんと</a:t>
            </a:r>
            <a:r>
              <a:rPr lang="ja-JP" altLang="en-US" sz="3200" b="1" dirty="0" smtClean="0">
                <a:solidFill>
                  <a:prstClr val="black">
                    <a:lumMod val="75000"/>
                    <a:lumOff val="25000"/>
                  </a:prstClr>
                </a:solidFill>
                <a:latin typeface="游ゴシック" panose="020B0400000000000000" pitchFamily="50" charset="-128"/>
              </a:rPr>
              <a:t>，１年間に３家庭分のお風呂で使う水の量と同じくらい。</a:t>
            </a:r>
            <a:endParaRPr lang="en-US" altLang="ja-JP" sz="3200" b="1" dirty="0">
              <a:solidFill>
                <a:srgbClr val="007635"/>
              </a:solidFill>
              <a:latin typeface="+mn-ea"/>
            </a:endParaRPr>
          </a:p>
          <a:p>
            <a:pPr>
              <a:lnSpc>
                <a:spcPct val="130000"/>
              </a:lnSpc>
            </a:pPr>
            <a:r>
              <a:rPr kumimoji="1" lang="ja-JP" altLang="en-US" sz="3200" b="1" dirty="0">
                <a:solidFill>
                  <a:srgbClr val="007635"/>
                </a:solidFill>
                <a:latin typeface="+mn-ea"/>
              </a:rPr>
              <a:t>　　　</a:t>
            </a:r>
            <a:endParaRPr lang="en-US" altLang="ja-JP" sz="3200" b="1" dirty="0">
              <a:solidFill>
                <a:prstClr val="black">
                  <a:lumMod val="75000"/>
                  <a:lumOff val="25000"/>
                </a:prstClr>
              </a:solidFill>
              <a:latin typeface="游ゴシック" panose="020B0400000000000000" pitchFamily="50" charset="-128"/>
            </a:endParaRPr>
          </a:p>
        </p:txBody>
      </p:sp>
      <p:sp>
        <p:nvSpPr>
          <p:cNvPr id="7" name="テキスト ボックス 6">
            <a:extLst>
              <a:ext uri="{FF2B5EF4-FFF2-40B4-BE49-F238E27FC236}">
                <a16:creationId xmlns:a16="http://schemas.microsoft.com/office/drawing/2014/main" id="{2D87615E-D252-4E88-9BF7-F51AB29420F1}"/>
              </a:ext>
            </a:extLst>
          </p:cNvPr>
          <p:cNvSpPr txBox="1"/>
          <p:nvPr/>
        </p:nvSpPr>
        <p:spPr>
          <a:xfrm>
            <a:off x="470878" y="1174146"/>
            <a:ext cx="11678870" cy="686791"/>
          </a:xfrm>
          <a:prstGeom prst="rect">
            <a:avLst/>
          </a:prstGeom>
          <a:noFill/>
        </p:spPr>
        <p:txBody>
          <a:bodyPr wrap="square" rtlCol="0">
            <a:spAutoFit/>
          </a:bodyPr>
          <a:lstStyle/>
          <a:p>
            <a:pPr>
              <a:lnSpc>
                <a:spcPct val="130000"/>
              </a:lnSpc>
            </a:pPr>
            <a:r>
              <a:rPr lang="ja-JP" altLang="en-US" sz="3200" b="1" dirty="0">
                <a:solidFill>
                  <a:schemeClr val="tx1">
                    <a:lumMod val="75000"/>
                    <a:lumOff val="25000"/>
                  </a:schemeClr>
                </a:solidFill>
                <a:latin typeface="+mn-ea"/>
              </a:rPr>
              <a:t>１人が１年間で食べる米をつくるために必要な水の量は？</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0785" y="3068038"/>
            <a:ext cx="2162004" cy="2260834"/>
          </a:xfrm>
          <a:prstGeom prst="rect">
            <a:avLst/>
          </a:prstGeom>
        </p:spPr>
      </p:pic>
    </p:spTree>
    <p:extLst>
      <p:ext uri="{BB962C8B-B14F-4D97-AF65-F5344CB8AC3E}">
        <p14:creationId xmlns:p14="http://schemas.microsoft.com/office/powerpoint/2010/main" val="1178405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水田に用水を届ける施設</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1079617" y="1179004"/>
            <a:ext cx="10938212" cy="553998"/>
          </a:xfrm>
          <a:prstGeom prst="rect">
            <a:avLst/>
          </a:prstGeom>
          <a:noFill/>
        </p:spPr>
        <p:txBody>
          <a:bodyPr wrap="square" rtlCol="0">
            <a:spAutoFit/>
          </a:bodyPr>
          <a:lstStyle/>
          <a:p>
            <a:r>
              <a:rPr kumimoji="1" lang="ja-JP" altLang="en-US" sz="3000" b="1" dirty="0">
                <a:solidFill>
                  <a:srgbClr val="EE833A"/>
                </a:solidFill>
                <a:latin typeface="+mn-ea"/>
              </a:rPr>
              <a:t>水田の水は，どこから流れてくるのかな。</a:t>
            </a:r>
          </a:p>
        </p:txBody>
      </p:sp>
      <p:pic>
        <p:nvPicPr>
          <p:cNvPr id="7" name="図 6" descr="草, 屋外, 跡, 電車 が含まれている画像&#10;&#10;自動的に生成された説明">
            <a:extLst>
              <a:ext uri="{FF2B5EF4-FFF2-40B4-BE49-F238E27FC236}">
                <a16:creationId xmlns:a16="http://schemas.microsoft.com/office/drawing/2014/main" id="{77523557-836E-47EF-B724-443F7FD666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9405" y="1813825"/>
            <a:ext cx="6553630" cy="4915223"/>
          </a:xfrm>
          <a:prstGeom prst="rect">
            <a:avLst/>
          </a:prstGeom>
        </p:spPr>
      </p:pic>
      <p:sp>
        <p:nvSpPr>
          <p:cNvPr id="13" name="テキスト ボックス 12">
            <a:extLst>
              <a:ext uri="{FF2B5EF4-FFF2-40B4-BE49-F238E27FC236}">
                <a16:creationId xmlns:a16="http://schemas.microsoft.com/office/drawing/2014/main" id="{BD975B10-0950-4458-9058-B1F70CB3424D}"/>
              </a:ext>
            </a:extLst>
          </p:cNvPr>
          <p:cNvSpPr txBox="1"/>
          <p:nvPr/>
        </p:nvSpPr>
        <p:spPr>
          <a:xfrm>
            <a:off x="103124" y="3162389"/>
            <a:ext cx="4311713" cy="1754326"/>
          </a:xfrm>
          <a:prstGeom prst="rect">
            <a:avLst/>
          </a:prstGeom>
          <a:noFill/>
        </p:spPr>
        <p:txBody>
          <a:bodyPr wrap="square" rtlCol="0">
            <a:spAutoFit/>
          </a:bodyPr>
          <a:lstStyle/>
          <a:p>
            <a:pPr>
              <a:lnSpc>
                <a:spcPct val="150000"/>
              </a:lnSpc>
            </a:pPr>
            <a:r>
              <a:rPr kumimoji="1" lang="ja-JP" altLang="en-US" sz="2400" b="1" dirty="0">
                <a:solidFill>
                  <a:schemeClr val="tx1">
                    <a:lumMod val="75000"/>
                    <a:lumOff val="25000"/>
                  </a:schemeClr>
                </a:solidFill>
                <a:latin typeface="+mn-ea"/>
              </a:rPr>
              <a:t>すべての水田に用水を届けるために，網の目のように　　用水路がつくられているよ。</a:t>
            </a:r>
            <a:endParaRPr kumimoji="1" lang="en-US" altLang="ja-JP" sz="2400" b="1" dirty="0">
              <a:solidFill>
                <a:schemeClr val="tx1">
                  <a:lumMod val="75000"/>
                  <a:lumOff val="25000"/>
                </a:schemeClr>
              </a:solidFill>
              <a:latin typeface="+mn-ea"/>
            </a:endParaRPr>
          </a:p>
        </p:txBody>
      </p:sp>
      <p:sp>
        <p:nvSpPr>
          <p:cNvPr id="14" name="テキスト ボックス 13">
            <a:extLst>
              <a:ext uri="{FF2B5EF4-FFF2-40B4-BE49-F238E27FC236}">
                <a16:creationId xmlns:a16="http://schemas.microsoft.com/office/drawing/2014/main" id="{7DA839B7-0409-4F7D-846A-B486AEE53205}"/>
              </a:ext>
            </a:extLst>
          </p:cNvPr>
          <p:cNvSpPr txBox="1"/>
          <p:nvPr/>
        </p:nvSpPr>
        <p:spPr>
          <a:xfrm>
            <a:off x="103125" y="2473963"/>
            <a:ext cx="3820529" cy="523220"/>
          </a:xfrm>
          <a:prstGeom prst="rect">
            <a:avLst/>
          </a:prstGeom>
          <a:noFill/>
        </p:spPr>
        <p:txBody>
          <a:bodyPr wrap="square" rtlCol="0">
            <a:spAutoFit/>
          </a:bodyPr>
          <a:lstStyle/>
          <a:p>
            <a:r>
              <a:rPr kumimoji="1" lang="ja-JP" altLang="en-US" sz="2800" b="1" dirty="0">
                <a:solidFill>
                  <a:srgbClr val="007635"/>
                </a:solidFill>
                <a:latin typeface="+mn-ea"/>
              </a:rPr>
              <a:t>水田のまわりの用水路</a:t>
            </a:r>
          </a:p>
        </p:txBody>
      </p:sp>
      <p:sp>
        <p:nvSpPr>
          <p:cNvPr id="15" name="矢印: ストライプ 14">
            <a:extLst>
              <a:ext uri="{FF2B5EF4-FFF2-40B4-BE49-F238E27FC236}">
                <a16:creationId xmlns:a16="http://schemas.microsoft.com/office/drawing/2014/main" id="{E9D1744D-9CE0-4D40-810C-6133DA85C5F7}"/>
              </a:ext>
            </a:extLst>
          </p:cNvPr>
          <p:cNvSpPr/>
          <p:nvPr/>
        </p:nvSpPr>
        <p:spPr>
          <a:xfrm rot="19810432">
            <a:off x="10887075" y="2330492"/>
            <a:ext cx="1201801" cy="82867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D1F7346-E3A1-434B-827B-25D6CC4ACF21}"/>
              </a:ext>
            </a:extLst>
          </p:cNvPr>
          <p:cNvSpPr txBox="1"/>
          <p:nvPr/>
        </p:nvSpPr>
        <p:spPr>
          <a:xfrm>
            <a:off x="10930229" y="3434644"/>
            <a:ext cx="1431408" cy="510461"/>
          </a:xfrm>
          <a:prstGeom prst="rect">
            <a:avLst/>
          </a:prstGeom>
          <a:noFill/>
        </p:spPr>
        <p:txBody>
          <a:bodyPr wrap="square" rtlCol="0">
            <a:spAutoFit/>
          </a:bodyPr>
          <a:lstStyle/>
          <a:p>
            <a:pPr>
              <a:lnSpc>
                <a:spcPct val="120000"/>
              </a:lnSpc>
            </a:pPr>
            <a:r>
              <a:rPr kumimoji="1" lang="ja-JP" altLang="en-US" sz="2400" b="1" dirty="0">
                <a:solidFill>
                  <a:schemeClr val="tx1">
                    <a:lumMod val="75000"/>
                    <a:lumOff val="25000"/>
                  </a:schemeClr>
                </a:solidFill>
                <a:latin typeface="+mn-ea"/>
              </a:rPr>
              <a:t>上流へ</a:t>
            </a:r>
            <a:endParaRPr kumimoji="1" lang="en-US" altLang="ja-JP" sz="2400" b="1" dirty="0">
              <a:solidFill>
                <a:schemeClr val="tx1">
                  <a:lumMod val="75000"/>
                  <a:lumOff val="25000"/>
                </a:schemeClr>
              </a:solidFill>
              <a:latin typeface="+mn-ea"/>
            </a:endParaRPr>
          </a:p>
        </p:txBody>
      </p:sp>
      <p:pic>
        <p:nvPicPr>
          <p:cNvPr id="11" name="図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042" y="893697"/>
            <a:ext cx="790575" cy="855823"/>
          </a:xfrm>
          <a:prstGeom prst="rect">
            <a:avLst/>
          </a:prstGeom>
        </p:spPr>
      </p:pic>
      <p:pic>
        <p:nvPicPr>
          <p:cNvPr id="12" name="図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47528" y="917226"/>
            <a:ext cx="909725" cy="1323952"/>
          </a:xfrm>
          <a:prstGeom prst="rect">
            <a:avLst/>
          </a:prstGeom>
        </p:spPr>
      </p:pic>
    </p:spTree>
    <p:extLst>
      <p:ext uri="{BB962C8B-B14F-4D97-AF65-F5344CB8AC3E}">
        <p14:creationId xmlns:p14="http://schemas.microsoft.com/office/powerpoint/2010/main" val="1287642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草, 屋外, 木, グリーン が含まれている画像&#10;&#10;自動的に生成された説明">
            <a:extLst>
              <a:ext uri="{FF2B5EF4-FFF2-40B4-BE49-F238E27FC236}">
                <a16:creationId xmlns:a16="http://schemas.microsoft.com/office/drawing/2014/main" id="{85C446D8-BCAC-4809-815B-BEA1ECAFFF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945" t="13430"/>
          <a:stretch/>
        </p:blipFill>
        <p:spPr>
          <a:xfrm>
            <a:off x="4214813" y="1845268"/>
            <a:ext cx="6548223" cy="4883781"/>
          </a:xfrm>
          <a:prstGeom prst="rect">
            <a:avLst/>
          </a:prstGeom>
        </p:spPr>
      </p:pic>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水田に用水を届ける施設</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D975B10-0950-4458-9058-B1F70CB3424D}"/>
              </a:ext>
            </a:extLst>
          </p:cNvPr>
          <p:cNvSpPr txBox="1"/>
          <p:nvPr/>
        </p:nvSpPr>
        <p:spPr>
          <a:xfrm>
            <a:off x="103124" y="3162389"/>
            <a:ext cx="4311713" cy="1754326"/>
          </a:xfrm>
          <a:prstGeom prst="rect">
            <a:avLst/>
          </a:prstGeom>
          <a:noFill/>
        </p:spPr>
        <p:txBody>
          <a:bodyPr wrap="square" rtlCol="0">
            <a:spAutoFit/>
          </a:bodyPr>
          <a:lstStyle/>
          <a:p>
            <a:pPr>
              <a:lnSpc>
                <a:spcPct val="150000"/>
              </a:lnSpc>
            </a:pPr>
            <a:r>
              <a:rPr kumimoji="1" lang="ja-JP" altLang="en-US" sz="2400" b="1" dirty="0">
                <a:solidFill>
                  <a:schemeClr val="tx1">
                    <a:lumMod val="75000"/>
                    <a:lumOff val="25000"/>
                  </a:schemeClr>
                </a:solidFill>
                <a:latin typeface="+mn-ea"/>
              </a:rPr>
              <a:t>家のまわりや，まちの中を通って，高いところから低いところへと流れているよ。</a:t>
            </a:r>
            <a:endParaRPr kumimoji="1" lang="en-US" altLang="ja-JP" sz="2400" b="1" dirty="0">
              <a:solidFill>
                <a:schemeClr val="tx1">
                  <a:lumMod val="75000"/>
                  <a:lumOff val="25000"/>
                </a:schemeClr>
              </a:solidFill>
              <a:latin typeface="+mn-ea"/>
            </a:endParaRPr>
          </a:p>
        </p:txBody>
      </p:sp>
      <p:sp>
        <p:nvSpPr>
          <p:cNvPr id="14" name="テキスト ボックス 13">
            <a:extLst>
              <a:ext uri="{FF2B5EF4-FFF2-40B4-BE49-F238E27FC236}">
                <a16:creationId xmlns:a16="http://schemas.microsoft.com/office/drawing/2014/main" id="{7DA839B7-0409-4F7D-846A-B486AEE53205}"/>
              </a:ext>
            </a:extLst>
          </p:cNvPr>
          <p:cNvSpPr txBox="1"/>
          <p:nvPr/>
        </p:nvSpPr>
        <p:spPr>
          <a:xfrm>
            <a:off x="103125" y="2473963"/>
            <a:ext cx="4311712" cy="523220"/>
          </a:xfrm>
          <a:prstGeom prst="rect">
            <a:avLst/>
          </a:prstGeom>
          <a:noFill/>
        </p:spPr>
        <p:txBody>
          <a:bodyPr wrap="square" rtlCol="0">
            <a:spAutoFit/>
          </a:bodyPr>
          <a:lstStyle/>
          <a:p>
            <a:r>
              <a:rPr kumimoji="1" lang="ja-JP" altLang="en-US" sz="2800" b="1" dirty="0">
                <a:solidFill>
                  <a:srgbClr val="007635"/>
                </a:solidFill>
                <a:latin typeface="+mn-ea"/>
              </a:rPr>
              <a:t>地域の中を流れる用水路</a:t>
            </a:r>
          </a:p>
        </p:txBody>
      </p:sp>
      <p:sp>
        <p:nvSpPr>
          <p:cNvPr id="11" name="矢印: ストライプ 10">
            <a:extLst>
              <a:ext uri="{FF2B5EF4-FFF2-40B4-BE49-F238E27FC236}">
                <a16:creationId xmlns:a16="http://schemas.microsoft.com/office/drawing/2014/main" id="{2E73BA6B-AF7B-4612-B473-73C9E60FD22D}"/>
              </a:ext>
            </a:extLst>
          </p:cNvPr>
          <p:cNvSpPr/>
          <p:nvPr/>
        </p:nvSpPr>
        <p:spPr>
          <a:xfrm rot="19810432">
            <a:off x="2385463" y="5600309"/>
            <a:ext cx="1201801" cy="82867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ストライプ 14">
            <a:extLst>
              <a:ext uri="{FF2B5EF4-FFF2-40B4-BE49-F238E27FC236}">
                <a16:creationId xmlns:a16="http://schemas.microsoft.com/office/drawing/2014/main" id="{E9D1744D-9CE0-4D40-810C-6133DA85C5F7}"/>
              </a:ext>
            </a:extLst>
          </p:cNvPr>
          <p:cNvSpPr/>
          <p:nvPr/>
        </p:nvSpPr>
        <p:spPr>
          <a:xfrm rot="19810432">
            <a:off x="10887075" y="2330492"/>
            <a:ext cx="1201801" cy="82867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5D1F7346-E3A1-434B-827B-25D6CC4ACF21}"/>
              </a:ext>
            </a:extLst>
          </p:cNvPr>
          <p:cNvSpPr txBox="1"/>
          <p:nvPr/>
        </p:nvSpPr>
        <p:spPr>
          <a:xfrm>
            <a:off x="10930229" y="3434644"/>
            <a:ext cx="1431408" cy="978729"/>
          </a:xfrm>
          <a:prstGeom prst="rect">
            <a:avLst/>
          </a:prstGeom>
          <a:noFill/>
        </p:spPr>
        <p:txBody>
          <a:bodyPr wrap="square" rtlCol="0">
            <a:spAutoFit/>
          </a:bodyPr>
          <a:lstStyle/>
          <a:p>
            <a:pPr>
              <a:lnSpc>
                <a:spcPct val="120000"/>
              </a:lnSpc>
            </a:pPr>
            <a:r>
              <a:rPr kumimoji="1" lang="ja-JP" altLang="en-US" sz="2400" b="1" dirty="0" smtClean="0">
                <a:solidFill>
                  <a:schemeClr val="tx1">
                    <a:lumMod val="75000"/>
                    <a:lumOff val="25000"/>
                  </a:schemeClr>
                </a:solidFill>
                <a:latin typeface="+mn-ea"/>
              </a:rPr>
              <a:t>さらに</a:t>
            </a:r>
            <a:endParaRPr kumimoji="1" lang="en-US" altLang="ja-JP" sz="2400" b="1" dirty="0" smtClean="0">
              <a:solidFill>
                <a:schemeClr val="tx1">
                  <a:lumMod val="75000"/>
                  <a:lumOff val="25000"/>
                </a:schemeClr>
              </a:solidFill>
              <a:latin typeface="+mn-ea"/>
            </a:endParaRPr>
          </a:p>
          <a:p>
            <a:pPr>
              <a:lnSpc>
                <a:spcPct val="120000"/>
              </a:lnSpc>
            </a:pPr>
            <a:r>
              <a:rPr kumimoji="1" lang="ja-JP" altLang="en-US" sz="2400" b="1" dirty="0" smtClean="0">
                <a:solidFill>
                  <a:schemeClr val="tx1">
                    <a:lumMod val="75000"/>
                    <a:lumOff val="25000"/>
                  </a:schemeClr>
                </a:solidFill>
                <a:latin typeface="+mn-ea"/>
              </a:rPr>
              <a:t>上流</a:t>
            </a:r>
            <a:r>
              <a:rPr kumimoji="1" lang="ja-JP" altLang="en-US" sz="2400" b="1" dirty="0">
                <a:solidFill>
                  <a:schemeClr val="tx1">
                    <a:lumMod val="75000"/>
                    <a:lumOff val="25000"/>
                  </a:schemeClr>
                </a:solidFill>
                <a:latin typeface="+mn-ea"/>
              </a:rPr>
              <a:t>へ</a:t>
            </a:r>
            <a:endParaRPr kumimoji="1" lang="en-US" altLang="ja-JP" sz="2400" b="1" dirty="0">
              <a:solidFill>
                <a:schemeClr val="tx1">
                  <a:lumMod val="75000"/>
                  <a:lumOff val="25000"/>
                </a:schemeClr>
              </a:solidFill>
              <a:latin typeface="+mn-ea"/>
            </a:endParaRPr>
          </a:p>
        </p:txBody>
      </p:sp>
      <p:pic>
        <p:nvPicPr>
          <p:cNvPr id="18" name="図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47528" y="917226"/>
            <a:ext cx="909725" cy="1323952"/>
          </a:xfrm>
          <a:prstGeom prst="rect">
            <a:avLst/>
          </a:prstGeom>
        </p:spPr>
      </p:pic>
      <p:sp>
        <p:nvSpPr>
          <p:cNvPr id="20" name="テキスト ボックス 19">
            <a:extLst>
              <a:ext uri="{FF2B5EF4-FFF2-40B4-BE49-F238E27FC236}">
                <a16:creationId xmlns:a16="http://schemas.microsoft.com/office/drawing/2014/main" id="{31B32E6B-ADD6-44B1-98D2-7CEE97F30F0F}"/>
              </a:ext>
            </a:extLst>
          </p:cNvPr>
          <p:cNvSpPr txBox="1"/>
          <p:nvPr/>
        </p:nvSpPr>
        <p:spPr>
          <a:xfrm>
            <a:off x="1079617" y="1179004"/>
            <a:ext cx="10938212" cy="553998"/>
          </a:xfrm>
          <a:prstGeom prst="rect">
            <a:avLst/>
          </a:prstGeom>
          <a:noFill/>
        </p:spPr>
        <p:txBody>
          <a:bodyPr wrap="square" rtlCol="0">
            <a:spAutoFit/>
          </a:bodyPr>
          <a:lstStyle/>
          <a:p>
            <a:r>
              <a:rPr kumimoji="1" lang="ja-JP" altLang="en-US" sz="3000" b="1" dirty="0">
                <a:solidFill>
                  <a:srgbClr val="EE833A"/>
                </a:solidFill>
                <a:latin typeface="+mn-ea"/>
              </a:rPr>
              <a:t>水田の水は，どこから流れてくるのかな。</a:t>
            </a:r>
          </a:p>
        </p:txBody>
      </p:sp>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042" y="893697"/>
            <a:ext cx="790575" cy="855823"/>
          </a:xfrm>
          <a:prstGeom prst="rect">
            <a:avLst/>
          </a:prstGeom>
        </p:spPr>
      </p:pic>
      <p:pic>
        <p:nvPicPr>
          <p:cNvPr id="22" name="図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8283" y="5506029"/>
            <a:ext cx="909725" cy="1323952"/>
          </a:xfrm>
          <a:prstGeom prst="rect">
            <a:avLst/>
          </a:prstGeom>
        </p:spPr>
      </p:pic>
    </p:spTree>
    <p:extLst>
      <p:ext uri="{BB962C8B-B14F-4D97-AF65-F5344CB8AC3E}">
        <p14:creationId xmlns:p14="http://schemas.microsoft.com/office/powerpoint/2010/main" val="1159175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水, 屋外, 草, 川 が含まれている画像&#10;&#10;自動的に生成された説明">
            <a:extLst>
              <a:ext uri="{FF2B5EF4-FFF2-40B4-BE49-F238E27FC236}">
                <a16:creationId xmlns:a16="http://schemas.microsoft.com/office/drawing/2014/main" id="{6B67EB80-F381-4069-ABA4-52B75905E6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14813" y="1839442"/>
            <a:ext cx="6515460" cy="4883781"/>
          </a:xfrm>
          <a:prstGeom prst="rect">
            <a:avLst/>
          </a:prstGeom>
        </p:spPr>
      </p:pic>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水田に用水を届ける施設</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D975B10-0950-4458-9058-B1F70CB3424D}"/>
              </a:ext>
            </a:extLst>
          </p:cNvPr>
          <p:cNvSpPr txBox="1"/>
          <p:nvPr/>
        </p:nvSpPr>
        <p:spPr>
          <a:xfrm>
            <a:off x="103124" y="3162389"/>
            <a:ext cx="4311713" cy="1701556"/>
          </a:xfrm>
          <a:prstGeom prst="rect">
            <a:avLst/>
          </a:prstGeom>
          <a:noFill/>
        </p:spPr>
        <p:txBody>
          <a:bodyPr wrap="square" rtlCol="0">
            <a:spAutoFit/>
          </a:bodyPr>
          <a:lstStyle/>
          <a:p>
            <a:pPr>
              <a:lnSpc>
                <a:spcPct val="150000"/>
              </a:lnSpc>
            </a:pPr>
            <a:r>
              <a:rPr kumimoji="1" lang="ja-JP" altLang="en-US" sz="2400" b="1" dirty="0">
                <a:solidFill>
                  <a:schemeClr val="tx1">
                    <a:lumMod val="75000"/>
                    <a:lumOff val="25000"/>
                  </a:schemeClr>
                </a:solidFill>
                <a:latin typeface="+mn-ea"/>
              </a:rPr>
              <a:t>河川をせき止めて，用水路に水を取り入れるための　　　頭首工があるよ。</a:t>
            </a:r>
            <a:endParaRPr kumimoji="1" lang="en-US" altLang="ja-JP" sz="2400" b="1" dirty="0">
              <a:solidFill>
                <a:schemeClr val="tx1">
                  <a:lumMod val="75000"/>
                  <a:lumOff val="25000"/>
                </a:schemeClr>
              </a:solidFill>
              <a:latin typeface="+mn-ea"/>
            </a:endParaRPr>
          </a:p>
        </p:txBody>
      </p:sp>
      <p:sp>
        <p:nvSpPr>
          <p:cNvPr id="14" name="テキスト ボックス 13">
            <a:extLst>
              <a:ext uri="{FF2B5EF4-FFF2-40B4-BE49-F238E27FC236}">
                <a16:creationId xmlns:a16="http://schemas.microsoft.com/office/drawing/2014/main" id="{7DA839B7-0409-4F7D-846A-B486AEE53205}"/>
              </a:ext>
            </a:extLst>
          </p:cNvPr>
          <p:cNvSpPr txBox="1"/>
          <p:nvPr/>
        </p:nvSpPr>
        <p:spPr>
          <a:xfrm>
            <a:off x="103125" y="2473963"/>
            <a:ext cx="4311712" cy="523220"/>
          </a:xfrm>
          <a:prstGeom prst="rect">
            <a:avLst/>
          </a:prstGeom>
          <a:noFill/>
        </p:spPr>
        <p:txBody>
          <a:bodyPr wrap="square" rtlCol="0">
            <a:spAutoFit/>
          </a:bodyPr>
          <a:lstStyle/>
          <a:p>
            <a:r>
              <a:rPr kumimoji="1" lang="ja-JP" altLang="en-US" sz="2800" b="1" dirty="0">
                <a:solidFill>
                  <a:srgbClr val="007635"/>
                </a:solidFill>
                <a:latin typeface="+mn-ea"/>
              </a:rPr>
              <a:t>水源から水をとる施設</a:t>
            </a:r>
          </a:p>
        </p:txBody>
      </p:sp>
      <p:sp>
        <p:nvSpPr>
          <p:cNvPr id="11" name="矢印: ストライプ 10">
            <a:extLst>
              <a:ext uri="{FF2B5EF4-FFF2-40B4-BE49-F238E27FC236}">
                <a16:creationId xmlns:a16="http://schemas.microsoft.com/office/drawing/2014/main" id="{2E73BA6B-AF7B-4612-B473-73C9E60FD22D}"/>
              </a:ext>
            </a:extLst>
          </p:cNvPr>
          <p:cNvSpPr/>
          <p:nvPr/>
        </p:nvSpPr>
        <p:spPr>
          <a:xfrm rot="19810432">
            <a:off x="2385463" y="5600309"/>
            <a:ext cx="1201801" cy="828675"/>
          </a:xfrm>
          <a:prstGeom prst="strip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72297C2B-A354-49E2-9F4B-25937288CE42}"/>
              </a:ext>
            </a:extLst>
          </p:cNvPr>
          <p:cNvSpPr/>
          <p:nvPr/>
        </p:nvSpPr>
        <p:spPr>
          <a:xfrm rot="5400000">
            <a:off x="6368591" y="1477927"/>
            <a:ext cx="1593179" cy="590073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31B32E6B-ADD6-44B1-98D2-7CEE97F30F0F}"/>
              </a:ext>
            </a:extLst>
          </p:cNvPr>
          <p:cNvSpPr txBox="1"/>
          <p:nvPr/>
        </p:nvSpPr>
        <p:spPr>
          <a:xfrm>
            <a:off x="1079617" y="1179004"/>
            <a:ext cx="10938212" cy="553998"/>
          </a:xfrm>
          <a:prstGeom prst="rect">
            <a:avLst/>
          </a:prstGeom>
          <a:noFill/>
        </p:spPr>
        <p:txBody>
          <a:bodyPr wrap="square" rtlCol="0">
            <a:spAutoFit/>
          </a:bodyPr>
          <a:lstStyle/>
          <a:p>
            <a:r>
              <a:rPr kumimoji="1" lang="ja-JP" altLang="en-US" sz="3000" b="1" dirty="0">
                <a:solidFill>
                  <a:srgbClr val="EE833A"/>
                </a:solidFill>
                <a:latin typeface="+mn-ea"/>
              </a:rPr>
              <a:t>水田の水は，どこから流れてくるのかな。</a:t>
            </a:r>
          </a:p>
        </p:txBody>
      </p:sp>
      <p:pic>
        <p:nvPicPr>
          <p:cNvPr id="16" name="図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042" y="893697"/>
            <a:ext cx="790575" cy="855823"/>
          </a:xfrm>
          <a:prstGeom prst="rect">
            <a:avLst/>
          </a:prstGeom>
        </p:spPr>
      </p:pic>
      <p:pic>
        <p:nvPicPr>
          <p:cNvPr id="18" name="図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8283" y="5506029"/>
            <a:ext cx="909725" cy="1323952"/>
          </a:xfrm>
          <a:prstGeom prst="rect">
            <a:avLst/>
          </a:prstGeom>
        </p:spPr>
      </p:pic>
    </p:spTree>
    <p:extLst>
      <p:ext uri="{BB962C8B-B14F-4D97-AF65-F5344CB8AC3E}">
        <p14:creationId xmlns:p14="http://schemas.microsoft.com/office/powerpoint/2010/main" val="3564083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D59FEAE-9740-43F6-B142-D9718CC4CF8E}"/>
              </a:ext>
            </a:extLst>
          </p:cNvPr>
          <p:cNvSpPr/>
          <p:nvPr/>
        </p:nvSpPr>
        <p:spPr>
          <a:xfrm>
            <a:off x="293189" y="-15628"/>
            <a:ext cx="1654881" cy="872232"/>
          </a:xfrm>
          <a:prstGeom prst="rect">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81960"/>
            <a:ext cx="11449050" cy="646331"/>
          </a:xfrm>
          <a:prstGeom prst="rect">
            <a:avLst/>
          </a:prstGeom>
          <a:noFill/>
        </p:spPr>
        <p:txBody>
          <a:bodyPr wrap="square" rtlCol="0">
            <a:spAutoFit/>
          </a:bodyPr>
          <a:lstStyle/>
          <a:p>
            <a:r>
              <a:rPr kumimoji="1" lang="ja-JP" altLang="en-US" sz="3600" b="1" dirty="0">
                <a:solidFill>
                  <a:schemeClr val="bg1"/>
                </a:solidFill>
                <a:latin typeface="+mn-ea"/>
              </a:rPr>
              <a:t>頭首工</a:t>
            </a:r>
            <a:endParaRPr kumimoji="1" lang="en-US" altLang="ja-JP" sz="3600" b="1" dirty="0">
              <a:solidFill>
                <a:schemeClr val="bg1"/>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2074785" y="255319"/>
            <a:ext cx="11678870" cy="553998"/>
          </a:xfrm>
          <a:prstGeom prst="rect">
            <a:avLst/>
          </a:prstGeom>
          <a:noFill/>
        </p:spPr>
        <p:txBody>
          <a:bodyPr wrap="square" rtlCol="0">
            <a:spAutoFit/>
          </a:bodyPr>
          <a:lstStyle/>
          <a:p>
            <a:r>
              <a:rPr kumimoji="1" lang="ja-JP" altLang="en-US" sz="3000" b="1" dirty="0">
                <a:solidFill>
                  <a:schemeClr val="tx1">
                    <a:lumMod val="75000"/>
                    <a:lumOff val="25000"/>
                  </a:schemeClr>
                </a:solidFill>
                <a:latin typeface="+mn-ea"/>
              </a:rPr>
              <a:t>用水路のいちばん上流で，河川から水を取るための施設</a:t>
            </a:r>
          </a:p>
        </p:txBody>
      </p:sp>
      <p:pic>
        <p:nvPicPr>
          <p:cNvPr id="5" name="図 4" descr="水 が含まれている画像&#10;&#10;自動的に生成された説明">
            <a:extLst>
              <a:ext uri="{FF2B5EF4-FFF2-40B4-BE49-F238E27FC236}">
                <a16:creationId xmlns:a16="http://schemas.microsoft.com/office/drawing/2014/main" id="{013505AD-DCF9-427F-9A3B-53264912C6E9}"/>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3952264" y="1018388"/>
            <a:ext cx="7814230" cy="5584293"/>
          </a:xfrm>
          <a:prstGeom prst="rect">
            <a:avLst/>
          </a:prstGeom>
        </p:spPr>
      </p:pic>
      <p:sp>
        <p:nvSpPr>
          <p:cNvPr id="9" name="テキスト ボックス 8">
            <a:extLst>
              <a:ext uri="{FF2B5EF4-FFF2-40B4-BE49-F238E27FC236}">
                <a16:creationId xmlns:a16="http://schemas.microsoft.com/office/drawing/2014/main" id="{0178ABB5-F693-4546-A636-7D2467B27774}"/>
              </a:ext>
            </a:extLst>
          </p:cNvPr>
          <p:cNvSpPr txBox="1"/>
          <p:nvPr/>
        </p:nvSpPr>
        <p:spPr>
          <a:xfrm>
            <a:off x="410005" y="-15629"/>
            <a:ext cx="2699279" cy="338554"/>
          </a:xfrm>
          <a:prstGeom prst="rect">
            <a:avLst/>
          </a:prstGeom>
          <a:noFill/>
        </p:spPr>
        <p:txBody>
          <a:bodyPr wrap="square" rtlCol="0">
            <a:spAutoFit/>
          </a:bodyPr>
          <a:lstStyle/>
          <a:p>
            <a:r>
              <a:rPr kumimoji="1" lang="ja-JP" altLang="en-US" sz="1600" b="1" dirty="0">
                <a:solidFill>
                  <a:schemeClr val="bg1"/>
                </a:solidFill>
                <a:latin typeface="+mn-ea"/>
              </a:rPr>
              <a:t>とうしゅこう</a:t>
            </a:r>
          </a:p>
        </p:txBody>
      </p:sp>
      <p:sp>
        <p:nvSpPr>
          <p:cNvPr id="10" name="テキスト ボックス 9">
            <a:extLst>
              <a:ext uri="{FF2B5EF4-FFF2-40B4-BE49-F238E27FC236}">
                <a16:creationId xmlns:a16="http://schemas.microsoft.com/office/drawing/2014/main" id="{71F271CD-B88B-4430-9728-9E063F339053}"/>
              </a:ext>
            </a:extLst>
          </p:cNvPr>
          <p:cNvSpPr txBox="1"/>
          <p:nvPr/>
        </p:nvSpPr>
        <p:spPr>
          <a:xfrm>
            <a:off x="293189" y="2598498"/>
            <a:ext cx="2096873" cy="510461"/>
          </a:xfrm>
          <a:prstGeom prst="rect">
            <a:avLst/>
          </a:prstGeom>
          <a:noFill/>
        </p:spPr>
        <p:txBody>
          <a:bodyPr wrap="square" rtlCol="0">
            <a:spAutoFit/>
          </a:bodyPr>
          <a:lstStyle/>
          <a:p>
            <a:pPr>
              <a:lnSpc>
                <a:spcPct val="120000"/>
              </a:lnSpc>
            </a:pPr>
            <a:r>
              <a:rPr kumimoji="1" lang="ja-JP" altLang="en-US" sz="2400" b="1" dirty="0">
                <a:solidFill>
                  <a:schemeClr val="tx1">
                    <a:lumMod val="75000"/>
                    <a:lumOff val="25000"/>
                  </a:schemeClr>
                </a:solidFill>
                <a:latin typeface="+mn-ea"/>
              </a:rPr>
              <a:t>取り入れ口</a:t>
            </a:r>
            <a:endParaRPr kumimoji="1" lang="en-US" altLang="ja-JP" sz="2400" b="1" dirty="0">
              <a:solidFill>
                <a:schemeClr val="tx1">
                  <a:lumMod val="75000"/>
                  <a:lumOff val="25000"/>
                </a:schemeClr>
              </a:solidFill>
              <a:latin typeface="+mn-ea"/>
            </a:endParaRPr>
          </a:p>
        </p:txBody>
      </p:sp>
      <p:sp>
        <p:nvSpPr>
          <p:cNvPr id="11" name="テキスト ボックス 10">
            <a:extLst>
              <a:ext uri="{FF2B5EF4-FFF2-40B4-BE49-F238E27FC236}">
                <a16:creationId xmlns:a16="http://schemas.microsoft.com/office/drawing/2014/main" id="{392A8F17-2EE8-48F9-AD8D-2BD157537946}"/>
              </a:ext>
            </a:extLst>
          </p:cNvPr>
          <p:cNvSpPr txBox="1"/>
          <p:nvPr/>
        </p:nvSpPr>
        <p:spPr>
          <a:xfrm>
            <a:off x="293189" y="1709564"/>
            <a:ext cx="3471099" cy="510461"/>
          </a:xfrm>
          <a:prstGeom prst="rect">
            <a:avLst/>
          </a:prstGeom>
          <a:noFill/>
        </p:spPr>
        <p:txBody>
          <a:bodyPr wrap="square" rtlCol="0">
            <a:spAutoFit/>
          </a:bodyPr>
          <a:lstStyle/>
          <a:p>
            <a:pPr>
              <a:lnSpc>
                <a:spcPct val="120000"/>
              </a:lnSpc>
            </a:pPr>
            <a:r>
              <a:rPr kumimoji="1" lang="ja-JP" altLang="en-US" sz="2400" b="1" dirty="0">
                <a:solidFill>
                  <a:schemeClr val="tx1">
                    <a:lumMod val="75000"/>
                    <a:lumOff val="25000"/>
                  </a:schemeClr>
                </a:solidFill>
                <a:latin typeface="+mn-ea"/>
              </a:rPr>
              <a:t>水の量を調節する水門</a:t>
            </a:r>
            <a:endParaRPr kumimoji="1" lang="en-US" altLang="ja-JP" sz="2400" b="1" dirty="0">
              <a:solidFill>
                <a:schemeClr val="tx1">
                  <a:lumMod val="75000"/>
                  <a:lumOff val="25000"/>
                </a:schemeClr>
              </a:solidFill>
              <a:latin typeface="+mn-ea"/>
            </a:endParaRPr>
          </a:p>
        </p:txBody>
      </p:sp>
      <p:sp>
        <p:nvSpPr>
          <p:cNvPr id="12" name="テキスト ボックス 11">
            <a:extLst>
              <a:ext uri="{FF2B5EF4-FFF2-40B4-BE49-F238E27FC236}">
                <a16:creationId xmlns:a16="http://schemas.microsoft.com/office/drawing/2014/main" id="{BC3E87CD-1858-4EBD-BBDE-9136EBB6D3CF}"/>
              </a:ext>
            </a:extLst>
          </p:cNvPr>
          <p:cNvSpPr txBox="1"/>
          <p:nvPr/>
        </p:nvSpPr>
        <p:spPr>
          <a:xfrm>
            <a:off x="293189" y="3698388"/>
            <a:ext cx="2942462" cy="510461"/>
          </a:xfrm>
          <a:prstGeom prst="rect">
            <a:avLst/>
          </a:prstGeom>
          <a:noFill/>
        </p:spPr>
        <p:txBody>
          <a:bodyPr wrap="square" rtlCol="0">
            <a:spAutoFit/>
          </a:bodyPr>
          <a:lstStyle/>
          <a:p>
            <a:pPr>
              <a:lnSpc>
                <a:spcPct val="120000"/>
              </a:lnSpc>
            </a:pPr>
            <a:r>
              <a:rPr kumimoji="1" lang="ja-JP" altLang="en-US" sz="2400" b="1" dirty="0">
                <a:solidFill>
                  <a:schemeClr val="tx1">
                    <a:lumMod val="75000"/>
                    <a:lumOff val="25000"/>
                  </a:schemeClr>
                </a:solidFill>
                <a:latin typeface="+mn-ea"/>
              </a:rPr>
              <a:t>水をせき止める部分</a:t>
            </a:r>
            <a:endParaRPr kumimoji="1" lang="en-US" altLang="ja-JP" sz="2400" b="1" dirty="0">
              <a:solidFill>
                <a:schemeClr val="tx1">
                  <a:lumMod val="75000"/>
                  <a:lumOff val="25000"/>
                </a:schemeClr>
              </a:solidFill>
              <a:latin typeface="+mn-ea"/>
            </a:endParaRPr>
          </a:p>
        </p:txBody>
      </p:sp>
      <p:sp>
        <p:nvSpPr>
          <p:cNvPr id="13" name="テキスト ボックス 12">
            <a:extLst>
              <a:ext uri="{FF2B5EF4-FFF2-40B4-BE49-F238E27FC236}">
                <a16:creationId xmlns:a16="http://schemas.microsoft.com/office/drawing/2014/main" id="{79AF0772-F323-4897-A1E3-0DABBF2EC9F6}"/>
              </a:ext>
            </a:extLst>
          </p:cNvPr>
          <p:cNvSpPr txBox="1"/>
          <p:nvPr/>
        </p:nvSpPr>
        <p:spPr>
          <a:xfrm>
            <a:off x="293189" y="4943478"/>
            <a:ext cx="2096873" cy="510461"/>
          </a:xfrm>
          <a:prstGeom prst="rect">
            <a:avLst/>
          </a:prstGeom>
          <a:noFill/>
        </p:spPr>
        <p:txBody>
          <a:bodyPr wrap="square" rtlCol="0">
            <a:spAutoFit/>
          </a:bodyPr>
          <a:lstStyle/>
          <a:p>
            <a:pPr>
              <a:lnSpc>
                <a:spcPct val="120000"/>
              </a:lnSpc>
            </a:pPr>
            <a:r>
              <a:rPr kumimoji="1" lang="ja-JP" altLang="en-US" sz="2400" b="1" dirty="0">
                <a:solidFill>
                  <a:schemeClr val="tx1">
                    <a:lumMod val="75000"/>
                    <a:lumOff val="25000"/>
                  </a:schemeClr>
                </a:solidFill>
                <a:latin typeface="+mn-ea"/>
              </a:rPr>
              <a:t>魚の通り道</a:t>
            </a:r>
            <a:endParaRPr kumimoji="1" lang="en-US" altLang="ja-JP" sz="2400" b="1" dirty="0">
              <a:solidFill>
                <a:schemeClr val="tx1">
                  <a:lumMod val="75000"/>
                  <a:lumOff val="25000"/>
                </a:schemeClr>
              </a:solidFill>
              <a:latin typeface="+mn-ea"/>
            </a:endParaRPr>
          </a:p>
        </p:txBody>
      </p:sp>
      <p:cxnSp>
        <p:nvCxnSpPr>
          <p:cNvPr id="7" name="直線矢印コネクタ 6">
            <a:extLst>
              <a:ext uri="{FF2B5EF4-FFF2-40B4-BE49-F238E27FC236}">
                <a16:creationId xmlns:a16="http://schemas.microsoft.com/office/drawing/2014/main" id="{E5C0120F-4E61-4E77-B1C7-68D0859BDDDA}"/>
              </a:ext>
            </a:extLst>
          </p:cNvPr>
          <p:cNvCxnSpPr>
            <a:cxnSpLocks/>
          </p:cNvCxnSpPr>
          <p:nvPr/>
        </p:nvCxnSpPr>
        <p:spPr>
          <a:xfrm>
            <a:off x="293189" y="3149788"/>
            <a:ext cx="5802811" cy="0"/>
          </a:xfrm>
          <a:prstGeom prst="straightConnector1">
            <a:avLst/>
          </a:prstGeom>
          <a:ln w="31750">
            <a:solidFill>
              <a:srgbClr val="FF0000"/>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B480CCDA-0AE0-4721-8CD3-D9B802F39667}"/>
              </a:ext>
            </a:extLst>
          </p:cNvPr>
          <p:cNvCxnSpPr>
            <a:cxnSpLocks/>
          </p:cNvCxnSpPr>
          <p:nvPr/>
        </p:nvCxnSpPr>
        <p:spPr>
          <a:xfrm>
            <a:off x="293189" y="2263960"/>
            <a:ext cx="5802811" cy="0"/>
          </a:xfrm>
          <a:prstGeom prst="straightConnector1">
            <a:avLst/>
          </a:prstGeom>
          <a:ln w="31750">
            <a:solidFill>
              <a:srgbClr val="FF0000"/>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77EFC95E-FD90-4A1F-AF81-B6C48BFA7A5D}"/>
              </a:ext>
            </a:extLst>
          </p:cNvPr>
          <p:cNvCxnSpPr>
            <a:cxnSpLocks/>
          </p:cNvCxnSpPr>
          <p:nvPr/>
        </p:nvCxnSpPr>
        <p:spPr>
          <a:xfrm>
            <a:off x="293189" y="4251713"/>
            <a:ext cx="5802811" cy="0"/>
          </a:xfrm>
          <a:prstGeom prst="straightConnector1">
            <a:avLst/>
          </a:prstGeom>
          <a:ln w="31750">
            <a:solidFill>
              <a:srgbClr val="FF0000"/>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31067B5A-36F9-4F12-87EC-58E5D47860C5}"/>
              </a:ext>
            </a:extLst>
          </p:cNvPr>
          <p:cNvCxnSpPr>
            <a:cxnSpLocks/>
          </p:cNvCxnSpPr>
          <p:nvPr/>
        </p:nvCxnSpPr>
        <p:spPr>
          <a:xfrm>
            <a:off x="293189" y="5496803"/>
            <a:ext cx="4914211" cy="0"/>
          </a:xfrm>
          <a:prstGeom prst="straightConnector1">
            <a:avLst/>
          </a:prstGeom>
          <a:ln w="31750">
            <a:solidFill>
              <a:srgbClr val="FF0000"/>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7" name="楕円 16">
            <a:extLst>
              <a:ext uri="{FF2B5EF4-FFF2-40B4-BE49-F238E27FC236}">
                <a16:creationId xmlns:a16="http://schemas.microsoft.com/office/drawing/2014/main" id="{CFAB2864-870D-4F1A-8632-3EAB9417D1E7}"/>
              </a:ext>
            </a:extLst>
          </p:cNvPr>
          <p:cNvSpPr/>
          <p:nvPr/>
        </p:nvSpPr>
        <p:spPr>
          <a:xfrm rot="2031507">
            <a:off x="6276740" y="2937099"/>
            <a:ext cx="825256" cy="260711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楕円 17">
            <a:extLst>
              <a:ext uri="{FF2B5EF4-FFF2-40B4-BE49-F238E27FC236}">
                <a16:creationId xmlns:a16="http://schemas.microsoft.com/office/drawing/2014/main" id="{019D92FA-9AF1-4A60-979B-5760A7711E3A}"/>
              </a:ext>
            </a:extLst>
          </p:cNvPr>
          <p:cNvSpPr/>
          <p:nvPr/>
        </p:nvSpPr>
        <p:spPr>
          <a:xfrm rot="6402237">
            <a:off x="6597550" y="4142454"/>
            <a:ext cx="825256" cy="3516752"/>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89E54035-A95F-43EE-BE2B-BA270A1F4E18}"/>
              </a:ext>
            </a:extLst>
          </p:cNvPr>
          <p:cNvSpPr/>
          <p:nvPr/>
        </p:nvSpPr>
        <p:spPr>
          <a:xfrm>
            <a:off x="6298411" y="1849491"/>
            <a:ext cx="864000" cy="1355348"/>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1" name="直線矢印コネクタ 30">
            <a:extLst>
              <a:ext uri="{FF2B5EF4-FFF2-40B4-BE49-F238E27FC236}">
                <a16:creationId xmlns:a16="http://schemas.microsoft.com/office/drawing/2014/main" id="{33456F1D-EA22-4A3A-B153-C993CC20F503}"/>
              </a:ext>
            </a:extLst>
          </p:cNvPr>
          <p:cNvCxnSpPr/>
          <p:nvPr/>
        </p:nvCxnSpPr>
        <p:spPr>
          <a:xfrm>
            <a:off x="8115300" y="4629150"/>
            <a:ext cx="1857375" cy="571500"/>
          </a:xfrm>
          <a:prstGeom prst="straightConnector1">
            <a:avLst/>
          </a:prstGeom>
          <a:ln w="111125">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26956E0B-7DD3-4188-8CEB-EC487F4834D5}"/>
              </a:ext>
            </a:extLst>
          </p:cNvPr>
          <p:cNvCxnSpPr>
            <a:cxnSpLocks/>
          </p:cNvCxnSpPr>
          <p:nvPr/>
        </p:nvCxnSpPr>
        <p:spPr>
          <a:xfrm flipV="1">
            <a:off x="7383277" y="1440088"/>
            <a:ext cx="457098" cy="482042"/>
          </a:xfrm>
          <a:prstGeom prst="straightConnector1">
            <a:avLst/>
          </a:prstGeom>
          <a:ln w="66675">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14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chemeClr val="bg1"/>
                </a:solidFill>
                <a:latin typeface="+mn-ea"/>
              </a:rPr>
              <a:t>頭首工</a:t>
            </a:r>
            <a:endParaRPr kumimoji="1" lang="en-US" altLang="ja-JP" sz="3600" b="1" dirty="0">
              <a:solidFill>
                <a:schemeClr val="bg1"/>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2074785" y="255319"/>
            <a:ext cx="11678870" cy="553998"/>
          </a:xfrm>
          <a:prstGeom prst="rect">
            <a:avLst/>
          </a:prstGeom>
          <a:noFill/>
        </p:spPr>
        <p:txBody>
          <a:bodyPr wrap="square" rtlCol="0">
            <a:spAutoFit/>
          </a:bodyPr>
          <a:lstStyle/>
          <a:p>
            <a:r>
              <a:rPr kumimoji="1" lang="ja-JP" altLang="en-US" sz="3000" b="1" dirty="0">
                <a:solidFill>
                  <a:schemeClr val="tx1">
                    <a:lumMod val="75000"/>
                    <a:lumOff val="25000"/>
                  </a:schemeClr>
                </a:solidFill>
                <a:latin typeface="+mn-ea"/>
              </a:rPr>
              <a:t>用水路のいちばん上流で，河川から水を取るための施設</a:t>
            </a:r>
          </a:p>
        </p:txBody>
      </p:sp>
      <p:sp>
        <p:nvSpPr>
          <p:cNvPr id="9" name="テキスト ボックス 8">
            <a:extLst>
              <a:ext uri="{FF2B5EF4-FFF2-40B4-BE49-F238E27FC236}">
                <a16:creationId xmlns:a16="http://schemas.microsoft.com/office/drawing/2014/main" id="{BE9122A6-2907-4EA0-8136-1D71C2843858}"/>
              </a:ext>
            </a:extLst>
          </p:cNvPr>
          <p:cNvSpPr txBox="1"/>
          <p:nvPr/>
        </p:nvSpPr>
        <p:spPr>
          <a:xfrm>
            <a:off x="332945" y="1384418"/>
            <a:ext cx="11678870" cy="461665"/>
          </a:xfrm>
          <a:prstGeom prst="rect">
            <a:avLst/>
          </a:prstGeom>
          <a:noFill/>
        </p:spPr>
        <p:txBody>
          <a:bodyPr wrap="square" rtlCol="0">
            <a:spAutoFit/>
          </a:bodyPr>
          <a:lstStyle/>
          <a:p>
            <a:pPr marL="342900" indent="-342900">
              <a:buFont typeface="Wingdings" panose="05000000000000000000" pitchFamily="2" charset="2"/>
              <a:buChar char="l"/>
            </a:pPr>
            <a:r>
              <a:rPr kumimoji="1" lang="ja-JP" altLang="en-US" sz="2400" b="1" dirty="0">
                <a:solidFill>
                  <a:schemeClr val="tx1">
                    <a:lumMod val="75000"/>
                    <a:lumOff val="25000"/>
                  </a:schemeClr>
                </a:solidFill>
                <a:latin typeface="+mn-ea"/>
              </a:rPr>
              <a:t>梓川頭首工（松本市）</a:t>
            </a:r>
          </a:p>
        </p:txBody>
      </p:sp>
      <p:sp>
        <p:nvSpPr>
          <p:cNvPr id="10" name="テキスト ボックス 9">
            <a:extLst>
              <a:ext uri="{FF2B5EF4-FFF2-40B4-BE49-F238E27FC236}">
                <a16:creationId xmlns:a16="http://schemas.microsoft.com/office/drawing/2014/main" id="{DD679363-2887-4329-ACAD-C940588A8592}"/>
              </a:ext>
            </a:extLst>
          </p:cNvPr>
          <p:cNvSpPr txBox="1"/>
          <p:nvPr/>
        </p:nvSpPr>
        <p:spPr>
          <a:xfrm>
            <a:off x="640261" y="1204178"/>
            <a:ext cx="2699279" cy="276999"/>
          </a:xfrm>
          <a:prstGeom prst="rect">
            <a:avLst/>
          </a:prstGeom>
          <a:noFill/>
        </p:spPr>
        <p:txBody>
          <a:bodyPr wrap="square" rtlCol="0">
            <a:spAutoFit/>
          </a:bodyPr>
          <a:lstStyle/>
          <a:p>
            <a:r>
              <a:rPr kumimoji="1" lang="ja-JP" altLang="en-US" sz="1200" dirty="0">
                <a:solidFill>
                  <a:schemeClr val="tx1">
                    <a:lumMod val="75000"/>
                    <a:lumOff val="25000"/>
                  </a:schemeClr>
                </a:solidFill>
                <a:latin typeface="+mn-ea"/>
              </a:rPr>
              <a:t>あずさがわとうしゅこう</a:t>
            </a:r>
          </a:p>
        </p:txBody>
      </p:sp>
      <p:sp>
        <p:nvSpPr>
          <p:cNvPr id="11" name="正方形/長方形 10">
            <a:extLst>
              <a:ext uri="{FF2B5EF4-FFF2-40B4-BE49-F238E27FC236}">
                <a16:creationId xmlns:a16="http://schemas.microsoft.com/office/drawing/2014/main" id="{D7F09940-256E-4A3E-A6BC-A213012F72B9}"/>
              </a:ext>
            </a:extLst>
          </p:cNvPr>
          <p:cNvSpPr/>
          <p:nvPr/>
        </p:nvSpPr>
        <p:spPr>
          <a:xfrm>
            <a:off x="293189" y="-15628"/>
            <a:ext cx="1654881" cy="872232"/>
          </a:xfrm>
          <a:prstGeom prst="rect">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CB09ED6D-51B8-4CC1-816F-64F3DF867C60}"/>
              </a:ext>
            </a:extLst>
          </p:cNvPr>
          <p:cNvSpPr txBox="1"/>
          <p:nvPr/>
        </p:nvSpPr>
        <p:spPr>
          <a:xfrm>
            <a:off x="332945" y="181960"/>
            <a:ext cx="11449050" cy="646331"/>
          </a:xfrm>
          <a:prstGeom prst="rect">
            <a:avLst/>
          </a:prstGeom>
          <a:noFill/>
        </p:spPr>
        <p:txBody>
          <a:bodyPr wrap="square" rtlCol="0">
            <a:spAutoFit/>
          </a:bodyPr>
          <a:lstStyle/>
          <a:p>
            <a:r>
              <a:rPr kumimoji="1" lang="ja-JP" altLang="en-US" sz="3600" b="1" dirty="0">
                <a:solidFill>
                  <a:schemeClr val="bg1"/>
                </a:solidFill>
                <a:latin typeface="+mn-ea"/>
              </a:rPr>
              <a:t>頭首工</a:t>
            </a:r>
            <a:endParaRPr kumimoji="1" lang="en-US" altLang="ja-JP" sz="3600" b="1" dirty="0">
              <a:solidFill>
                <a:schemeClr val="bg1"/>
              </a:solidFill>
              <a:latin typeface="+mn-ea"/>
            </a:endParaRPr>
          </a:p>
        </p:txBody>
      </p:sp>
      <p:sp>
        <p:nvSpPr>
          <p:cNvPr id="13" name="テキスト ボックス 12">
            <a:extLst>
              <a:ext uri="{FF2B5EF4-FFF2-40B4-BE49-F238E27FC236}">
                <a16:creationId xmlns:a16="http://schemas.microsoft.com/office/drawing/2014/main" id="{3A64A7AD-873E-475E-9945-4CDA01715EFD}"/>
              </a:ext>
            </a:extLst>
          </p:cNvPr>
          <p:cNvSpPr txBox="1"/>
          <p:nvPr/>
        </p:nvSpPr>
        <p:spPr>
          <a:xfrm>
            <a:off x="410005" y="-15629"/>
            <a:ext cx="2699279" cy="338554"/>
          </a:xfrm>
          <a:prstGeom prst="rect">
            <a:avLst/>
          </a:prstGeom>
          <a:noFill/>
        </p:spPr>
        <p:txBody>
          <a:bodyPr wrap="square" rtlCol="0">
            <a:spAutoFit/>
          </a:bodyPr>
          <a:lstStyle/>
          <a:p>
            <a:r>
              <a:rPr kumimoji="1" lang="ja-JP" altLang="en-US" sz="1600" b="1" dirty="0">
                <a:solidFill>
                  <a:schemeClr val="bg1"/>
                </a:solidFill>
                <a:latin typeface="+mn-ea"/>
              </a:rPr>
              <a:t>とうしゅこう</a:t>
            </a:r>
          </a:p>
        </p:txBody>
      </p:sp>
      <p:pic>
        <p:nvPicPr>
          <p:cNvPr id="3" name="図 2" descr="屋外, 山, 水, 建物 が含まれている画像&#10;&#10;自動的に生成された説明">
            <a:extLst>
              <a:ext uri="{FF2B5EF4-FFF2-40B4-BE49-F238E27FC236}">
                <a16:creationId xmlns:a16="http://schemas.microsoft.com/office/drawing/2014/main" id="{58165BC5-424D-4713-9472-BC3DA7F89D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0650" y="1204179"/>
            <a:ext cx="7538429" cy="5653822"/>
          </a:xfrm>
          <a:prstGeom prst="rect">
            <a:avLst/>
          </a:prstGeom>
        </p:spPr>
      </p:pic>
      <p:sp>
        <p:nvSpPr>
          <p:cNvPr id="14" name="テキスト ボックス 13">
            <a:extLst>
              <a:ext uri="{FF2B5EF4-FFF2-40B4-BE49-F238E27FC236}">
                <a16:creationId xmlns:a16="http://schemas.microsoft.com/office/drawing/2014/main" id="{59064A4B-3B46-42EF-B570-97226C79B74B}"/>
              </a:ext>
            </a:extLst>
          </p:cNvPr>
          <p:cNvSpPr txBox="1"/>
          <p:nvPr/>
        </p:nvSpPr>
        <p:spPr>
          <a:xfrm>
            <a:off x="332945" y="2145410"/>
            <a:ext cx="4305661" cy="2062103"/>
          </a:xfrm>
          <a:prstGeom prst="rect">
            <a:avLst/>
          </a:prstGeom>
          <a:noFill/>
        </p:spPr>
        <p:txBody>
          <a:bodyPr wrap="square" rtlCol="0">
            <a:spAutoFit/>
          </a:bodyPr>
          <a:lstStyle/>
          <a:p>
            <a:pPr>
              <a:lnSpc>
                <a:spcPct val="150000"/>
              </a:lnSpc>
              <a:spcBef>
                <a:spcPts val="1200"/>
              </a:spcBef>
            </a:pPr>
            <a:r>
              <a:rPr kumimoji="1" lang="ja-JP" altLang="en-US" sz="2400" b="1" dirty="0">
                <a:solidFill>
                  <a:schemeClr val="tx1">
                    <a:lumMod val="75000"/>
                    <a:lumOff val="25000"/>
                  </a:schemeClr>
                </a:solidFill>
                <a:latin typeface="+mn-ea"/>
              </a:rPr>
              <a:t>長野県で最も大きい頭首工　</a:t>
            </a:r>
            <a:endParaRPr kumimoji="1" lang="en-US" altLang="ja-JP" sz="2400" b="1" dirty="0" smtClean="0">
              <a:solidFill>
                <a:schemeClr val="tx1">
                  <a:lumMod val="75000"/>
                  <a:lumOff val="25000"/>
                </a:schemeClr>
              </a:solidFill>
              <a:latin typeface="+mn-ea"/>
            </a:endParaRPr>
          </a:p>
          <a:p>
            <a:pPr>
              <a:lnSpc>
                <a:spcPct val="150000"/>
              </a:lnSpc>
              <a:spcBef>
                <a:spcPts val="2400"/>
              </a:spcBef>
            </a:pPr>
            <a:r>
              <a:rPr kumimoji="1" lang="ja-JP" altLang="en-US" sz="2400" b="1" dirty="0" smtClean="0">
                <a:solidFill>
                  <a:schemeClr val="tx1">
                    <a:lumMod val="75000"/>
                    <a:lumOff val="25000"/>
                  </a:schemeClr>
                </a:solidFill>
                <a:latin typeface="+mn-ea"/>
              </a:rPr>
              <a:t>約</a:t>
            </a:r>
            <a:r>
              <a:rPr kumimoji="1" lang="en-US" altLang="ja-JP" sz="2400" b="1" dirty="0">
                <a:solidFill>
                  <a:schemeClr val="tx1">
                    <a:lumMod val="75000"/>
                    <a:lumOff val="25000"/>
                  </a:schemeClr>
                </a:solidFill>
                <a:latin typeface="+mn-ea"/>
              </a:rPr>
              <a:t>10,000</a:t>
            </a:r>
            <a:r>
              <a:rPr lang="en-US" altLang="ja-JP" sz="2400" b="1" dirty="0">
                <a:solidFill>
                  <a:schemeClr val="tx1">
                    <a:lumMod val="75000"/>
                    <a:lumOff val="25000"/>
                  </a:schemeClr>
                </a:solidFill>
                <a:latin typeface="+mn-ea"/>
              </a:rPr>
              <a:t>ha</a:t>
            </a:r>
            <a:r>
              <a:rPr lang="ja-JP" altLang="en-US" sz="2400" b="1" dirty="0">
                <a:solidFill>
                  <a:schemeClr val="tx1">
                    <a:lumMod val="75000"/>
                    <a:lumOff val="25000"/>
                  </a:schemeClr>
                </a:solidFill>
                <a:latin typeface="+mn-ea"/>
              </a:rPr>
              <a:t>の農地に水を　　届ける施設</a:t>
            </a:r>
            <a:endParaRPr kumimoji="1" lang="en-US" altLang="ja-JP" sz="2400" b="1" dirty="0">
              <a:solidFill>
                <a:schemeClr val="tx1">
                  <a:lumMod val="75000"/>
                  <a:lumOff val="25000"/>
                </a:schemeClr>
              </a:solidFill>
              <a:latin typeface="+mn-ea"/>
            </a:endParaRPr>
          </a:p>
        </p:txBody>
      </p:sp>
    </p:spTree>
    <p:extLst>
      <p:ext uri="{BB962C8B-B14F-4D97-AF65-F5344CB8AC3E}">
        <p14:creationId xmlns:p14="http://schemas.microsoft.com/office/powerpoint/2010/main" val="1371119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長野県の用水の特ちょう</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526B495-591A-421C-9A4E-521FEC936DC8}"/>
              </a:ext>
            </a:extLst>
          </p:cNvPr>
          <p:cNvSpPr txBox="1"/>
          <p:nvPr/>
        </p:nvSpPr>
        <p:spPr>
          <a:xfrm>
            <a:off x="332945" y="1036074"/>
            <a:ext cx="11678870" cy="461665"/>
          </a:xfrm>
          <a:prstGeom prst="rect">
            <a:avLst/>
          </a:prstGeom>
          <a:noFill/>
        </p:spPr>
        <p:txBody>
          <a:bodyPr wrap="square" rtlCol="0">
            <a:spAutoFit/>
          </a:bodyPr>
          <a:lstStyle/>
          <a:p>
            <a:pPr marL="342900" indent="-342900">
              <a:buFont typeface="Wingdings" panose="05000000000000000000" pitchFamily="2" charset="2"/>
              <a:buChar char="l"/>
            </a:pPr>
            <a:r>
              <a:rPr kumimoji="1" lang="ja-JP" altLang="en-US" sz="2400" b="1" dirty="0">
                <a:solidFill>
                  <a:schemeClr val="tx1">
                    <a:lumMod val="75000"/>
                    <a:lumOff val="25000"/>
                  </a:schemeClr>
                </a:solidFill>
                <a:latin typeface="+mn-ea"/>
              </a:rPr>
              <a:t>地形と用水の特ちょう</a:t>
            </a:r>
          </a:p>
        </p:txBody>
      </p:sp>
      <p:pic>
        <p:nvPicPr>
          <p:cNvPr id="3" name="図 2" descr="地図 が含まれている画像&#10;&#10;自動的に生成された説明">
            <a:extLst>
              <a:ext uri="{FF2B5EF4-FFF2-40B4-BE49-F238E27FC236}">
                <a16:creationId xmlns:a16="http://schemas.microsoft.com/office/drawing/2014/main" id="{F1419241-807B-470F-8C71-5112EF70108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805819" y="1570309"/>
            <a:ext cx="10580361" cy="5287691"/>
          </a:xfrm>
          <a:prstGeom prst="rect">
            <a:avLst/>
          </a:prstGeom>
        </p:spPr>
      </p:pic>
      <p:sp>
        <p:nvSpPr>
          <p:cNvPr id="7" name="テキスト ボックス 6">
            <a:extLst>
              <a:ext uri="{FF2B5EF4-FFF2-40B4-BE49-F238E27FC236}">
                <a16:creationId xmlns:a16="http://schemas.microsoft.com/office/drawing/2014/main" id="{0526B495-591A-421C-9A4E-521FEC936DC8}"/>
              </a:ext>
            </a:extLst>
          </p:cNvPr>
          <p:cNvSpPr txBox="1"/>
          <p:nvPr/>
        </p:nvSpPr>
        <p:spPr>
          <a:xfrm>
            <a:off x="1982763" y="2887034"/>
            <a:ext cx="2332992" cy="400110"/>
          </a:xfrm>
          <a:prstGeom prst="rect">
            <a:avLst/>
          </a:prstGeom>
          <a:noFill/>
        </p:spPr>
        <p:txBody>
          <a:bodyPr wrap="square" rtlCol="0">
            <a:spAutoFit/>
          </a:bodyPr>
          <a:lstStyle/>
          <a:p>
            <a:r>
              <a:rPr kumimoji="1" lang="ja-JP" altLang="en-US" sz="2000" b="1" dirty="0" smtClean="0">
                <a:effectLst>
                  <a:glow rad="228600">
                    <a:schemeClr val="bg1">
                      <a:alpha val="40000"/>
                    </a:schemeClr>
                  </a:glow>
                </a:effectLst>
                <a:latin typeface="+mn-ea"/>
              </a:rPr>
              <a:t>棚田</a:t>
            </a:r>
            <a:endParaRPr kumimoji="1" lang="ja-JP" altLang="en-US" sz="2000" b="1" dirty="0">
              <a:effectLst>
                <a:glow rad="228600">
                  <a:schemeClr val="bg1">
                    <a:alpha val="40000"/>
                  </a:schemeClr>
                </a:glow>
              </a:effectLst>
              <a:latin typeface="+mn-ea"/>
            </a:endParaRPr>
          </a:p>
        </p:txBody>
      </p:sp>
      <p:sp>
        <p:nvSpPr>
          <p:cNvPr id="8" name="テキスト ボックス 7">
            <a:extLst>
              <a:ext uri="{FF2B5EF4-FFF2-40B4-BE49-F238E27FC236}">
                <a16:creationId xmlns:a16="http://schemas.microsoft.com/office/drawing/2014/main" id="{0526B495-591A-421C-9A4E-521FEC936DC8}"/>
              </a:ext>
            </a:extLst>
          </p:cNvPr>
          <p:cNvSpPr txBox="1"/>
          <p:nvPr/>
        </p:nvSpPr>
        <p:spPr>
          <a:xfrm>
            <a:off x="6453163" y="3087089"/>
            <a:ext cx="2332992" cy="400110"/>
          </a:xfrm>
          <a:prstGeom prst="rect">
            <a:avLst/>
          </a:prstGeom>
          <a:noFill/>
        </p:spPr>
        <p:txBody>
          <a:bodyPr wrap="square" rtlCol="0">
            <a:spAutoFit/>
          </a:bodyPr>
          <a:lstStyle/>
          <a:p>
            <a:r>
              <a:rPr kumimoji="1" lang="ja-JP" altLang="en-US" sz="2000" b="1" dirty="0" smtClean="0">
                <a:effectLst>
                  <a:glow rad="228600">
                    <a:schemeClr val="bg1">
                      <a:alpha val="40000"/>
                    </a:schemeClr>
                  </a:glow>
                </a:effectLst>
                <a:latin typeface="+mn-ea"/>
              </a:rPr>
              <a:t>棚田</a:t>
            </a:r>
            <a:endParaRPr kumimoji="1" lang="ja-JP" altLang="en-US" sz="2000" b="1" dirty="0">
              <a:effectLst>
                <a:glow rad="228600">
                  <a:schemeClr val="bg1">
                    <a:alpha val="40000"/>
                  </a:schemeClr>
                </a:glow>
              </a:effectLst>
              <a:latin typeface="+mn-ea"/>
            </a:endParaRPr>
          </a:p>
        </p:txBody>
      </p:sp>
      <p:sp>
        <p:nvSpPr>
          <p:cNvPr id="9" name="テキスト ボックス 8">
            <a:extLst>
              <a:ext uri="{FF2B5EF4-FFF2-40B4-BE49-F238E27FC236}">
                <a16:creationId xmlns:a16="http://schemas.microsoft.com/office/drawing/2014/main" id="{0526B495-591A-421C-9A4E-521FEC936DC8}"/>
              </a:ext>
            </a:extLst>
          </p:cNvPr>
          <p:cNvSpPr txBox="1"/>
          <p:nvPr/>
        </p:nvSpPr>
        <p:spPr>
          <a:xfrm>
            <a:off x="3303563" y="1891953"/>
            <a:ext cx="2332992" cy="400110"/>
          </a:xfrm>
          <a:prstGeom prst="rect">
            <a:avLst/>
          </a:prstGeom>
          <a:noFill/>
        </p:spPr>
        <p:txBody>
          <a:bodyPr wrap="square" rtlCol="0">
            <a:spAutoFit/>
          </a:bodyPr>
          <a:lstStyle/>
          <a:p>
            <a:r>
              <a:rPr kumimoji="1" lang="ja-JP" altLang="en-US" sz="2000" b="1" dirty="0" smtClean="0">
                <a:effectLst>
                  <a:glow rad="228600">
                    <a:schemeClr val="bg1">
                      <a:alpha val="40000"/>
                    </a:schemeClr>
                  </a:glow>
                </a:effectLst>
                <a:latin typeface="+mn-ea"/>
              </a:rPr>
              <a:t>山腹水路</a:t>
            </a:r>
            <a:endParaRPr kumimoji="1" lang="ja-JP" altLang="en-US" sz="2000" b="1" dirty="0">
              <a:effectLst>
                <a:glow rad="228600">
                  <a:schemeClr val="bg1">
                    <a:alpha val="40000"/>
                  </a:schemeClr>
                </a:glow>
              </a:effectLst>
              <a:latin typeface="+mn-ea"/>
            </a:endParaRPr>
          </a:p>
        </p:txBody>
      </p:sp>
      <p:sp>
        <p:nvSpPr>
          <p:cNvPr id="10" name="テキスト ボックス 9">
            <a:extLst>
              <a:ext uri="{FF2B5EF4-FFF2-40B4-BE49-F238E27FC236}">
                <a16:creationId xmlns:a16="http://schemas.microsoft.com/office/drawing/2014/main" id="{0526B495-591A-421C-9A4E-521FEC936DC8}"/>
              </a:ext>
            </a:extLst>
          </p:cNvPr>
          <p:cNvSpPr txBox="1"/>
          <p:nvPr/>
        </p:nvSpPr>
        <p:spPr>
          <a:xfrm>
            <a:off x="8064248" y="1666736"/>
            <a:ext cx="2332992" cy="400110"/>
          </a:xfrm>
          <a:prstGeom prst="rect">
            <a:avLst/>
          </a:prstGeom>
          <a:noFill/>
        </p:spPr>
        <p:txBody>
          <a:bodyPr wrap="square" rtlCol="0">
            <a:spAutoFit/>
          </a:bodyPr>
          <a:lstStyle/>
          <a:p>
            <a:r>
              <a:rPr kumimoji="1" lang="ja-JP" altLang="en-US" sz="2000" b="1" dirty="0" smtClean="0">
                <a:effectLst>
                  <a:glow rad="228600">
                    <a:schemeClr val="bg1">
                      <a:alpha val="40000"/>
                    </a:schemeClr>
                  </a:glow>
                </a:effectLst>
                <a:latin typeface="+mn-ea"/>
              </a:rPr>
              <a:t>ため池</a:t>
            </a:r>
            <a:endParaRPr kumimoji="1" lang="ja-JP" altLang="en-US" sz="2000" b="1" dirty="0">
              <a:effectLst>
                <a:glow rad="228600">
                  <a:schemeClr val="bg1">
                    <a:alpha val="40000"/>
                  </a:schemeClr>
                </a:glow>
              </a:effectLst>
              <a:latin typeface="+mn-ea"/>
            </a:endParaRPr>
          </a:p>
        </p:txBody>
      </p:sp>
      <p:sp>
        <p:nvSpPr>
          <p:cNvPr id="11" name="テキスト ボックス 10">
            <a:extLst>
              <a:ext uri="{FF2B5EF4-FFF2-40B4-BE49-F238E27FC236}">
                <a16:creationId xmlns:a16="http://schemas.microsoft.com/office/drawing/2014/main" id="{0526B495-591A-421C-9A4E-521FEC936DC8}"/>
              </a:ext>
            </a:extLst>
          </p:cNvPr>
          <p:cNvSpPr txBox="1"/>
          <p:nvPr/>
        </p:nvSpPr>
        <p:spPr>
          <a:xfrm>
            <a:off x="4464708" y="4920036"/>
            <a:ext cx="2332992" cy="400110"/>
          </a:xfrm>
          <a:prstGeom prst="rect">
            <a:avLst/>
          </a:prstGeom>
          <a:noFill/>
        </p:spPr>
        <p:txBody>
          <a:bodyPr wrap="square" rtlCol="0">
            <a:spAutoFit/>
          </a:bodyPr>
          <a:lstStyle/>
          <a:p>
            <a:r>
              <a:rPr kumimoji="1" lang="ja-JP" altLang="en-US" sz="2000" b="1" dirty="0" smtClean="0">
                <a:effectLst>
                  <a:glow rad="228600">
                    <a:schemeClr val="bg1">
                      <a:alpha val="40000"/>
                    </a:schemeClr>
                  </a:glow>
                </a:effectLst>
                <a:latin typeface="+mn-ea"/>
              </a:rPr>
              <a:t>頭首工</a:t>
            </a:r>
            <a:endParaRPr kumimoji="1" lang="ja-JP" altLang="en-US" sz="2000" b="1" dirty="0">
              <a:effectLst>
                <a:glow rad="228600">
                  <a:schemeClr val="bg1">
                    <a:alpha val="40000"/>
                  </a:schemeClr>
                </a:glow>
              </a:effectLst>
              <a:latin typeface="+mn-ea"/>
            </a:endParaRPr>
          </a:p>
        </p:txBody>
      </p:sp>
      <p:sp>
        <p:nvSpPr>
          <p:cNvPr id="12" name="テキスト ボックス 11">
            <a:extLst>
              <a:ext uri="{FF2B5EF4-FFF2-40B4-BE49-F238E27FC236}">
                <a16:creationId xmlns:a16="http://schemas.microsoft.com/office/drawing/2014/main" id="{0526B495-591A-421C-9A4E-521FEC936DC8}"/>
              </a:ext>
            </a:extLst>
          </p:cNvPr>
          <p:cNvSpPr txBox="1"/>
          <p:nvPr/>
        </p:nvSpPr>
        <p:spPr>
          <a:xfrm>
            <a:off x="3013276" y="5282896"/>
            <a:ext cx="2332992" cy="400110"/>
          </a:xfrm>
          <a:prstGeom prst="rect">
            <a:avLst/>
          </a:prstGeom>
          <a:noFill/>
        </p:spPr>
        <p:txBody>
          <a:bodyPr wrap="square" rtlCol="0">
            <a:spAutoFit/>
          </a:bodyPr>
          <a:lstStyle/>
          <a:p>
            <a:r>
              <a:rPr kumimoji="1" lang="ja-JP" altLang="en-US" sz="2000" b="1" dirty="0" smtClean="0">
                <a:effectLst>
                  <a:glow rad="228600">
                    <a:schemeClr val="bg1">
                      <a:alpha val="40000"/>
                    </a:schemeClr>
                  </a:glow>
                </a:effectLst>
                <a:latin typeface="+mn-ea"/>
              </a:rPr>
              <a:t>頭首工</a:t>
            </a:r>
            <a:endParaRPr kumimoji="1" lang="ja-JP" altLang="en-US" sz="2000" b="1" dirty="0">
              <a:effectLst>
                <a:glow rad="228600">
                  <a:schemeClr val="bg1">
                    <a:alpha val="40000"/>
                  </a:schemeClr>
                </a:glow>
              </a:effectLst>
              <a:latin typeface="+mn-ea"/>
            </a:endParaRPr>
          </a:p>
        </p:txBody>
      </p:sp>
      <p:sp>
        <p:nvSpPr>
          <p:cNvPr id="13" name="テキスト ボックス 12">
            <a:extLst>
              <a:ext uri="{FF2B5EF4-FFF2-40B4-BE49-F238E27FC236}">
                <a16:creationId xmlns:a16="http://schemas.microsoft.com/office/drawing/2014/main" id="{0526B495-591A-421C-9A4E-521FEC936DC8}"/>
              </a:ext>
            </a:extLst>
          </p:cNvPr>
          <p:cNvSpPr txBox="1"/>
          <p:nvPr/>
        </p:nvSpPr>
        <p:spPr>
          <a:xfrm>
            <a:off x="6057470" y="6433099"/>
            <a:ext cx="2332992" cy="400110"/>
          </a:xfrm>
          <a:prstGeom prst="rect">
            <a:avLst/>
          </a:prstGeom>
          <a:noFill/>
        </p:spPr>
        <p:txBody>
          <a:bodyPr wrap="square" rtlCol="0">
            <a:spAutoFit/>
          </a:bodyPr>
          <a:lstStyle/>
          <a:p>
            <a:r>
              <a:rPr kumimoji="1" lang="ja-JP" altLang="en-US" sz="2000" b="1" dirty="0" smtClean="0">
                <a:effectLst>
                  <a:glow rad="228600">
                    <a:schemeClr val="bg1">
                      <a:alpha val="40000"/>
                    </a:schemeClr>
                  </a:glow>
                </a:effectLst>
                <a:latin typeface="+mn-ea"/>
              </a:rPr>
              <a:t>河川</a:t>
            </a:r>
            <a:endParaRPr kumimoji="1" lang="ja-JP" altLang="en-US" sz="2000" b="1" dirty="0">
              <a:effectLst>
                <a:glow rad="228600">
                  <a:schemeClr val="bg1">
                    <a:alpha val="40000"/>
                  </a:schemeClr>
                </a:glow>
              </a:effectLst>
              <a:latin typeface="+mn-ea"/>
            </a:endParaRPr>
          </a:p>
        </p:txBody>
      </p:sp>
    </p:spTree>
    <p:extLst>
      <p:ext uri="{BB962C8B-B14F-4D97-AF65-F5344CB8AC3E}">
        <p14:creationId xmlns:p14="http://schemas.microsoft.com/office/powerpoint/2010/main" val="3354052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D59FEAE-9740-43F6-B142-D9718CC4CF8E}"/>
              </a:ext>
            </a:extLst>
          </p:cNvPr>
          <p:cNvSpPr/>
          <p:nvPr/>
        </p:nvSpPr>
        <p:spPr>
          <a:xfrm>
            <a:off x="293190" y="-15628"/>
            <a:ext cx="2171714" cy="872232"/>
          </a:xfrm>
          <a:prstGeom prst="rect">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4" y="181960"/>
            <a:ext cx="3960759" cy="646331"/>
          </a:xfrm>
          <a:prstGeom prst="rect">
            <a:avLst/>
          </a:prstGeom>
          <a:noFill/>
        </p:spPr>
        <p:txBody>
          <a:bodyPr wrap="square" rtlCol="0">
            <a:spAutoFit/>
          </a:bodyPr>
          <a:lstStyle/>
          <a:p>
            <a:r>
              <a:rPr kumimoji="1" lang="ja-JP" altLang="en-US" sz="3600" b="1" dirty="0">
                <a:solidFill>
                  <a:schemeClr val="bg1"/>
                </a:solidFill>
                <a:latin typeface="+mn-ea"/>
              </a:rPr>
              <a:t>山腹水路</a:t>
            </a:r>
            <a:endParaRPr kumimoji="1" lang="en-US" altLang="ja-JP" sz="3600" b="1" dirty="0">
              <a:solidFill>
                <a:schemeClr val="bg1"/>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2534079" y="255319"/>
            <a:ext cx="9459139" cy="553998"/>
          </a:xfrm>
          <a:prstGeom prst="rect">
            <a:avLst/>
          </a:prstGeom>
          <a:noFill/>
        </p:spPr>
        <p:txBody>
          <a:bodyPr wrap="square" rtlCol="0">
            <a:spAutoFit/>
          </a:bodyPr>
          <a:lstStyle/>
          <a:p>
            <a:r>
              <a:rPr kumimoji="1" lang="ja-JP" altLang="en-US" sz="3000" b="1" dirty="0">
                <a:solidFill>
                  <a:schemeClr val="tx1">
                    <a:lumMod val="75000"/>
                    <a:lumOff val="25000"/>
                  </a:schemeClr>
                </a:solidFill>
                <a:latin typeface="+mn-ea"/>
              </a:rPr>
              <a:t>山奥の沢から水をとって、山の斜面につくられた水路</a:t>
            </a:r>
          </a:p>
        </p:txBody>
      </p:sp>
      <p:pic>
        <p:nvPicPr>
          <p:cNvPr id="5" name="図 4" descr="山の中の道を歩く人々&#10;&#10;自動的に生成された説明">
            <a:extLst>
              <a:ext uri="{FF2B5EF4-FFF2-40B4-BE49-F238E27FC236}">
                <a16:creationId xmlns:a16="http://schemas.microsoft.com/office/drawing/2014/main" id="{FC8FF59A-8A7C-4E30-9425-6A3F10FBD084}"/>
              </a:ext>
            </a:extLst>
          </p:cNvPr>
          <p:cNvPicPr>
            <a:picLocks noChangeAspect="1"/>
          </p:cNvPicPr>
          <p:nvPr/>
        </p:nvPicPr>
        <p:blipFill rotWithShape="1">
          <a:blip r:embed="rId2">
            <a:extLst>
              <a:ext uri="{28A0092B-C50C-407E-A947-70E740481C1C}">
                <a14:useLocalDpi xmlns:a14="http://schemas.microsoft.com/office/drawing/2010/main"/>
              </a:ext>
            </a:extLst>
          </a:blip>
          <a:srcRect t="2743"/>
          <a:stretch/>
        </p:blipFill>
        <p:spPr>
          <a:xfrm>
            <a:off x="2098335" y="1026000"/>
            <a:ext cx="7995329" cy="5832000"/>
          </a:xfrm>
          <a:prstGeom prst="rect">
            <a:avLst/>
          </a:prstGeom>
        </p:spPr>
      </p:pic>
      <p:sp>
        <p:nvSpPr>
          <p:cNvPr id="3" name="フリーフォーム 2"/>
          <p:cNvSpPr/>
          <p:nvPr/>
        </p:nvSpPr>
        <p:spPr>
          <a:xfrm>
            <a:off x="2104571" y="3323771"/>
            <a:ext cx="6154058" cy="3512458"/>
          </a:xfrm>
          <a:custGeom>
            <a:avLst/>
            <a:gdLst>
              <a:gd name="connsiteX0" fmla="*/ 0 w 6154058"/>
              <a:gd name="connsiteY0" fmla="*/ 0 h 3512458"/>
              <a:gd name="connsiteX1" fmla="*/ 1480458 w 6154058"/>
              <a:gd name="connsiteY1" fmla="*/ 159658 h 3512458"/>
              <a:gd name="connsiteX2" fmla="*/ 2902858 w 6154058"/>
              <a:gd name="connsiteY2" fmla="*/ 232229 h 3512458"/>
              <a:gd name="connsiteX3" fmla="*/ 3831772 w 6154058"/>
              <a:gd name="connsiteY3" fmla="*/ 333829 h 3512458"/>
              <a:gd name="connsiteX4" fmla="*/ 4499429 w 6154058"/>
              <a:gd name="connsiteY4" fmla="*/ 638629 h 3512458"/>
              <a:gd name="connsiteX5" fmla="*/ 5210629 w 6154058"/>
              <a:gd name="connsiteY5" fmla="*/ 1146629 h 3512458"/>
              <a:gd name="connsiteX6" fmla="*/ 5675086 w 6154058"/>
              <a:gd name="connsiteY6" fmla="*/ 2148115 h 3512458"/>
              <a:gd name="connsiteX7" fmla="*/ 6154058 w 6154058"/>
              <a:gd name="connsiteY7" fmla="*/ 3512458 h 351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4058" h="3512458">
                <a:moveTo>
                  <a:pt x="0" y="0"/>
                </a:moveTo>
                <a:cubicBezTo>
                  <a:pt x="498324" y="60476"/>
                  <a:pt x="996648" y="120953"/>
                  <a:pt x="1480458" y="159658"/>
                </a:cubicBezTo>
                <a:cubicBezTo>
                  <a:pt x="1964268" y="198363"/>
                  <a:pt x="2510972" y="203201"/>
                  <a:pt x="2902858" y="232229"/>
                </a:cubicBezTo>
                <a:cubicBezTo>
                  <a:pt x="3294744" y="261257"/>
                  <a:pt x="3565677" y="266096"/>
                  <a:pt x="3831772" y="333829"/>
                </a:cubicBezTo>
                <a:cubicBezTo>
                  <a:pt x="4097867" y="401562"/>
                  <a:pt x="4269620" y="503162"/>
                  <a:pt x="4499429" y="638629"/>
                </a:cubicBezTo>
                <a:cubicBezTo>
                  <a:pt x="4729238" y="774096"/>
                  <a:pt x="5014686" y="895048"/>
                  <a:pt x="5210629" y="1146629"/>
                </a:cubicBezTo>
                <a:cubicBezTo>
                  <a:pt x="5406572" y="1398210"/>
                  <a:pt x="5517848" y="1753810"/>
                  <a:pt x="5675086" y="2148115"/>
                </a:cubicBezTo>
                <a:cubicBezTo>
                  <a:pt x="5832324" y="2542420"/>
                  <a:pt x="5993191" y="3027439"/>
                  <a:pt x="6154058" y="3512458"/>
                </a:cubicBezTo>
              </a:path>
            </a:pathLst>
          </a:custGeom>
          <a:noFill/>
          <a:ln w="79375">
            <a:solidFill>
              <a:srgbClr val="00B0F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A64A7AD-873E-475E-9945-4CDA01715EFD}"/>
              </a:ext>
            </a:extLst>
          </p:cNvPr>
          <p:cNvSpPr txBox="1"/>
          <p:nvPr/>
        </p:nvSpPr>
        <p:spPr>
          <a:xfrm>
            <a:off x="410005" y="-15629"/>
            <a:ext cx="1912281" cy="338554"/>
          </a:xfrm>
          <a:prstGeom prst="rect">
            <a:avLst/>
          </a:prstGeom>
          <a:noFill/>
        </p:spPr>
        <p:txBody>
          <a:bodyPr wrap="square" rtlCol="0">
            <a:spAutoFit/>
          </a:bodyPr>
          <a:lstStyle/>
          <a:p>
            <a:pPr algn="dist"/>
            <a:r>
              <a:rPr lang="ja-JP" altLang="en-US" sz="1600" b="1" dirty="0" err="1" smtClean="0">
                <a:solidFill>
                  <a:schemeClr val="bg1"/>
                </a:solidFill>
                <a:latin typeface="+mn-ea"/>
              </a:rPr>
              <a:t>さんぷくす</a:t>
            </a:r>
            <a:r>
              <a:rPr lang="ja-JP" altLang="en-US" sz="1600" b="1" dirty="0" smtClean="0">
                <a:solidFill>
                  <a:schemeClr val="bg1"/>
                </a:solidFill>
                <a:latin typeface="+mn-ea"/>
              </a:rPr>
              <a:t>い</a:t>
            </a:r>
            <a:r>
              <a:rPr lang="ja-JP" altLang="en-US" sz="1600" b="1" dirty="0">
                <a:solidFill>
                  <a:schemeClr val="bg1"/>
                </a:solidFill>
                <a:latin typeface="+mn-ea"/>
              </a:rPr>
              <a:t>ろ</a:t>
            </a:r>
            <a:endParaRPr kumimoji="1" lang="ja-JP" altLang="en-US" sz="1600" b="1" dirty="0">
              <a:solidFill>
                <a:schemeClr val="bg1"/>
              </a:solidFill>
              <a:latin typeface="+mn-ea"/>
            </a:endParaRPr>
          </a:p>
        </p:txBody>
      </p:sp>
    </p:spTree>
    <p:extLst>
      <p:ext uri="{BB962C8B-B14F-4D97-AF65-F5344CB8AC3E}">
        <p14:creationId xmlns:p14="http://schemas.microsoft.com/office/powerpoint/2010/main" val="3403482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D59FEAE-9740-43F6-B142-D9718CC4CF8E}"/>
              </a:ext>
            </a:extLst>
          </p:cNvPr>
          <p:cNvSpPr/>
          <p:nvPr/>
        </p:nvSpPr>
        <p:spPr>
          <a:xfrm>
            <a:off x="293189" y="-15628"/>
            <a:ext cx="3092949" cy="872232"/>
          </a:xfrm>
          <a:prstGeom prst="rect">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4" y="181960"/>
            <a:ext cx="3960759" cy="646331"/>
          </a:xfrm>
          <a:prstGeom prst="rect">
            <a:avLst/>
          </a:prstGeom>
          <a:noFill/>
        </p:spPr>
        <p:txBody>
          <a:bodyPr wrap="square" rtlCol="0">
            <a:spAutoFit/>
          </a:bodyPr>
          <a:lstStyle/>
          <a:p>
            <a:r>
              <a:rPr kumimoji="1" lang="ja-JP" altLang="en-US" sz="3600" b="1" dirty="0">
                <a:solidFill>
                  <a:schemeClr val="bg1"/>
                </a:solidFill>
                <a:latin typeface="+mn-ea"/>
              </a:rPr>
              <a:t>水路トンネル</a:t>
            </a:r>
            <a:endParaRPr kumimoji="1" lang="en-US" altLang="ja-JP" sz="3600" b="1" dirty="0">
              <a:solidFill>
                <a:schemeClr val="bg1"/>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3686175" y="255319"/>
            <a:ext cx="8307043" cy="553998"/>
          </a:xfrm>
          <a:prstGeom prst="rect">
            <a:avLst/>
          </a:prstGeom>
          <a:noFill/>
        </p:spPr>
        <p:txBody>
          <a:bodyPr wrap="square" rtlCol="0">
            <a:spAutoFit/>
          </a:bodyPr>
          <a:lstStyle/>
          <a:p>
            <a:r>
              <a:rPr kumimoji="1" lang="ja-JP" altLang="en-US" sz="3000" b="1" dirty="0">
                <a:solidFill>
                  <a:schemeClr val="tx1">
                    <a:lumMod val="75000"/>
                    <a:lumOff val="25000"/>
                  </a:schemeClr>
                </a:solidFill>
                <a:latin typeface="+mn-ea"/>
              </a:rPr>
              <a:t>山をくりぬいてつくられた水路</a:t>
            </a: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1657" y="1025879"/>
            <a:ext cx="7837714" cy="5878286"/>
          </a:xfrm>
          <a:prstGeom prst="rect">
            <a:avLst/>
          </a:prstGeom>
        </p:spPr>
      </p:pic>
    </p:spTree>
    <p:extLst>
      <p:ext uri="{BB962C8B-B14F-4D97-AF65-F5344CB8AC3E}">
        <p14:creationId xmlns:p14="http://schemas.microsoft.com/office/powerpoint/2010/main" val="2557207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ここがスゴイ！　長野県の米づくり　①</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338960" y="1179004"/>
            <a:ext cx="10058400" cy="1274195"/>
          </a:xfrm>
          <a:prstGeom prst="rect">
            <a:avLst/>
          </a:prstGeom>
          <a:noFill/>
        </p:spPr>
        <p:txBody>
          <a:bodyPr wrap="square" rtlCol="0">
            <a:spAutoFit/>
          </a:bodyPr>
          <a:lstStyle/>
          <a:p>
            <a:pPr>
              <a:lnSpc>
                <a:spcPct val="120000"/>
              </a:lnSpc>
            </a:pPr>
            <a:r>
              <a:rPr kumimoji="1" lang="ja-JP" altLang="en-US" sz="3200" b="1" dirty="0">
                <a:solidFill>
                  <a:schemeClr val="tx1">
                    <a:lumMod val="75000"/>
                    <a:lumOff val="25000"/>
                  </a:schemeClr>
                </a:solidFill>
                <a:latin typeface="+mn-ea"/>
              </a:rPr>
              <a:t>信州の気候が育む</a:t>
            </a:r>
            <a:endParaRPr kumimoji="1" lang="en-US" altLang="ja-JP" sz="3200" b="1" dirty="0">
              <a:solidFill>
                <a:schemeClr val="tx1">
                  <a:lumMod val="75000"/>
                  <a:lumOff val="25000"/>
                </a:schemeClr>
              </a:solidFill>
              <a:latin typeface="+mn-ea"/>
            </a:endParaRPr>
          </a:p>
          <a:p>
            <a:pPr>
              <a:lnSpc>
                <a:spcPct val="120000"/>
              </a:lnSpc>
            </a:pPr>
            <a:r>
              <a:rPr kumimoji="1" lang="ja-JP" altLang="en-US" sz="3200" b="1" dirty="0">
                <a:solidFill>
                  <a:schemeClr val="tx1">
                    <a:lumMod val="75000"/>
                    <a:lumOff val="25000"/>
                  </a:schemeClr>
                </a:solidFill>
                <a:latin typeface="+mn-ea"/>
              </a:rPr>
              <a:t>　　　</a:t>
            </a:r>
            <a:r>
              <a:rPr kumimoji="1" lang="ja-JP" altLang="en-US" sz="3200" b="1" dirty="0" smtClean="0">
                <a:solidFill>
                  <a:schemeClr val="tx1">
                    <a:lumMod val="75000"/>
                    <a:lumOff val="25000"/>
                  </a:schemeClr>
                </a:solidFill>
                <a:latin typeface="+mn-ea"/>
              </a:rPr>
              <a:t>　おいしい</a:t>
            </a:r>
            <a:r>
              <a:rPr kumimoji="1" lang="ja-JP" altLang="en-US" sz="3200" b="1" dirty="0">
                <a:solidFill>
                  <a:schemeClr val="tx1">
                    <a:lumMod val="75000"/>
                    <a:lumOff val="25000"/>
                  </a:schemeClr>
                </a:solidFill>
                <a:latin typeface="+mn-ea"/>
              </a:rPr>
              <a:t>米づくり</a:t>
            </a:r>
          </a:p>
        </p:txBody>
      </p:sp>
      <p:pic>
        <p:nvPicPr>
          <p:cNvPr id="10" name="図 9" descr="時計, 花, 記号 が含まれている画像&#10;&#10;自動的に生成された説明">
            <a:extLst>
              <a:ext uri="{FF2B5EF4-FFF2-40B4-BE49-F238E27FC236}">
                <a16:creationId xmlns:a16="http://schemas.microsoft.com/office/drawing/2014/main" id="{DA7F5939-EC33-4819-A147-AAC2A24D0F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560" y="1279628"/>
            <a:ext cx="5686435" cy="4264827"/>
          </a:xfrm>
          <a:prstGeom prst="rect">
            <a:avLst/>
          </a:prstGeom>
        </p:spPr>
      </p:pic>
      <p:sp>
        <p:nvSpPr>
          <p:cNvPr id="18" name="テキスト ボックス 17">
            <a:extLst>
              <a:ext uri="{FF2B5EF4-FFF2-40B4-BE49-F238E27FC236}">
                <a16:creationId xmlns:a16="http://schemas.microsoft.com/office/drawing/2014/main" id="{59080ADB-EB47-40A7-9ABC-0AA14220248F}"/>
              </a:ext>
            </a:extLst>
          </p:cNvPr>
          <p:cNvSpPr txBox="1"/>
          <p:nvPr/>
        </p:nvSpPr>
        <p:spPr>
          <a:xfrm>
            <a:off x="338959" y="2663666"/>
            <a:ext cx="5481270" cy="1532727"/>
          </a:xfrm>
          <a:prstGeom prst="rect">
            <a:avLst/>
          </a:prstGeom>
          <a:noFill/>
        </p:spPr>
        <p:txBody>
          <a:bodyPr wrap="square" rtlCol="0">
            <a:spAutoFit/>
          </a:bodyPr>
          <a:lstStyle/>
          <a:p>
            <a:pPr marL="342900" indent="-342900">
              <a:lnSpc>
                <a:spcPct val="130000"/>
              </a:lnSpc>
              <a:buFont typeface="Wingdings" panose="05000000000000000000" pitchFamily="2" charset="2"/>
              <a:buChar char="l"/>
            </a:pPr>
            <a:r>
              <a:rPr kumimoji="1" lang="ja-JP" altLang="en-US" sz="2400" b="1" dirty="0">
                <a:solidFill>
                  <a:srgbClr val="007635"/>
                </a:solidFill>
                <a:latin typeface="+mn-ea"/>
              </a:rPr>
              <a:t>日照時間が長く</a:t>
            </a:r>
            <a:r>
              <a:rPr kumimoji="1" lang="ja-JP" altLang="en-US" sz="2400" b="1" dirty="0">
                <a:solidFill>
                  <a:schemeClr val="tx1">
                    <a:lumMod val="75000"/>
                    <a:lumOff val="25000"/>
                  </a:schemeClr>
                </a:solidFill>
                <a:latin typeface="+mn-ea"/>
              </a:rPr>
              <a:t>，</a:t>
            </a:r>
            <a:r>
              <a:rPr kumimoji="1" lang="ja-JP" altLang="en-US" sz="2400" b="1" dirty="0">
                <a:solidFill>
                  <a:srgbClr val="007635"/>
                </a:solidFill>
                <a:latin typeface="+mn-ea"/>
              </a:rPr>
              <a:t>昼と夜の温度差が大きい</a:t>
            </a:r>
            <a:r>
              <a:rPr kumimoji="1" lang="ja-JP" altLang="en-US" sz="2400" b="1" dirty="0">
                <a:solidFill>
                  <a:schemeClr val="tx1">
                    <a:lumMod val="75000"/>
                    <a:lumOff val="25000"/>
                  </a:schemeClr>
                </a:solidFill>
                <a:latin typeface="+mn-ea"/>
              </a:rPr>
              <a:t>気候のため，デンプンが　たっぷりつまったおいしい米が育つ</a:t>
            </a:r>
            <a:endParaRPr kumimoji="1" lang="en-US" altLang="ja-JP" sz="2400" b="1" dirty="0">
              <a:solidFill>
                <a:schemeClr val="tx1">
                  <a:lumMod val="75000"/>
                  <a:lumOff val="25000"/>
                </a:schemeClr>
              </a:solidFill>
              <a:latin typeface="+mn-ea"/>
            </a:endParaRPr>
          </a:p>
        </p:txBody>
      </p:sp>
      <p:sp>
        <p:nvSpPr>
          <p:cNvPr id="19" name="テキスト ボックス 18">
            <a:extLst>
              <a:ext uri="{FF2B5EF4-FFF2-40B4-BE49-F238E27FC236}">
                <a16:creationId xmlns:a16="http://schemas.microsoft.com/office/drawing/2014/main" id="{BD5F820E-851E-437C-9413-FBB0CA86FF69}"/>
              </a:ext>
            </a:extLst>
          </p:cNvPr>
          <p:cNvSpPr txBox="1"/>
          <p:nvPr/>
        </p:nvSpPr>
        <p:spPr>
          <a:xfrm>
            <a:off x="332945" y="4517903"/>
            <a:ext cx="5481270" cy="2012859"/>
          </a:xfrm>
          <a:prstGeom prst="rect">
            <a:avLst/>
          </a:prstGeom>
          <a:noFill/>
        </p:spPr>
        <p:txBody>
          <a:bodyPr wrap="square" rtlCol="0">
            <a:spAutoFit/>
          </a:bodyPr>
          <a:lstStyle/>
          <a:p>
            <a:pPr marL="342900" indent="-342900">
              <a:lnSpc>
                <a:spcPct val="130000"/>
              </a:lnSpc>
              <a:buFont typeface="Wingdings" panose="05000000000000000000" pitchFamily="2" charset="2"/>
              <a:buChar char="l"/>
            </a:pPr>
            <a:r>
              <a:rPr kumimoji="1" lang="ja-JP" altLang="en-US" sz="2400" b="1" dirty="0">
                <a:solidFill>
                  <a:srgbClr val="007635"/>
                </a:solidFill>
                <a:latin typeface="+mn-ea"/>
              </a:rPr>
              <a:t>涼しくて雨が少ない</a:t>
            </a:r>
            <a:r>
              <a:rPr kumimoji="1" lang="ja-JP" altLang="en-US" sz="2400" b="1" dirty="0">
                <a:solidFill>
                  <a:schemeClr val="tx1">
                    <a:lumMod val="75000"/>
                    <a:lumOff val="25000"/>
                  </a:schemeClr>
                </a:solidFill>
                <a:latin typeface="+mn-ea"/>
              </a:rPr>
              <a:t>気候のおかげで病害虫が発生しにくく，じょうぶな稲が育ち，品質のよい米がたくさんできる</a:t>
            </a:r>
            <a:endParaRPr kumimoji="1" lang="en-US" altLang="ja-JP" sz="2400" b="1" dirty="0">
              <a:solidFill>
                <a:schemeClr val="tx1">
                  <a:lumMod val="75000"/>
                  <a:lumOff val="25000"/>
                </a:schemeClr>
              </a:solidFill>
              <a:latin typeface="+mn-ea"/>
            </a:endParaRPr>
          </a:p>
        </p:txBody>
      </p:sp>
      <p:sp>
        <p:nvSpPr>
          <p:cNvPr id="20" name="テキスト ボックス 19">
            <a:extLst>
              <a:ext uri="{FF2B5EF4-FFF2-40B4-BE49-F238E27FC236}">
                <a16:creationId xmlns:a16="http://schemas.microsoft.com/office/drawing/2014/main" id="{D5BA85AB-010C-4696-B51C-C63459748E24}"/>
              </a:ext>
            </a:extLst>
          </p:cNvPr>
          <p:cNvSpPr txBox="1"/>
          <p:nvPr/>
        </p:nvSpPr>
        <p:spPr>
          <a:xfrm>
            <a:off x="6255655" y="5640474"/>
            <a:ext cx="2520000" cy="757130"/>
          </a:xfrm>
          <a:prstGeom prst="rect">
            <a:avLst/>
          </a:prstGeom>
          <a:solidFill>
            <a:schemeClr val="bg1">
              <a:lumMod val="85000"/>
            </a:schemeClr>
          </a:solidFill>
        </p:spPr>
        <p:txBody>
          <a:bodyPr wrap="square" rtlCol="0">
            <a:spAutoFit/>
          </a:bodyPr>
          <a:lstStyle/>
          <a:p>
            <a:pPr algn="ctr">
              <a:lnSpc>
                <a:spcPct val="120000"/>
              </a:lnSpc>
            </a:pPr>
            <a:r>
              <a:rPr kumimoji="1" lang="ja-JP" altLang="en-US" b="1" dirty="0">
                <a:solidFill>
                  <a:schemeClr val="tx1">
                    <a:lumMod val="75000"/>
                    <a:lumOff val="25000"/>
                  </a:schemeClr>
                </a:solidFill>
              </a:rPr>
              <a:t>太陽の光をあびて</a:t>
            </a:r>
            <a:endParaRPr kumimoji="1" lang="en-US" altLang="ja-JP" b="1" dirty="0">
              <a:solidFill>
                <a:schemeClr val="tx1">
                  <a:lumMod val="75000"/>
                  <a:lumOff val="25000"/>
                </a:schemeClr>
              </a:solidFill>
            </a:endParaRPr>
          </a:p>
          <a:p>
            <a:pPr algn="ctr">
              <a:lnSpc>
                <a:spcPct val="120000"/>
              </a:lnSpc>
            </a:pPr>
            <a:r>
              <a:rPr kumimoji="1" lang="ja-JP" altLang="en-US" b="1" dirty="0">
                <a:solidFill>
                  <a:schemeClr val="tx1">
                    <a:lumMod val="75000"/>
                    <a:lumOff val="25000"/>
                  </a:schemeClr>
                </a:solidFill>
              </a:rPr>
              <a:t>養分をつくる</a:t>
            </a:r>
            <a:endParaRPr kumimoji="1" lang="en-US" altLang="ja-JP" b="1" dirty="0">
              <a:solidFill>
                <a:schemeClr val="tx1">
                  <a:lumMod val="75000"/>
                  <a:lumOff val="25000"/>
                </a:schemeClr>
              </a:solidFill>
            </a:endParaRPr>
          </a:p>
        </p:txBody>
      </p:sp>
      <p:sp>
        <p:nvSpPr>
          <p:cNvPr id="21" name="テキスト ボックス 20">
            <a:extLst>
              <a:ext uri="{FF2B5EF4-FFF2-40B4-BE49-F238E27FC236}">
                <a16:creationId xmlns:a16="http://schemas.microsoft.com/office/drawing/2014/main" id="{A1648084-844C-452C-807D-14323EA98137}"/>
              </a:ext>
            </a:extLst>
          </p:cNvPr>
          <p:cNvSpPr txBox="1"/>
          <p:nvPr/>
        </p:nvSpPr>
        <p:spPr>
          <a:xfrm>
            <a:off x="9137196" y="5640474"/>
            <a:ext cx="2520000" cy="757130"/>
          </a:xfrm>
          <a:prstGeom prst="rect">
            <a:avLst/>
          </a:prstGeom>
          <a:solidFill>
            <a:schemeClr val="bg1">
              <a:lumMod val="85000"/>
            </a:schemeClr>
          </a:solidFill>
        </p:spPr>
        <p:txBody>
          <a:bodyPr wrap="square" rtlCol="0">
            <a:spAutoFit/>
          </a:bodyPr>
          <a:lstStyle/>
          <a:p>
            <a:pPr algn="ctr">
              <a:lnSpc>
                <a:spcPct val="120000"/>
              </a:lnSpc>
            </a:pPr>
            <a:r>
              <a:rPr kumimoji="1" lang="ja-JP" altLang="en-US" b="1" dirty="0">
                <a:solidFill>
                  <a:schemeClr val="tx1">
                    <a:lumMod val="75000"/>
                    <a:lumOff val="25000"/>
                  </a:schemeClr>
                </a:solidFill>
              </a:rPr>
              <a:t>涼しい夜に</a:t>
            </a:r>
            <a:endParaRPr kumimoji="1" lang="en-US" altLang="ja-JP" b="1" dirty="0">
              <a:solidFill>
                <a:schemeClr val="tx1">
                  <a:lumMod val="75000"/>
                  <a:lumOff val="25000"/>
                </a:schemeClr>
              </a:solidFill>
            </a:endParaRPr>
          </a:p>
          <a:p>
            <a:pPr algn="ctr">
              <a:lnSpc>
                <a:spcPct val="120000"/>
              </a:lnSpc>
            </a:pPr>
            <a:r>
              <a:rPr kumimoji="1" lang="ja-JP" altLang="en-US" b="1" dirty="0">
                <a:solidFill>
                  <a:schemeClr val="tx1">
                    <a:lumMod val="75000"/>
                    <a:lumOff val="25000"/>
                  </a:schemeClr>
                </a:solidFill>
              </a:rPr>
              <a:t>養分をたくわえる</a:t>
            </a:r>
            <a:endParaRPr kumimoji="1" lang="en-US" altLang="ja-JP" b="1" dirty="0">
              <a:solidFill>
                <a:schemeClr val="tx1">
                  <a:lumMod val="75000"/>
                  <a:lumOff val="25000"/>
                </a:schemeClr>
              </a:solidFill>
            </a:endParaRPr>
          </a:p>
        </p:txBody>
      </p:sp>
      <p:sp>
        <p:nvSpPr>
          <p:cNvPr id="22" name="テキスト ボックス 21">
            <a:extLst>
              <a:ext uri="{FF2B5EF4-FFF2-40B4-BE49-F238E27FC236}">
                <a16:creationId xmlns:a16="http://schemas.microsoft.com/office/drawing/2014/main" id="{75DFB10C-AD40-4F0D-AF2F-1E86298591A2}"/>
              </a:ext>
            </a:extLst>
          </p:cNvPr>
          <p:cNvSpPr txBox="1"/>
          <p:nvPr/>
        </p:nvSpPr>
        <p:spPr>
          <a:xfrm>
            <a:off x="6107112" y="2570777"/>
            <a:ext cx="1228583" cy="369332"/>
          </a:xfrm>
          <a:prstGeom prst="rect">
            <a:avLst/>
          </a:prstGeom>
          <a:noFill/>
        </p:spPr>
        <p:txBody>
          <a:bodyPr wrap="square" rtlCol="0">
            <a:spAutoFit/>
          </a:bodyPr>
          <a:lstStyle/>
          <a:p>
            <a:r>
              <a:rPr kumimoji="1" lang="ja-JP" altLang="en-US" b="1" dirty="0">
                <a:ln w="3175">
                  <a:noFill/>
                </a:ln>
              </a:rPr>
              <a:t>すくすく</a:t>
            </a:r>
            <a:endParaRPr kumimoji="1" lang="en-US" altLang="ja-JP" b="1" dirty="0">
              <a:ln w="3175">
                <a:noFill/>
              </a:ln>
            </a:endParaRPr>
          </a:p>
        </p:txBody>
      </p:sp>
      <p:sp>
        <p:nvSpPr>
          <p:cNvPr id="23" name="テキスト ボックス 22">
            <a:extLst>
              <a:ext uri="{FF2B5EF4-FFF2-40B4-BE49-F238E27FC236}">
                <a16:creationId xmlns:a16="http://schemas.microsoft.com/office/drawing/2014/main" id="{886F539E-2DA9-47B6-842B-9549F62194ED}"/>
              </a:ext>
            </a:extLst>
          </p:cNvPr>
          <p:cNvSpPr txBox="1"/>
          <p:nvPr/>
        </p:nvSpPr>
        <p:spPr>
          <a:xfrm>
            <a:off x="10711997" y="4517903"/>
            <a:ext cx="1228583" cy="369332"/>
          </a:xfrm>
          <a:prstGeom prst="rect">
            <a:avLst/>
          </a:prstGeom>
          <a:noFill/>
        </p:spPr>
        <p:txBody>
          <a:bodyPr wrap="square" rtlCol="0">
            <a:spAutoFit/>
          </a:bodyPr>
          <a:lstStyle/>
          <a:p>
            <a:r>
              <a:rPr kumimoji="1" lang="ja-JP" altLang="en-US" b="1" dirty="0">
                <a:solidFill>
                  <a:schemeClr val="bg1"/>
                </a:solidFill>
              </a:rPr>
              <a:t>すやすや</a:t>
            </a:r>
            <a:endParaRPr kumimoji="1" lang="en-US" altLang="ja-JP" b="1" dirty="0">
              <a:solidFill>
                <a:schemeClr val="bg1"/>
              </a:solidFill>
            </a:endParaRPr>
          </a:p>
        </p:txBody>
      </p:sp>
    </p:spTree>
    <p:extLst>
      <p:ext uri="{BB962C8B-B14F-4D97-AF65-F5344CB8AC3E}">
        <p14:creationId xmlns:p14="http://schemas.microsoft.com/office/powerpoint/2010/main" val="1779476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D59FEAE-9740-43F6-B142-D9718CC4CF8E}"/>
              </a:ext>
            </a:extLst>
          </p:cNvPr>
          <p:cNvSpPr/>
          <p:nvPr/>
        </p:nvSpPr>
        <p:spPr>
          <a:xfrm>
            <a:off x="293190" y="-15628"/>
            <a:ext cx="3064373" cy="872232"/>
          </a:xfrm>
          <a:prstGeom prst="rect">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08EAA8A-85D0-4E3E-BE80-D967F82247DB}"/>
              </a:ext>
            </a:extLst>
          </p:cNvPr>
          <p:cNvSpPr txBox="1"/>
          <p:nvPr/>
        </p:nvSpPr>
        <p:spPr>
          <a:xfrm>
            <a:off x="856344" y="181960"/>
            <a:ext cx="3379303" cy="646331"/>
          </a:xfrm>
          <a:prstGeom prst="rect">
            <a:avLst/>
          </a:prstGeom>
          <a:noFill/>
        </p:spPr>
        <p:txBody>
          <a:bodyPr wrap="square" rtlCol="0">
            <a:spAutoFit/>
          </a:bodyPr>
          <a:lstStyle/>
          <a:p>
            <a:r>
              <a:rPr kumimoji="1" lang="ja-JP" altLang="en-US" sz="3600" b="1" dirty="0" smtClean="0">
                <a:solidFill>
                  <a:schemeClr val="bg1"/>
                </a:solidFill>
                <a:latin typeface="+mn-ea"/>
              </a:rPr>
              <a:t>水 路 橋</a:t>
            </a:r>
            <a:endParaRPr kumimoji="1" lang="en-US" altLang="ja-JP" sz="3600" b="1" dirty="0">
              <a:solidFill>
                <a:schemeClr val="bg1"/>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3686175" y="255319"/>
            <a:ext cx="8307043" cy="553998"/>
          </a:xfrm>
          <a:prstGeom prst="rect">
            <a:avLst/>
          </a:prstGeom>
          <a:noFill/>
        </p:spPr>
        <p:txBody>
          <a:bodyPr wrap="square" rtlCol="0">
            <a:spAutoFit/>
          </a:bodyPr>
          <a:lstStyle/>
          <a:p>
            <a:r>
              <a:rPr kumimoji="1" lang="ja-JP" altLang="en-US" sz="3000" b="1" dirty="0">
                <a:solidFill>
                  <a:schemeClr val="tx1">
                    <a:lumMod val="75000"/>
                    <a:lumOff val="25000"/>
                  </a:schemeClr>
                </a:solidFill>
                <a:latin typeface="+mn-ea"/>
              </a:rPr>
              <a:t>谷や川をわたるためにつくられた水路</a:t>
            </a:r>
          </a:p>
        </p:txBody>
      </p:sp>
      <p:sp>
        <p:nvSpPr>
          <p:cNvPr id="7" name="テキスト ボックス 6">
            <a:extLst>
              <a:ext uri="{FF2B5EF4-FFF2-40B4-BE49-F238E27FC236}">
                <a16:creationId xmlns:a16="http://schemas.microsoft.com/office/drawing/2014/main" id="{3A64A7AD-873E-475E-9945-4CDA01715EFD}"/>
              </a:ext>
            </a:extLst>
          </p:cNvPr>
          <p:cNvSpPr txBox="1"/>
          <p:nvPr/>
        </p:nvSpPr>
        <p:spPr>
          <a:xfrm>
            <a:off x="932519" y="-15629"/>
            <a:ext cx="1723595" cy="338553"/>
          </a:xfrm>
          <a:prstGeom prst="rect">
            <a:avLst/>
          </a:prstGeom>
          <a:noFill/>
        </p:spPr>
        <p:txBody>
          <a:bodyPr wrap="square" rtlCol="0">
            <a:spAutoFit/>
          </a:bodyPr>
          <a:lstStyle/>
          <a:p>
            <a:pPr algn="dist"/>
            <a:r>
              <a:rPr lang="ja-JP" altLang="en-US" sz="1600" b="1" dirty="0" smtClean="0">
                <a:solidFill>
                  <a:schemeClr val="bg1"/>
                </a:solidFill>
                <a:latin typeface="+mn-ea"/>
              </a:rPr>
              <a:t>すい</a:t>
            </a:r>
            <a:r>
              <a:rPr lang="ja-JP" altLang="en-US" sz="1600" b="1" dirty="0" err="1" smtClean="0">
                <a:solidFill>
                  <a:schemeClr val="bg1"/>
                </a:solidFill>
                <a:latin typeface="+mn-ea"/>
              </a:rPr>
              <a:t>ろ</a:t>
            </a:r>
            <a:r>
              <a:rPr lang="ja-JP" altLang="en-US" sz="1600" b="1" dirty="0" smtClean="0">
                <a:solidFill>
                  <a:schemeClr val="bg1"/>
                </a:solidFill>
                <a:latin typeface="+mn-ea"/>
              </a:rPr>
              <a:t>きょう</a:t>
            </a:r>
            <a:endParaRPr kumimoji="1" lang="ja-JP" altLang="en-US" sz="1600" b="1" dirty="0">
              <a:solidFill>
                <a:schemeClr val="bg1"/>
              </a:solidFill>
              <a:latin typeface="+mn-ea"/>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8732" y="1010430"/>
            <a:ext cx="7796760" cy="5847570"/>
          </a:xfrm>
          <a:prstGeom prst="rect">
            <a:avLst/>
          </a:prstGeom>
        </p:spPr>
      </p:pic>
    </p:spTree>
    <p:extLst>
      <p:ext uri="{BB962C8B-B14F-4D97-AF65-F5344CB8AC3E}">
        <p14:creationId xmlns:p14="http://schemas.microsoft.com/office/powerpoint/2010/main" val="83795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D59FEAE-9740-43F6-B142-D9718CC4CF8E}"/>
              </a:ext>
            </a:extLst>
          </p:cNvPr>
          <p:cNvSpPr/>
          <p:nvPr/>
        </p:nvSpPr>
        <p:spPr>
          <a:xfrm>
            <a:off x="293190" y="-15628"/>
            <a:ext cx="2171714" cy="872232"/>
          </a:xfrm>
          <a:prstGeom prst="rect">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08EAA8A-85D0-4E3E-BE80-D967F82247DB}"/>
              </a:ext>
            </a:extLst>
          </p:cNvPr>
          <p:cNvSpPr txBox="1"/>
          <p:nvPr/>
        </p:nvSpPr>
        <p:spPr>
          <a:xfrm>
            <a:off x="569843" y="181960"/>
            <a:ext cx="3723860" cy="646331"/>
          </a:xfrm>
          <a:prstGeom prst="rect">
            <a:avLst/>
          </a:prstGeom>
          <a:noFill/>
        </p:spPr>
        <p:txBody>
          <a:bodyPr wrap="square" rtlCol="0">
            <a:spAutoFit/>
          </a:bodyPr>
          <a:lstStyle/>
          <a:p>
            <a:r>
              <a:rPr kumimoji="1" lang="ja-JP" altLang="en-US" sz="3600" b="1" dirty="0">
                <a:solidFill>
                  <a:schemeClr val="bg1"/>
                </a:solidFill>
                <a:latin typeface="+mn-ea"/>
              </a:rPr>
              <a:t>ため池</a:t>
            </a:r>
            <a:endParaRPr kumimoji="1" lang="en-US" altLang="ja-JP" sz="3600" b="1" dirty="0">
              <a:solidFill>
                <a:schemeClr val="bg1"/>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2849217" y="255319"/>
            <a:ext cx="9144001" cy="553998"/>
          </a:xfrm>
          <a:prstGeom prst="rect">
            <a:avLst/>
          </a:prstGeom>
          <a:noFill/>
        </p:spPr>
        <p:txBody>
          <a:bodyPr wrap="square" rtlCol="0">
            <a:spAutoFit/>
          </a:bodyPr>
          <a:lstStyle/>
          <a:p>
            <a:r>
              <a:rPr kumimoji="1" lang="ja-JP" altLang="en-US" sz="3000" b="1" dirty="0">
                <a:solidFill>
                  <a:schemeClr val="tx1">
                    <a:lumMod val="75000"/>
                    <a:lumOff val="25000"/>
                  </a:schemeClr>
                </a:solidFill>
                <a:latin typeface="+mn-ea"/>
              </a:rPr>
              <a:t>降水量の少ない地域で，水をたくわえる施設</a:t>
            </a:r>
          </a:p>
        </p:txBody>
      </p:sp>
      <p:pic>
        <p:nvPicPr>
          <p:cNvPr id="5" name="図 4" descr="草, 屋外, 道路, シーン が含まれている画像&#10;&#10;自動的に生成された説明">
            <a:extLst>
              <a:ext uri="{FF2B5EF4-FFF2-40B4-BE49-F238E27FC236}">
                <a16:creationId xmlns:a16="http://schemas.microsoft.com/office/drawing/2014/main" id="{829AF7EB-1661-4D73-BC2F-E174626D5D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3112" y="1025879"/>
            <a:ext cx="8748000" cy="5832000"/>
          </a:xfrm>
          <a:prstGeom prst="rect">
            <a:avLst/>
          </a:prstGeom>
        </p:spPr>
      </p:pic>
    </p:spTree>
    <p:extLst>
      <p:ext uri="{BB962C8B-B14F-4D97-AF65-F5344CB8AC3E}">
        <p14:creationId xmlns:p14="http://schemas.microsoft.com/office/powerpoint/2010/main" val="1737403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DE93E88-6A6D-412C-846D-28836D3ADBC3}"/>
              </a:ext>
            </a:extLst>
          </p:cNvPr>
          <p:cNvSpPr/>
          <p:nvPr/>
        </p:nvSpPr>
        <p:spPr>
          <a:xfrm>
            <a:off x="4281714" y="1836349"/>
            <a:ext cx="7571326" cy="4607969"/>
          </a:xfrm>
          <a:prstGeom prst="rect">
            <a:avLst/>
          </a:prstGeom>
          <a:solidFill>
            <a:srgbClr val="FBE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ここがスゴイ！　長野県の米づくり　②</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338960" y="1179004"/>
            <a:ext cx="10058400" cy="584775"/>
          </a:xfrm>
          <a:prstGeom prst="rect">
            <a:avLst/>
          </a:prstGeom>
          <a:noFill/>
        </p:spPr>
        <p:txBody>
          <a:bodyPr wrap="square" rtlCol="0">
            <a:spAutoFit/>
          </a:bodyPr>
          <a:lstStyle/>
          <a:p>
            <a:r>
              <a:rPr kumimoji="1" lang="ja-JP" altLang="en-US" sz="3200" b="1" dirty="0">
                <a:solidFill>
                  <a:schemeClr val="tx1">
                    <a:lumMod val="75000"/>
                    <a:lumOff val="25000"/>
                  </a:schemeClr>
                </a:solidFill>
                <a:latin typeface="+mn-ea"/>
              </a:rPr>
              <a:t>全国に誇る生産性と品質</a:t>
            </a:r>
          </a:p>
        </p:txBody>
      </p:sp>
      <p:sp>
        <p:nvSpPr>
          <p:cNvPr id="20" name="テキスト ボックス 19">
            <a:extLst>
              <a:ext uri="{FF2B5EF4-FFF2-40B4-BE49-F238E27FC236}">
                <a16:creationId xmlns:a16="http://schemas.microsoft.com/office/drawing/2014/main" id="{FA68615A-2216-4FA5-A73C-4CFC32D3C2A1}"/>
              </a:ext>
            </a:extLst>
          </p:cNvPr>
          <p:cNvSpPr txBox="1"/>
          <p:nvPr/>
        </p:nvSpPr>
        <p:spPr>
          <a:xfrm>
            <a:off x="1581173" y="941656"/>
            <a:ext cx="595970" cy="338554"/>
          </a:xfrm>
          <a:prstGeom prst="rect">
            <a:avLst/>
          </a:prstGeom>
          <a:noFill/>
        </p:spPr>
        <p:txBody>
          <a:bodyPr wrap="square" rtlCol="0">
            <a:spAutoFit/>
          </a:bodyPr>
          <a:lstStyle/>
          <a:p>
            <a:r>
              <a:rPr kumimoji="1" lang="ja-JP" altLang="en-US" sz="1600" dirty="0">
                <a:solidFill>
                  <a:schemeClr val="tx1">
                    <a:lumMod val="75000"/>
                    <a:lumOff val="25000"/>
                  </a:schemeClr>
                </a:solidFill>
                <a:latin typeface="+mn-ea"/>
              </a:rPr>
              <a:t>ほこ</a:t>
            </a:r>
          </a:p>
        </p:txBody>
      </p:sp>
      <p:sp>
        <p:nvSpPr>
          <p:cNvPr id="21" name="テキスト ボックス 20">
            <a:extLst>
              <a:ext uri="{FF2B5EF4-FFF2-40B4-BE49-F238E27FC236}">
                <a16:creationId xmlns:a16="http://schemas.microsoft.com/office/drawing/2014/main" id="{E30C643B-4776-4298-B1BB-8636AE962292}"/>
              </a:ext>
            </a:extLst>
          </p:cNvPr>
          <p:cNvSpPr txBox="1"/>
          <p:nvPr/>
        </p:nvSpPr>
        <p:spPr>
          <a:xfrm>
            <a:off x="2393975" y="941656"/>
            <a:ext cx="1437800" cy="338554"/>
          </a:xfrm>
          <a:prstGeom prst="rect">
            <a:avLst/>
          </a:prstGeom>
          <a:noFill/>
        </p:spPr>
        <p:txBody>
          <a:bodyPr wrap="square" rtlCol="0">
            <a:spAutoFit/>
          </a:bodyPr>
          <a:lstStyle/>
          <a:p>
            <a:r>
              <a:rPr kumimoji="1" lang="ja-JP" altLang="en-US" sz="1600" dirty="0">
                <a:solidFill>
                  <a:schemeClr val="tx1">
                    <a:lumMod val="75000"/>
                    <a:lumOff val="25000"/>
                  </a:schemeClr>
                </a:solidFill>
                <a:latin typeface="+mn-ea"/>
              </a:rPr>
              <a:t>せいさんせい</a:t>
            </a:r>
          </a:p>
        </p:txBody>
      </p:sp>
      <p:sp>
        <p:nvSpPr>
          <p:cNvPr id="22" name="テキスト ボックス 21">
            <a:extLst>
              <a:ext uri="{FF2B5EF4-FFF2-40B4-BE49-F238E27FC236}">
                <a16:creationId xmlns:a16="http://schemas.microsoft.com/office/drawing/2014/main" id="{4971AC46-4537-4436-905B-59236776217F}"/>
              </a:ext>
            </a:extLst>
          </p:cNvPr>
          <p:cNvSpPr txBox="1"/>
          <p:nvPr/>
        </p:nvSpPr>
        <p:spPr>
          <a:xfrm>
            <a:off x="4013558" y="941656"/>
            <a:ext cx="1437800" cy="338554"/>
          </a:xfrm>
          <a:prstGeom prst="rect">
            <a:avLst/>
          </a:prstGeom>
          <a:noFill/>
        </p:spPr>
        <p:txBody>
          <a:bodyPr wrap="square" rtlCol="0">
            <a:spAutoFit/>
          </a:bodyPr>
          <a:lstStyle/>
          <a:p>
            <a:r>
              <a:rPr kumimoji="1" lang="ja-JP" altLang="en-US" sz="1600" dirty="0">
                <a:solidFill>
                  <a:schemeClr val="tx1">
                    <a:lumMod val="75000"/>
                    <a:lumOff val="25000"/>
                  </a:schemeClr>
                </a:solidFill>
                <a:latin typeface="+mn-ea"/>
              </a:rPr>
              <a:t>ひんしつ</a:t>
            </a:r>
          </a:p>
        </p:txBody>
      </p:sp>
      <p:pic>
        <p:nvPicPr>
          <p:cNvPr id="3" name="図 2" descr="文字が書かれているスクリーンショット&#10;&#10;自動的に生成された説明">
            <a:extLst>
              <a:ext uri="{FF2B5EF4-FFF2-40B4-BE49-F238E27FC236}">
                <a16:creationId xmlns:a16="http://schemas.microsoft.com/office/drawing/2014/main" id="{110B4BFD-6431-4C3B-9B18-066227ED02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5705" y="2084026"/>
            <a:ext cx="3384000" cy="4112615"/>
          </a:xfrm>
          <a:prstGeom prst="rect">
            <a:avLst/>
          </a:prstGeom>
        </p:spPr>
      </p:pic>
      <p:pic>
        <p:nvPicPr>
          <p:cNvPr id="7" name="図 6" descr="文字の書かれた紙&#10;&#10;自動的に生成された説明">
            <a:extLst>
              <a:ext uri="{FF2B5EF4-FFF2-40B4-BE49-F238E27FC236}">
                <a16:creationId xmlns:a16="http://schemas.microsoft.com/office/drawing/2014/main" id="{7E58D57C-64FB-40CA-9D50-7F2B6D2BF6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4372" y="2084026"/>
            <a:ext cx="3384000" cy="4073592"/>
          </a:xfrm>
          <a:prstGeom prst="rect">
            <a:avLst/>
          </a:prstGeom>
        </p:spPr>
      </p:pic>
      <p:sp>
        <p:nvSpPr>
          <p:cNvPr id="23" name="テキスト ボックス 22">
            <a:extLst>
              <a:ext uri="{FF2B5EF4-FFF2-40B4-BE49-F238E27FC236}">
                <a16:creationId xmlns:a16="http://schemas.microsoft.com/office/drawing/2014/main" id="{1C0A910B-5AC0-4418-AED6-1069A22292D3}"/>
              </a:ext>
            </a:extLst>
          </p:cNvPr>
          <p:cNvSpPr txBox="1"/>
          <p:nvPr/>
        </p:nvSpPr>
        <p:spPr>
          <a:xfrm>
            <a:off x="334692" y="2339107"/>
            <a:ext cx="3684901" cy="1052596"/>
          </a:xfrm>
          <a:prstGeom prst="rect">
            <a:avLst/>
          </a:prstGeom>
          <a:noFill/>
        </p:spPr>
        <p:txBody>
          <a:bodyPr wrap="square" rtlCol="0">
            <a:spAutoFit/>
          </a:bodyPr>
          <a:lstStyle/>
          <a:p>
            <a:pPr marL="342900" indent="-342900">
              <a:lnSpc>
                <a:spcPct val="130000"/>
              </a:lnSpc>
              <a:buFont typeface="Wingdings" panose="05000000000000000000" pitchFamily="2" charset="2"/>
              <a:buChar char="l"/>
            </a:pPr>
            <a:r>
              <a:rPr kumimoji="1" lang="en-US" altLang="ja-JP" sz="2400" b="1" dirty="0">
                <a:solidFill>
                  <a:srgbClr val="007635"/>
                </a:solidFill>
                <a:latin typeface="+mn-ea"/>
              </a:rPr>
              <a:t>10</a:t>
            </a:r>
            <a:r>
              <a:rPr kumimoji="1" lang="ja-JP" altLang="en-US" sz="2400" b="1" dirty="0">
                <a:solidFill>
                  <a:srgbClr val="007635"/>
                </a:solidFill>
                <a:latin typeface="+mn-ea"/>
              </a:rPr>
              <a:t>ａあたりの収穫量</a:t>
            </a:r>
            <a:r>
              <a:rPr kumimoji="1" lang="ja-JP" altLang="en-US" sz="2400" b="1" dirty="0">
                <a:solidFill>
                  <a:schemeClr val="tx1">
                    <a:lumMod val="75000"/>
                    <a:lumOff val="25000"/>
                  </a:schemeClr>
                </a:solidFill>
                <a:latin typeface="+mn-ea"/>
              </a:rPr>
              <a:t>が全国トップクラス</a:t>
            </a:r>
            <a:endParaRPr kumimoji="1" lang="en-US" altLang="ja-JP" sz="2400" b="1" dirty="0">
              <a:solidFill>
                <a:schemeClr val="tx1">
                  <a:lumMod val="75000"/>
                  <a:lumOff val="25000"/>
                </a:schemeClr>
              </a:solidFill>
              <a:latin typeface="+mn-ea"/>
            </a:endParaRPr>
          </a:p>
        </p:txBody>
      </p:sp>
      <p:sp>
        <p:nvSpPr>
          <p:cNvPr id="24" name="テキスト ボックス 23">
            <a:extLst>
              <a:ext uri="{FF2B5EF4-FFF2-40B4-BE49-F238E27FC236}">
                <a16:creationId xmlns:a16="http://schemas.microsoft.com/office/drawing/2014/main" id="{57FE6309-8898-4AED-A254-92D2C686FAF2}"/>
              </a:ext>
            </a:extLst>
          </p:cNvPr>
          <p:cNvSpPr txBox="1"/>
          <p:nvPr/>
        </p:nvSpPr>
        <p:spPr>
          <a:xfrm>
            <a:off x="332945" y="4392035"/>
            <a:ext cx="4079398" cy="1532727"/>
          </a:xfrm>
          <a:prstGeom prst="rect">
            <a:avLst/>
          </a:prstGeom>
          <a:noFill/>
        </p:spPr>
        <p:txBody>
          <a:bodyPr wrap="square" rtlCol="0">
            <a:spAutoFit/>
          </a:bodyPr>
          <a:lstStyle/>
          <a:p>
            <a:pPr marL="342900" indent="-342900">
              <a:lnSpc>
                <a:spcPct val="130000"/>
              </a:lnSpc>
              <a:buFont typeface="Wingdings" panose="05000000000000000000" pitchFamily="2" charset="2"/>
              <a:buChar char="l"/>
            </a:pPr>
            <a:r>
              <a:rPr kumimoji="1" lang="ja-JP" altLang="en-US" sz="2400" b="1" dirty="0">
                <a:solidFill>
                  <a:schemeClr val="tx1">
                    <a:lumMod val="75000"/>
                    <a:lumOff val="25000"/>
                  </a:schemeClr>
                </a:solidFill>
                <a:latin typeface="+mn-ea"/>
              </a:rPr>
              <a:t>品質の最高ランクである</a:t>
            </a:r>
            <a:r>
              <a:rPr kumimoji="1" lang="ja-JP" altLang="en-US" sz="2400" b="1" dirty="0">
                <a:solidFill>
                  <a:srgbClr val="007635"/>
                </a:solidFill>
                <a:latin typeface="+mn-ea"/>
              </a:rPr>
              <a:t>１等米のわりあい</a:t>
            </a:r>
            <a:r>
              <a:rPr kumimoji="1" lang="ja-JP" altLang="en-US" sz="2400" b="1" dirty="0">
                <a:solidFill>
                  <a:schemeClr val="tx1">
                    <a:lumMod val="75000"/>
                    <a:lumOff val="25000"/>
                  </a:schemeClr>
                </a:solidFill>
                <a:latin typeface="+mn-ea"/>
              </a:rPr>
              <a:t>が　　全国トップクラス</a:t>
            </a:r>
            <a:endParaRPr kumimoji="1" lang="en-US" altLang="ja-JP" sz="2400" b="1" dirty="0">
              <a:solidFill>
                <a:schemeClr val="tx1">
                  <a:lumMod val="75000"/>
                  <a:lumOff val="25000"/>
                </a:schemeClr>
              </a:solidFill>
              <a:latin typeface="+mn-ea"/>
            </a:endParaRPr>
          </a:p>
        </p:txBody>
      </p:sp>
    </p:spTree>
    <p:extLst>
      <p:ext uri="{BB962C8B-B14F-4D97-AF65-F5344CB8AC3E}">
        <p14:creationId xmlns:p14="http://schemas.microsoft.com/office/powerpoint/2010/main" val="617695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ここがスゴイ！　長野県の米づくり　③</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338960" y="1179004"/>
            <a:ext cx="10058400" cy="584775"/>
          </a:xfrm>
          <a:prstGeom prst="rect">
            <a:avLst/>
          </a:prstGeom>
          <a:noFill/>
        </p:spPr>
        <p:txBody>
          <a:bodyPr wrap="square" rtlCol="0">
            <a:spAutoFit/>
          </a:bodyPr>
          <a:lstStyle/>
          <a:p>
            <a:r>
              <a:rPr kumimoji="1" lang="ja-JP" altLang="en-US" sz="3200" b="1" dirty="0">
                <a:solidFill>
                  <a:schemeClr val="tx1">
                    <a:lumMod val="75000"/>
                    <a:lumOff val="25000"/>
                  </a:schemeClr>
                </a:solidFill>
                <a:latin typeface="+mn-ea"/>
              </a:rPr>
              <a:t>自信と責任をもって，消費者へ届ける信州ブランド</a:t>
            </a:r>
          </a:p>
        </p:txBody>
      </p:sp>
      <p:sp>
        <p:nvSpPr>
          <p:cNvPr id="20" name="テキスト ボックス 19">
            <a:extLst>
              <a:ext uri="{FF2B5EF4-FFF2-40B4-BE49-F238E27FC236}">
                <a16:creationId xmlns:a16="http://schemas.microsoft.com/office/drawing/2014/main" id="{FA68615A-2216-4FA5-A73C-4CFC32D3C2A1}"/>
              </a:ext>
            </a:extLst>
          </p:cNvPr>
          <p:cNvSpPr txBox="1"/>
          <p:nvPr/>
        </p:nvSpPr>
        <p:spPr>
          <a:xfrm>
            <a:off x="1581173" y="941656"/>
            <a:ext cx="1005403"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mn-ea"/>
              </a:rPr>
              <a:t>せきにん</a:t>
            </a:r>
          </a:p>
        </p:txBody>
      </p:sp>
      <p:sp>
        <p:nvSpPr>
          <p:cNvPr id="21" name="テキスト ボックス 20">
            <a:extLst>
              <a:ext uri="{FF2B5EF4-FFF2-40B4-BE49-F238E27FC236}">
                <a16:creationId xmlns:a16="http://schemas.microsoft.com/office/drawing/2014/main" id="{E30C643B-4776-4298-B1BB-8636AE962292}"/>
              </a:ext>
            </a:extLst>
          </p:cNvPr>
          <p:cNvSpPr txBox="1"/>
          <p:nvPr/>
        </p:nvSpPr>
        <p:spPr>
          <a:xfrm>
            <a:off x="4411460" y="941656"/>
            <a:ext cx="1437800" cy="338554"/>
          </a:xfrm>
          <a:prstGeom prst="rect">
            <a:avLst/>
          </a:prstGeom>
          <a:noFill/>
        </p:spPr>
        <p:txBody>
          <a:bodyPr wrap="none" rtlCol="0">
            <a:spAutoFit/>
          </a:bodyPr>
          <a:lstStyle/>
          <a:p>
            <a:r>
              <a:rPr kumimoji="1" lang="ja-JP" altLang="en-US" sz="1600" dirty="0">
                <a:solidFill>
                  <a:schemeClr val="tx1">
                    <a:lumMod val="75000"/>
                    <a:lumOff val="25000"/>
                  </a:schemeClr>
                </a:solidFill>
                <a:latin typeface="+mn-ea"/>
              </a:rPr>
              <a:t>しょうひしゃ</a:t>
            </a:r>
          </a:p>
        </p:txBody>
      </p:sp>
      <p:sp>
        <p:nvSpPr>
          <p:cNvPr id="22" name="テキスト ボックス 21">
            <a:extLst>
              <a:ext uri="{FF2B5EF4-FFF2-40B4-BE49-F238E27FC236}">
                <a16:creationId xmlns:a16="http://schemas.microsoft.com/office/drawing/2014/main" id="{4971AC46-4537-4436-905B-59236776217F}"/>
              </a:ext>
            </a:extLst>
          </p:cNvPr>
          <p:cNvSpPr txBox="1"/>
          <p:nvPr/>
        </p:nvSpPr>
        <p:spPr>
          <a:xfrm>
            <a:off x="6031040" y="941656"/>
            <a:ext cx="1437800" cy="338554"/>
          </a:xfrm>
          <a:prstGeom prst="rect">
            <a:avLst/>
          </a:prstGeom>
          <a:noFill/>
        </p:spPr>
        <p:txBody>
          <a:bodyPr wrap="square" rtlCol="0">
            <a:spAutoFit/>
          </a:bodyPr>
          <a:lstStyle/>
          <a:p>
            <a:r>
              <a:rPr kumimoji="1" lang="ja-JP" altLang="en-US" sz="1600" dirty="0">
                <a:solidFill>
                  <a:schemeClr val="tx1">
                    <a:lumMod val="75000"/>
                    <a:lumOff val="25000"/>
                  </a:schemeClr>
                </a:solidFill>
                <a:latin typeface="+mn-ea"/>
              </a:rPr>
              <a:t>とど</a:t>
            </a:r>
          </a:p>
        </p:txBody>
      </p:sp>
      <p:sp>
        <p:nvSpPr>
          <p:cNvPr id="23" name="テキスト ボックス 22">
            <a:extLst>
              <a:ext uri="{FF2B5EF4-FFF2-40B4-BE49-F238E27FC236}">
                <a16:creationId xmlns:a16="http://schemas.microsoft.com/office/drawing/2014/main" id="{1C0A910B-5AC0-4418-AED6-1069A22292D3}"/>
              </a:ext>
            </a:extLst>
          </p:cNvPr>
          <p:cNvSpPr txBox="1"/>
          <p:nvPr/>
        </p:nvSpPr>
        <p:spPr>
          <a:xfrm>
            <a:off x="334691" y="1910467"/>
            <a:ext cx="5696347" cy="2012859"/>
          </a:xfrm>
          <a:prstGeom prst="rect">
            <a:avLst/>
          </a:prstGeom>
          <a:noFill/>
        </p:spPr>
        <p:txBody>
          <a:bodyPr wrap="square" rtlCol="0">
            <a:spAutoFit/>
          </a:bodyPr>
          <a:lstStyle/>
          <a:p>
            <a:pPr marL="342900" indent="-342900">
              <a:lnSpc>
                <a:spcPct val="130000"/>
              </a:lnSpc>
              <a:buFont typeface="Wingdings" panose="05000000000000000000" pitchFamily="2" charset="2"/>
              <a:buChar char="l"/>
            </a:pPr>
            <a:r>
              <a:rPr kumimoji="1" lang="ja-JP" altLang="en-US" sz="2400" b="1" dirty="0">
                <a:solidFill>
                  <a:schemeClr val="tx1">
                    <a:lumMod val="75000"/>
                    <a:lumOff val="25000"/>
                  </a:schemeClr>
                </a:solidFill>
                <a:latin typeface="+mn-ea"/>
              </a:rPr>
              <a:t>長野県が開発したオリジナル米　　</a:t>
            </a:r>
            <a:r>
              <a:rPr kumimoji="1" lang="en-US" altLang="ja-JP" sz="2400" b="1" dirty="0">
                <a:solidFill>
                  <a:srgbClr val="007635"/>
                </a:solidFill>
                <a:latin typeface="+mn-ea"/>
              </a:rPr>
              <a:t>｢</a:t>
            </a:r>
            <a:r>
              <a:rPr kumimoji="1" lang="ja-JP" altLang="en-US" sz="2400" b="1" dirty="0">
                <a:solidFill>
                  <a:srgbClr val="007635"/>
                </a:solidFill>
                <a:latin typeface="+mn-ea"/>
              </a:rPr>
              <a:t>風さやか</a:t>
            </a:r>
            <a:r>
              <a:rPr kumimoji="1" lang="en-US" altLang="ja-JP" sz="2400" b="1" dirty="0">
                <a:solidFill>
                  <a:srgbClr val="007635"/>
                </a:solidFill>
                <a:latin typeface="+mn-ea"/>
              </a:rPr>
              <a:t>｣</a:t>
            </a:r>
            <a:r>
              <a:rPr kumimoji="1" lang="ja-JP" altLang="en-US" sz="2400" b="1" dirty="0">
                <a:solidFill>
                  <a:schemeClr val="tx1">
                    <a:lumMod val="75000"/>
                    <a:lumOff val="25000"/>
                  </a:schemeClr>
                </a:solidFill>
                <a:latin typeface="+mn-ea"/>
              </a:rPr>
              <a:t>は，しっかりしたうまみと甘みがあり、冷めてもおいしい　のが特徴</a:t>
            </a:r>
            <a:endParaRPr kumimoji="1" lang="en-US" altLang="ja-JP" sz="2400" b="1" dirty="0">
              <a:solidFill>
                <a:schemeClr val="tx1">
                  <a:lumMod val="75000"/>
                  <a:lumOff val="25000"/>
                </a:schemeClr>
              </a:solidFill>
              <a:latin typeface="+mn-ea"/>
            </a:endParaRPr>
          </a:p>
        </p:txBody>
      </p:sp>
      <p:sp>
        <p:nvSpPr>
          <p:cNvPr id="24" name="テキスト ボックス 23">
            <a:extLst>
              <a:ext uri="{FF2B5EF4-FFF2-40B4-BE49-F238E27FC236}">
                <a16:creationId xmlns:a16="http://schemas.microsoft.com/office/drawing/2014/main" id="{57FE6309-8898-4AED-A254-92D2C686FAF2}"/>
              </a:ext>
            </a:extLst>
          </p:cNvPr>
          <p:cNvSpPr txBox="1"/>
          <p:nvPr/>
        </p:nvSpPr>
        <p:spPr>
          <a:xfrm>
            <a:off x="6160964" y="1910467"/>
            <a:ext cx="5698095" cy="2012859"/>
          </a:xfrm>
          <a:prstGeom prst="rect">
            <a:avLst/>
          </a:prstGeom>
          <a:noFill/>
        </p:spPr>
        <p:txBody>
          <a:bodyPr wrap="square" rtlCol="0">
            <a:spAutoFit/>
          </a:bodyPr>
          <a:lstStyle/>
          <a:p>
            <a:pPr marL="342900" indent="-342900">
              <a:lnSpc>
                <a:spcPct val="130000"/>
              </a:lnSpc>
              <a:buFont typeface="Wingdings" panose="05000000000000000000" pitchFamily="2" charset="2"/>
              <a:buChar char="l"/>
            </a:pPr>
            <a:r>
              <a:rPr kumimoji="1" lang="ja-JP" altLang="en-US" sz="2400" b="1" dirty="0">
                <a:solidFill>
                  <a:schemeClr val="tx1">
                    <a:lumMod val="75000"/>
                    <a:lumOff val="25000"/>
                  </a:schemeClr>
                </a:solidFill>
                <a:latin typeface="+mn-ea"/>
              </a:rPr>
              <a:t>米の品質を専門家にみとめてもらう</a:t>
            </a:r>
            <a:r>
              <a:rPr kumimoji="1" lang="en-US" altLang="ja-JP" sz="2400" b="1" dirty="0">
                <a:solidFill>
                  <a:srgbClr val="007635"/>
                </a:solidFill>
                <a:latin typeface="+mn-ea"/>
              </a:rPr>
              <a:t>｢</a:t>
            </a:r>
            <a:r>
              <a:rPr kumimoji="1" lang="ja-JP" altLang="en-US" sz="2400" b="1" dirty="0">
                <a:solidFill>
                  <a:srgbClr val="007635"/>
                </a:solidFill>
                <a:latin typeface="+mn-ea"/>
              </a:rPr>
              <a:t>長野県原産地呼称管理制度</a:t>
            </a:r>
            <a:r>
              <a:rPr kumimoji="1" lang="en-US" altLang="ja-JP" sz="2400" b="1" dirty="0">
                <a:solidFill>
                  <a:srgbClr val="007635"/>
                </a:solidFill>
                <a:latin typeface="+mn-ea"/>
              </a:rPr>
              <a:t>｣</a:t>
            </a:r>
            <a:r>
              <a:rPr kumimoji="1" lang="ja-JP" altLang="en-US" sz="2400" b="1" dirty="0">
                <a:solidFill>
                  <a:schemeClr val="tx1">
                    <a:lumMod val="75000"/>
                    <a:lumOff val="25000"/>
                  </a:schemeClr>
                </a:solidFill>
                <a:latin typeface="+mn-ea"/>
              </a:rPr>
              <a:t>により、おいしくて安全な米であることを　消費者にアピール</a:t>
            </a:r>
            <a:endParaRPr kumimoji="1" lang="en-US" altLang="ja-JP" sz="2400" b="1" dirty="0">
              <a:solidFill>
                <a:schemeClr val="tx1">
                  <a:lumMod val="75000"/>
                  <a:lumOff val="25000"/>
                </a:schemeClr>
              </a:solidFill>
              <a:latin typeface="+mn-ea"/>
            </a:endParaRPr>
          </a:p>
        </p:txBody>
      </p:sp>
      <p:sp>
        <p:nvSpPr>
          <p:cNvPr id="14" name="テキスト ボックス 13">
            <a:extLst>
              <a:ext uri="{FF2B5EF4-FFF2-40B4-BE49-F238E27FC236}">
                <a16:creationId xmlns:a16="http://schemas.microsoft.com/office/drawing/2014/main" id="{AB58AAFC-C84B-4A02-BAFB-4E2FD5AF85DA}"/>
              </a:ext>
            </a:extLst>
          </p:cNvPr>
          <p:cNvSpPr txBox="1"/>
          <p:nvPr/>
        </p:nvSpPr>
        <p:spPr>
          <a:xfrm>
            <a:off x="6160964" y="5862600"/>
            <a:ext cx="3114961" cy="525886"/>
          </a:xfrm>
          <a:prstGeom prst="rect">
            <a:avLst/>
          </a:prstGeom>
          <a:solidFill>
            <a:srgbClr val="FBE7D9"/>
          </a:solidFill>
        </p:spPr>
        <p:txBody>
          <a:bodyPr wrap="square" tIns="108000" bIns="108000" rtlCol="0">
            <a:spAutoFit/>
          </a:bodyPr>
          <a:lstStyle/>
          <a:p>
            <a:pPr algn="ctr"/>
            <a:r>
              <a:rPr kumimoji="1" lang="ja-JP" altLang="en-US" sz="2000" b="1" dirty="0">
                <a:solidFill>
                  <a:schemeClr val="tx1">
                    <a:lumMod val="75000"/>
                    <a:lumOff val="25000"/>
                  </a:schemeClr>
                </a:solidFill>
              </a:rPr>
              <a:t>専門家による味の審査</a:t>
            </a:r>
            <a:endParaRPr kumimoji="1" lang="en-US" altLang="ja-JP" sz="2000" b="1" dirty="0">
              <a:solidFill>
                <a:schemeClr val="tx1">
                  <a:lumMod val="75000"/>
                  <a:lumOff val="25000"/>
                </a:schemeClr>
              </a:solidFill>
            </a:endParaRPr>
          </a:p>
        </p:txBody>
      </p:sp>
      <p:sp>
        <p:nvSpPr>
          <p:cNvPr id="15" name="テキスト ボックス 14">
            <a:extLst>
              <a:ext uri="{FF2B5EF4-FFF2-40B4-BE49-F238E27FC236}">
                <a16:creationId xmlns:a16="http://schemas.microsoft.com/office/drawing/2014/main" id="{F7C7412B-FBEB-4EF8-B0C9-763A701E7FA6}"/>
              </a:ext>
            </a:extLst>
          </p:cNvPr>
          <p:cNvSpPr txBox="1"/>
          <p:nvPr/>
        </p:nvSpPr>
        <p:spPr>
          <a:xfrm>
            <a:off x="6160964" y="4470190"/>
            <a:ext cx="3114961" cy="525886"/>
          </a:xfrm>
          <a:prstGeom prst="rect">
            <a:avLst/>
          </a:prstGeom>
          <a:solidFill>
            <a:srgbClr val="FBE7D9"/>
          </a:solidFill>
        </p:spPr>
        <p:txBody>
          <a:bodyPr wrap="square" tIns="108000" bIns="108000" rtlCol="0">
            <a:spAutoFit/>
          </a:bodyPr>
          <a:lstStyle/>
          <a:p>
            <a:pPr algn="ctr"/>
            <a:r>
              <a:rPr kumimoji="1" lang="ja-JP" altLang="en-US" sz="2000" b="1" dirty="0">
                <a:solidFill>
                  <a:schemeClr val="tx1">
                    <a:lumMod val="75000"/>
                    <a:lumOff val="25000"/>
                  </a:schemeClr>
                </a:solidFill>
              </a:rPr>
              <a:t>安全・安心な栽培方法</a:t>
            </a:r>
            <a:endParaRPr kumimoji="1" lang="en-US" altLang="ja-JP" sz="2000" b="1" dirty="0">
              <a:solidFill>
                <a:schemeClr val="tx1">
                  <a:lumMod val="75000"/>
                  <a:lumOff val="25000"/>
                </a:schemeClr>
              </a:solidFill>
            </a:endParaRPr>
          </a:p>
        </p:txBody>
      </p:sp>
      <p:sp>
        <p:nvSpPr>
          <p:cNvPr id="2" name="二等辺三角形 1">
            <a:extLst>
              <a:ext uri="{FF2B5EF4-FFF2-40B4-BE49-F238E27FC236}">
                <a16:creationId xmlns:a16="http://schemas.microsoft.com/office/drawing/2014/main" id="{D100A62B-7139-4D8C-95DD-797B82A05D45}"/>
              </a:ext>
            </a:extLst>
          </p:cNvPr>
          <p:cNvSpPr/>
          <p:nvPr/>
        </p:nvSpPr>
        <p:spPr>
          <a:xfrm rot="5400000">
            <a:off x="8889705" y="5243308"/>
            <a:ext cx="1404061" cy="318628"/>
          </a:xfrm>
          <a:prstGeom prst="triangle">
            <a:avLst/>
          </a:prstGeom>
          <a:solidFill>
            <a:srgbClr val="F09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黒い背景と白い文字のロゴ&#10;&#10;自動的に生成された説明">
            <a:extLst>
              <a:ext uri="{FF2B5EF4-FFF2-40B4-BE49-F238E27FC236}">
                <a16:creationId xmlns:a16="http://schemas.microsoft.com/office/drawing/2014/main" id="{7C98D449-A141-49B8-BF32-20F5C45B4A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5339" y="4219929"/>
            <a:ext cx="2355221" cy="2295270"/>
          </a:xfrm>
          <a:prstGeom prst="rect">
            <a:avLst/>
          </a:prstGeom>
        </p:spPr>
      </p:pic>
      <p:pic>
        <p:nvPicPr>
          <p:cNvPr id="9" name="図 8" descr="文字の書かれた紙&#10;&#10;自動的に生成された説明">
            <a:extLst>
              <a:ext uri="{FF2B5EF4-FFF2-40B4-BE49-F238E27FC236}">
                <a16:creationId xmlns:a16="http://schemas.microsoft.com/office/drawing/2014/main" id="{88BAF446-12F2-4B97-A2C3-DA9918E848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7074" y="3560691"/>
            <a:ext cx="2355221" cy="3297309"/>
          </a:xfrm>
          <a:prstGeom prst="rect">
            <a:avLst/>
          </a:prstGeom>
        </p:spPr>
      </p:pic>
      <p:sp>
        <p:nvSpPr>
          <p:cNvPr id="10" name="加算記号 9">
            <a:extLst>
              <a:ext uri="{FF2B5EF4-FFF2-40B4-BE49-F238E27FC236}">
                <a16:creationId xmlns:a16="http://schemas.microsoft.com/office/drawing/2014/main" id="{C577FF39-22D0-4937-AA00-7B9847B511CA}"/>
              </a:ext>
            </a:extLst>
          </p:cNvPr>
          <p:cNvSpPr/>
          <p:nvPr/>
        </p:nvSpPr>
        <p:spPr>
          <a:xfrm>
            <a:off x="7503973" y="5069338"/>
            <a:ext cx="720000" cy="720000"/>
          </a:xfrm>
          <a:prstGeom prst="mathPlus">
            <a:avLst/>
          </a:prstGeom>
          <a:solidFill>
            <a:srgbClr val="F09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63702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長野県の米づくりの特ちょう　①</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338959" y="1179004"/>
            <a:ext cx="11678870" cy="553998"/>
          </a:xfrm>
          <a:prstGeom prst="rect">
            <a:avLst/>
          </a:prstGeom>
          <a:noFill/>
        </p:spPr>
        <p:txBody>
          <a:bodyPr wrap="square" rtlCol="0">
            <a:spAutoFit/>
          </a:bodyPr>
          <a:lstStyle/>
          <a:p>
            <a:r>
              <a:rPr kumimoji="1" lang="ja-JP" altLang="en-US" sz="3000" b="1" dirty="0">
                <a:solidFill>
                  <a:schemeClr val="tx1">
                    <a:lumMod val="75000"/>
                    <a:lumOff val="25000"/>
                  </a:schemeClr>
                </a:solidFill>
                <a:latin typeface="+mn-ea"/>
              </a:rPr>
              <a:t>長野県の米づくりにかかわる気候や地形の特ちょうを調べてみよう</a:t>
            </a:r>
          </a:p>
        </p:txBody>
      </p:sp>
      <p:pic>
        <p:nvPicPr>
          <p:cNvPr id="5" name="図 4" descr="地図, テキスト が含まれている画像&#10;&#10;自動的に生成された説明">
            <a:extLst>
              <a:ext uri="{FF2B5EF4-FFF2-40B4-BE49-F238E27FC236}">
                <a16:creationId xmlns:a16="http://schemas.microsoft.com/office/drawing/2014/main" id="{A7DD07BF-D39D-4D02-8B8B-6F4B224384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944" y="2692768"/>
            <a:ext cx="5667911" cy="3610344"/>
          </a:xfrm>
          <a:prstGeom prst="rect">
            <a:avLst/>
          </a:prstGeom>
        </p:spPr>
      </p:pic>
      <p:pic>
        <p:nvPicPr>
          <p:cNvPr id="9" name="図 8" descr="スクリーンショット, 抽象 が含まれている画像&#10;&#10;自動的に生成された説明">
            <a:extLst>
              <a:ext uri="{FF2B5EF4-FFF2-40B4-BE49-F238E27FC236}">
                <a16:creationId xmlns:a16="http://schemas.microsoft.com/office/drawing/2014/main" id="{5752E473-C039-47F4-801F-735AA076D7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6287" y="2692768"/>
            <a:ext cx="5492332" cy="3610344"/>
          </a:xfrm>
          <a:prstGeom prst="rect">
            <a:avLst/>
          </a:prstGeom>
        </p:spPr>
      </p:pic>
      <p:sp>
        <p:nvSpPr>
          <p:cNvPr id="26" name="テキスト ボックス 25">
            <a:extLst>
              <a:ext uri="{FF2B5EF4-FFF2-40B4-BE49-F238E27FC236}">
                <a16:creationId xmlns:a16="http://schemas.microsoft.com/office/drawing/2014/main" id="{0526B495-591A-421C-9A4E-521FEC936DC8}"/>
              </a:ext>
            </a:extLst>
          </p:cNvPr>
          <p:cNvSpPr txBox="1"/>
          <p:nvPr/>
        </p:nvSpPr>
        <p:spPr>
          <a:xfrm>
            <a:off x="332944" y="1962776"/>
            <a:ext cx="11678870" cy="461665"/>
          </a:xfrm>
          <a:prstGeom prst="rect">
            <a:avLst/>
          </a:prstGeom>
          <a:noFill/>
        </p:spPr>
        <p:txBody>
          <a:bodyPr wrap="square" rtlCol="0">
            <a:spAutoFit/>
          </a:bodyPr>
          <a:lstStyle/>
          <a:p>
            <a:pPr marL="342900" indent="-342900">
              <a:buFont typeface="Wingdings" panose="05000000000000000000" pitchFamily="2" charset="2"/>
              <a:buChar char="l"/>
            </a:pPr>
            <a:r>
              <a:rPr kumimoji="1" lang="ja-JP" altLang="en-US" sz="2400" b="1" dirty="0">
                <a:solidFill>
                  <a:schemeClr val="tx1">
                    <a:lumMod val="75000"/>
                    <a:lumOff val="25000"/>
                  </a:schemeClr>
                </a:solidFill>
                <a:latin typeface="+mn-ea"/>
              </a:rPr>
              <a:t>長野県の産地と他県の産地の気候</a:t>
            </a:r>
          </a:p>
        </p:txBody>
      </p:sp>
    </p:spTree>
    <p:extLst>
      <p:ext uri="{BB962C8B-B14F-4D97-AF65-F5344CB8AC3E}">
        <p14:creationId xmlns:p14="http://schemas.microsoft.com/office/powerpoint/2010/main" val="305104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kumimoji="1" lang="ja-JP" altLang="en-US" sz="3600" b="1" dirty="0">
                <a:solidFill>
                  <a:srgbClr val="007635"/>
                </a:solidFill>
                <a:latin typeface="+mn-ea"/>
              </a:rPr>
              <a:t>長野県の米づくりの特ちょう　②</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338959" y="1179004"/>
            <a:ext cx="11678870" cy="553998"/>
          </a:xfrm>
          <a:prstGeom prst="rect">
            <a:avLst/>
          </a:prstGeom>
          <a:noFill/>
        </p:spPr>
        <p:txBody>
          <a:bodyPr wrap="square" rtlCol="0">
            <a:spAutoFit/>
          </a:bodyPr>
          <a:lstStyle/>
          <a:p>
            <a:r>
              <a:rPr kumimoji="1" lang="ja-JP" altLang="en-US" sz="3000" b="1" dirty="0">
                <a:solidFill>
                  <a:schemeClr val="tx1">
                    <a:lumMod val="75000"/>
                    <a:lumOff val="25000"/>
                  </a:schemeClr>
                </a:solidFill>
                <a:latin typeface="+mn-ea"/>
              </a:rPr>
              <a:t>長野県の米づくりにかかわる気候や地形の特ちょうを調べてみよう</a:t>
            </a:r>
          </a:p>
        </p:txBody>
      </p:sp>
      <p:sp>
        <p:nvSpPr>
          <p:cNvPr id="26" name="テキスト ボックス 25">
            <a:extLst>
              <a:ext uri="{FF2B5EF4-FFF2-40B4-BE49-F238E27FC236}">
                <a16:creationId xmlns:a16="http://schemas.microsoft.com/office/drawing/2014/main" id="{0526B495-591A-421C-9A4E-521FEC936DC8}"/>
              </a:ext>
            </a:extLst>
          </p:cNvPr>
          <p:cNvSpPr txBox="1"/>
          <p:nvPr/>
        </p:nvSpPr>
        <p:spPr>
          <a:xfrm>
            <a:off x="332944" y="1962776"/>
            <a:ext cx="11678870" cy="461665"/>
          </a:xfrm>
          <a:prstGeom prst="rect">
            <a:avLst/>
          </a:prstGeom>
          <a:noFill/>
        </p:spPr>
        <p:txBody>
          <a:bodyPr wrap="square" rtlCol="0">
            <a:spAutoFit/>
          </a:bodyPr>
          <a:lstStyle/>
          <a:p>
            <a:pPr marL="342900" indent="-342900">
              <a:buFont typeface="Wingdings" panose="05000000000000000000" pitchFamily="2" charset="2"/>
              <a:buChar char="l"/>
            </a:pPr>
            <a:r>
              <a:rPr kumimoji="1" lang="ja-JP" altLang="en-US" sz="2400" b="1" dirty="0">
                <a:solidFill>
                  <a:schemeClr val="tx1">
                    <a:lumMod val="75000"/>
                    <a:lumOff val="25000"/>
                  </a:schemeClr>
                </a:solidFill>
                <a:latin typeface="+mn-ea"/>
              </a:rPr>
              <a:t>長野県の産地の地形</a:t>
            </a:r>
          </a:p>
        </p:txBody>
      </p:sp>
      <p:pic>
        <p:nvPicPr>
          <p:cNvPr id="3" name="図 2" descr="山の町&#10;&#10;自動的に生成された説明">
            <a:extLst>
              <a:ext uri="{FF2B5EF4-FFF2-40B4-BE49-F238E27FC236}">
                <a16:creationId xmlns:a16="http://schemas.microsoft.com/office/drawing/2014/main" id="{BBD8AEEA-99D0-4201-BF82-864A9341F7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944" y="2479419"/>
            <a:ext cx="5667375" cy="4249629"/>
          </a:xfrm>
          <a:prstGeom prst="rect">
            <a:avLst/>
          </a:prstGeom>
        </p:spPr>
      </p:pic>
      <p:pic>
        <p:nvPicPr>
          <p:cNvPr id="7" name="図 6" descr="草, 屋外, 自然, 山 が含まれている画像&#10;&#10;自動的に生成された説明">
            <a:extLst>
              <a:ext uri="{FF2B5EF4-FFF2-40B4-BE49-F238E27FC236}">
                <a16:creationId xmlns:a16="http://schemas.microsoft.com/office/drawing/2014/main" id="{6729F083-8195-4619-A645-D149CB59F3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758" y="2478517"/>
            <a:ext cx="5667375" cy="4250531"/>
          </a:xfrm>
          <a:prstGeom prst="rect">
            <a:avLst/>
          </a:prstGeom>
        </p:spPr>
      </p:pic>
    </p:spTree>
    <p:extLst>
      <p:ext uri="{BB962C8B-B14F-4D97-AF65-F5344CB8AC3E}">
        <p14:creationId xmlns:p14="http://schemas.microsoft.com/office/powerpoint/2010/main" val="1337519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lang="ja-JP" altLang="en-US" sz="3600" b="1" dirty="0">
                <a:solidFill>
                  <a:srgbClr val="007635"/>
                </a:solidFill>
                <a:latin typeface="+mn-ea"/>
              </a:rPr>
              <a:t>米</a:t>
            </a:r>
            <a:r>
              <a:rPr lang="ja-JP" altLang="en-US" sz="3600" b="1" dirty="0" smtClean="0">
                <a:solidFill>
                  <a:srgbClr val="007635"/>
                </a:solidFill>
                <a:latin typeface="+mn-ea"/>
              </a:rPr>
              <a:t>づくりに不利な条件</a:t>
            </a:r>
            <a:endParaRPr kumimoji="1" lang="en-US" altLang="ja-JP" sz="3600" b="1" dirty="0">
              <a:solidFill>
                <a:srgbClr val="007635"/>
              </a:solidFill>
              <a:latin typeface="+mn-ea"/>
            </a:endParaRPr>
          </a:p>
        </p:txBody>
      </p:sp>
      <p:cxnSp>
        <p:nvCxnSpPr>
          <p:cNvPr id="6" name="直線コネクタ 5">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B32E6B-ADD6-44B1-98D2-7CEE97F30F0F}"/>
              </a:ext>
            </a:extLst>
          </p:cNvPr>
          <p:cNvSpPr txBox="1"/>
          <p:nvPr/>
        </p:nvSpPr>
        <p:spPr>
          <a:xfrm>
            <a:off x="338959" y="1179004"/>
            <a:ext cx="11678870" cy="553998"/>
          </a:xfrm>
          <a:prstGeom prst="rect">
            <a:avLst/>
          </a:prstGeom>
          <a:noFill/>
        </p:spPr>
        <p:txBody>
          <a:bodyPr wrap="square" rtlCol="0">
            <a:spAutoFit/>
          </a:bodyPr>
          <a:lstStyle/>
          <a:p>
            <a:r>
              <a:rPr kumimoji="1" lang="ja-JP" altLang="en-US" sz="3000" b="1" dirty="0">
                <a:solidFill>
                  <a:schemeClr val="tx1">
                    <a:lumMod val="75000"/>
                    <a:lumOff val="25000"/>
                  </a:schemeClr>
                </a:solidFill>
                <a:latin typeface="+mn-ea"/>
              </a:rPr>
              <a:t>長野県</a:t>
            </a:r>
            <a:r>
              <a:rPr kumimoji="1" lang="ja-JP" altLang="en-US" sz="3000" b="1" dirty="0" smtClean="0">
                <a:solidFill>
                  <a:schemeClr val="tx1">
                    <a:lumMod val="75000"/>
                    <a:lumOff val="25000"/>
                  </a:schemeClr>
                </a:solidFill>
                <a:latin typeface="+mn-ea"/>
              </a:rPr>
              <a:t>の気候</a:t>
            </a:r>
            <a:r>
              <a:rPr kumimoji="1" lang="ja-JP" altLang="en-US" sz="3000" b="1" dirty="0">
                <a:solidFill>
                  <a:schemeClr val="tx1">
                    <a:lumMod val="75000"/>
                    <a:lumOff val="25000"/>
                  </a:schemeClr>
                </a:solidFill>
                <a:latin typeface="+mn-ea"/>
              </a:rPr>
              <a:t>や</a:t>
            </a:r>
            <a:r>
              <a:rPr kumimoji="1" lang="ja-JP" altLang="en-US" sz="3000" b="1" dirty="0" smtClean="0">
                <a:solidFill>
                  <a:schemeClr val="tx1">
                    <a:lumMod val="75000"/>
                    <a:lumOff val="25000"/>
                  </a:schemeClr>
                </a:solidFill>
                <a:latin typeface="+mn-ea"/>
              </a:rPr>
              <a:t>地形は，米づくりに不利になることもある</a:t>
            </a:r>
            <a:endParaRPr kumimoji="1" lang="ja-JP" altLang="en-US" sz="3000" b="1" dirty="0">
              <a:solidFill>
                <a:schemeClr val="tx1">
                  <a:lumMod val="75000"/>
                  <a:lumOff val="25000"/>
                </a:schemeClr>
              </a:solidFill>
              <a:latin typeface="+mn-ea"/>
            </a:endParaRPr>
          </a:p>
        </p:txBody>
      </p:sp>
      <p:sp>
        <p:nvSpPr>
          <p:cNvPr id="26" name="テキスト ボックス 25">
            <a:extLst>
              <a:ext uri="{FF2B5EF4-FFF2-40B4-BE49-F238E27FC236}">
                <a16:creationId xmlns:a16="http://schemas.microsoft.com/office/drawing/2014/main" id="{0526B495-591A-421C-9A4E-521FEC936DC8}"/>
              </a:ext>
            </a:extLst>
          </p:cNvPr>
          <p:cNvSpPr txBox="1"/>
          <p:nvPr/>
        </p:nvSpPr>
        <p:spPr>
          <a:xfrm>
            <a:off x="332944" y="2136950"/>
            <a:ext cx="11678870" cy="2339102"/>
          </a:xfrm>
          <a:prstGeom prst="rect">
            <a:avLst/>
          </a:prstGeom>
          <a:noFill/>
        </p:spPr>
        <p:txBody>
          <a:bodyPr wrap="square" rtlCol="0">
            <a:spAutoFit/>
          </a:bodyPr>
          <a:lstStyle/>
          <a:p>
            <a:pPr marL="342900" indent="-342900">
              <a:spcBef>
                <a:spcPts val="3000"/>
              </a:spcBef>
              <a:buFont typeface="Wingdings" panose="05000000000000000000" pitchFamily="2" charset="2"/>
              <a:buChar char="l"/>
            </a:pPr>
            <a:r>
              <a:rPr lang="ja-JP" altLang="en-US" sz="2400" b="1" dirty="0">
                <a:solidFill>
                  <a:srgbClr val="007635"/>
                </a:solidFill>
                <a:latin typeface="+mn-ea"/>
              </a:rPr>
              <a:t>雨</a:t>
            </a:r>
            <a:r>
              <a:rPr lang="ja-JP" altLang="en-US" sz="2400" b="1" dirty="0" smtClean="0">
                <a:solidFill>
                  <a:srgbClr val="007635"/>
                </a:solidFill>
                <a:latin typeface="+mn-ea"/>
              </a:rPr>
              <a:t>が少ない</a:t>
            </a:r>
            <a:r>
              <a:rPr lang="ja-JP" altLang="en-US" sz="2400" b="1" dirty="0" smtClean="0">
                <a:solidFill>
                  <a:schemeClr val="tx1">
                    <a:lumMod val="75000"/>
                    <a:lumOff val="25000"/>
                  </a:schemeClr>
                </a:solidFill>
                <a:latin typeface="+mn-ea"/>
              </a:rPr>
              <a:t>ことと，</a:t>
            </a:r>
            <a:r>
              <a:rPr lang="ja-JP" altLang="en-US" sz="2400" b="1" dirty="0" smtClean="0">
                <a:solidFill>
                  <a:srgbClr val="007635"/>
                </a:solidFill>
                <a:latin typeface="+mn-ea"/>
              </a:rPr>
              <a:t>山や谷が入り組んだ地形</a:t>
            </a:r>
            <a:r>
              <a:rPr lang="ja-JP" altLang="en-US" sz="2400" b="1" dirty="0" smtClean="0">
                <a:solidFill>
                  <a:schemeClr val="tx1">
                    <a:lumMod val="75000"/>
                    <a:lumOff val="25000"/>
                  </a:schemeClr>
                </a:solidFill>
                <a:latin typeface="+mn-ea"/>
              </a:rPr>
              <a:t>のため，用水の確保がむずかしい。</a:t>
            </a:r>
            <a:endParaRPr lang="en-US" altLang="ja-JP" sz="2400" b="1" dirty="0" smtClean="0">
              <a:solidFill>
                <a:schemeClr val="tx1">
                  <a:lumMod val="75000"/>
                  <a:lumOff val="25000"/>
                </a:schemeClr>
              </a:solidFill>
              <a:latin typeface="+mn-ea"/>
            </a:endParaRPr>
          </a:p>
          <a:p>
            <a:pPr marL="342900" indent="-342900">
              <a:spcBef>
                <a:spcPts val="3000"/>
              </a:spcBef>
              <a:buFont typeface="Wingdings" panose="05000000000000000000" pitchFamily="2" charset="2"/>
              <a:buChar char="l"/>
            </a:pPr>
            <a:r>
              <a:rPr kumimoji="1" lang="ja-JP" altLang="en-US" sz="2400" b="1" dirty="0">
                <a:solidFill>
                  <a:srgbClr val="007635"/>
                </a:solidFill>
                <a:latin typeface="+mn-ea"/>
              </a:rPr>
              <a:t>米</a:t>
            </a:r>
            <a:r>
              <a:rPr kumimoji="1" lang="ja-JP" altLang="en-US" sz="2400" b="1" dirty="0" smtClean="0">
                <a:solidFill>
                  <a:srgbClr val="007635"/>
                </a:solidFill>
                <a:latin typeface="+mn-ea"/>
              </a:rPr>
              <a:t>づくりに使う水が</a:t>
            </a:r>
            <a:r>
              <a:rPr lang="ja-JP" altLang="en-US" sz="2400" b="1" dirty="0" smtClean="0">
                <a:solidFill>
                  <a:srgbClr val="007635"/>
                </a:solidFill>
                <a:latin typeface="+mn-ea"/>
              </a:rPr>
              <a:t>冷たい</a:t>
            </a:r>
            <a:r>
              <a:rPr lang="ja-JP" altLang="en-US" sz="2400" b="1" dirty="0" smtClean="0">
                <a:solidFill>
                  <a:schemeClr val="tx1">
                    <a:lumMod val="75000"/>
                    <a:lumOff val="25000"/>
                  </a:schemeClr>
                </a:solidFill>
                <a:latin typeface="+mn-ea"/>
              </a:rPr>
              <a:t>ため，稲が育ちにくく，収穫量が減ってしまう。</a:t>
            </a:r>
            <a:endParaRPr lang="en-US" altLang="ja-JP" sz="2400" b="1" dirty="0" smtClean="0">
              <a:solidFill>
                <a:schemeClr val="tx1">
                  <a:lumMod val="75000"/>
                  <a:lumOff val="25000"/>
                </a:schemeClr>
              </a:solidFill>
              <a:latin typeface="+mn-ea"/>
            </a:endParaRPr>
          </a:p>
          <a:p>
            <a:pPr marL="342900" indent="-342900">
              <a:spcBef>
                <a:spcPts val="3000"/>
              </a:spcBef>
              <a:buFont typeface="Wingdings" panose="05000000000000000000" pitchFamily="2" charset="2"/>
              <a:buChar char="l"/>
            </a:pPr>
            <a:r>
              <a:rPr kumimoji="1" lang="ja-JP" altLang="en-US" sz="2400" b="1" dirty="0">
                <a:solidFill>
                  <a:srgbClr val="007635"/>
                </a:solidFill>
                <a:latin typeface="+mn-ea"/>
              </a:rPr>
              <a:t>山</a:t>
            </a:r>
            <a:r>
              <a:rPr kumimoji="1" lang="ja-JP" altLang="en-US" sz="2400" b="1" dirty="0" smtClean="0">
                <a:solidFill>
                  <a:srgbClr val="007635"/>
                </a:solidFill>
                <a:latin typeface="+mn-ea"/>
              </a:rPr>
              <a:t>に囲まれていたり</a:t>
            </a:r>
            <a:r>
              <a:rPr kumimoji="1" lang="ja-JP" altLang="en-US" sz="2400" b="1" dirty="0" smtClean="0">
                <a:solidFill>
                  <a:schemeClr val="tx1">
                    <a:lumMod val="75000"/>
                    <a:lumOff val="25000"/>
                  </a:schemeClr>
                </a:solidFill>
                <a:latin typeface="+mn-ea"/>
              </a:rPr>
              <a:t>，</a:t>
            </a:r>
            <a:r>
              <a:rPr kumimoji="1" lang="ja-JP" altLang="en-US" sz="2400" b="1" dirty="0" smtClean="0">
                <a:solidFill>
                  <a:srgbClr val="007635"/>
                </a:solidFill>
                <a:latin typeface="+mn-ea"/>
              </a:rPr>
              <a:t>斜面が多かったり</a:t>
            </a:r>
            <a:r>
              <a:rPr kumimoji="1" lang="ja-JP" altLang="en-US" sz="2400" b="1" dirty="0" smtClean="0">
                <a:solidFill>
                  <a:schemeClr val="tx1">
                    <a:lumMod val="75000"/>
                    <a:lumOff val="25000"/>
                  </a:schemeClr>
                </a:solidFill>
                <a:latin typeface="+mn-ea"/>
              </a:rPr>
              <a:t>するので，広い水田をつくるのが　　　むずかしい。</a:t>
            </a:r>
            <a:endParaRPr kumimoji="1" lang="ja-JP" altLang="en-US" sz="2400" b="1" dirty="0">
              <a:solidFill>
                <a:schemeClr val="tx1">
                  <a:lumMod val="75000"/>
                  <a:lumOff val="25000"/>
                </a:schemeClr>
              </a:solidFill>
              <a:latin typeface="+mn-ea"/>
            </a:endParaRPr>
          </a:p>
        </p:txBody>
      </p:sp>
      <p:sp>
        <p:nvSpPr>
          <p:cNvPr id="9" name="正方形/長方形 8">
            <a:extLst>
              <a:ext uri="{FF2B5EF4-FFF2-40B4-BE49-F238E27FC236}">
                <a16:creationId xmlns:a16="http://schemas.microsoft.com/office/drawing/2014/main" id="{C2E13446-AD45-425B-A5FE-C2CA40CC03D9}"/>
              </a:ext>
            </a:extLst>
          </p:cNvPr>
          <p:cNvSpPr/>
          <p:nvPr/>
        </p:nvSpPr>
        <p:spPr>
          <a:xfrm>
            <a:off x="2530913" y="5026245"/>
            <a:ext cx="9251082" cy="1440000"/>
          </a:xfrm>
          <a:prstGeom prst="rect">
            <a:avLst/>
          </a:prstGeom>
          <a:solidFill>
            <a:srgbClr val="81F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F91C1A7D-FB8C-4301-BBA5-FFC2F9B77243}"/>
              </a:ext>
            </a:extLst>
          </p:cNvPr>
          <p:cNvSpPr txBox="1"/>
          <p:nvPr/>
        </p:nvSpPr>
        <p:spPr>
          <a:xfrm>
            <a:off x="3164113" y="5121330"/>
            <a:ext cx="8472741" cy="1292662"/>
          </a:xfrm>
          <a:prstGeom prst="rect">
            <a:avLst/>
          </a:prstGeom>
          <a:noFill/>
        </p:spPr>
        <p:txBody>
          <a:bodyPr wrap="square" rtlCol="0">
            <a:spAutoFit/>
          </a:bodyPr>
          <a:lstStyle/>
          <a:p>
            <a:pPr>
              <a:lnSpc>
                <a:spcPct val="130000"/>
              </a:lnSpc>
            </a:pPr>
            <a:r>
              <a:rPr kumimoji="1" lang="ja-JP" altLang="en-US" sz="3000" b="1" dirty="0" smtClean="0">
                <a:solidFill>
                  <a:schemeClr val="tx1">
                    <a:lumMod val="75000"/>
                    <a:lumOff val="25000"/>
                  </a:schemeClr>
                </a:solidFill>
                <a:latin typeface="+mn-ea"/>
              </a:rPr>
              <a:t>米づくりに適した条件と，不利な条件を</a:t>
            </a:r>
            <a:endParaRPr kumimoji="1" lang="en-US" altLang="ja-JP" sz="3000" b="1" dirty="0" smtClean="0">
              <a:solidFill>
                <a:schemeClr val="tx1">
                  <a:lumMod val="75000"/>
                  <a:lumOff val="25000"/>
                </a:schemeClr>
              </a:solidFill>
              <a:latin typeface="+mn-ea"/>
            </a:endParaRPr>
          </a:p>
          <a:p>
            <a:pPr>
              <a:lnSpc>
                <a:spcPct val="130000"/>
              </a:lnSpc>
            </a:pPr>
            <a:r>
              <a:rPr kumimoji="1" lang="ja-JP" altLang="en-US" sz="3000" b="1" dirty="0" smtClean="0">
                <a:solidFill>
                  <a:schemeClr val="tx1">
                    <a:lumMod val="75000"/>
                    <a:lumOff val="25000"/>
                  </a:schemeClr>
                </a:solidFill>
                <a:latin typeface="+mn-ea"/>
              </a:rPr>
              <a:t>まとめてみよう。</a:t>
            </a:r>
            <a:endParaRPr kumimoji="1" lang="ja-JP" altLang="en-US" sz="3000" b="1" dirty="0">
              <a:solidFill>
                <a:schemeClr val="tx1">
                  <a:lumMod val="75000"/>
                  <a:lumOff val="25000"/>
                </a:schemeClr>
              </a:solidFill>
              <a:latin typeface="+mn-ea"/>
            </a:endParaRPr>
          </a:p>
        </p:txBody>
      </p:sp>
      <p:sp>
        <p:nvSpPr>
          <p:cNvPr id="11" name="正方形/長方形 10">
            <a:extLst>
              <a:ext uri="{FF2B5EF4-FFF2-40B4-BE49-F238E27FC236}">
                <a16:creationId xmlns:a16="http://schemas.microsoft.com/office/drawing/2014/main" id="{3452FD49-1DB6-4BD8-A438-CE9DB4C3860C}"/>
              </a:ext>
            </a:extLst>
          </p:cNvPr>
          <p:cNvSpPr/>
          <p:nvPr/>
        </p:nvSpPr>
        <p:spPr>
          <a:xfrm>
            <a:off x="434977" y="5026245"/>
            <a:ext cx="1938768" cy="1440000"/>
          </a:xfrm>
          <a:prstGeom prst="rect">
            <a:avLst/>
          </a:prstGeom>
          <a:solidFill>
            <a:srgbClr val="007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7635"/>
              </a:solidFill>
            </a:endParaRPr>
          </a:p>
        </p:txBody>
      </p:sp>
      <p:sp>
        <p:nvSpPr>
          <p:cNvPr id="12" name="テキスト ボックス 11">
            <a:extLst>
              <a:ext uri="{FF2B5EF4-FFF2-40B4-BE49-F238E27FC236}">
                <a16:creationId xmlns:a16="http://schemas.microsoft.com/office/drawing/2014/main" id="{5159D48D-CA75-46C3-AEBF-BAA65EE17DF0}"/>
              </a:ext>
            </a:extLst>
          </p:cNvPr>
          <p:cNvSpPr txBox="1"/>
          <p:nvPr/>
        </p:nvSpPr>
        <p:spPr>
          <a:xfrm>
            <a:off x="434977" y="5169125"/>
            <a:ext cx="1938768" cy="584775"/>
          </a:xfrm>
          <a:prstGeom prst="rect">
            <a:avLst/>
          </a:prstGeom>
          <a:noFill/>
        </p:spPr>
        <p:txBody>
          <a:bodyPr wrap="square" rtlCol="0">
            <a:spAutoFit/>
          </a:bodyPr>
          <a:lstStyle/>
          <a:p>
            <a:pPr algn="ctr"/>
            <a:r>
              <a:rPr kumimoji="1" lang="ja-JP" altLang="en-US" sz="3200" b="1" dirty="0" smtClean="0">
                <a:solidFill>
                  <a:schemeClr val="bg1"/>
                </a:solidFill>
                <a:latin typeface="+mn-ea"/>
              </a:rPr>
              <a:t>まとめる</a:t>
            </a:r>
            <a:endParaRPr kumimoji="1" lang="en-US" altLang="ja-JP" sz="3200" b="1" dirty="0">
              <a:solidFill>
                <a:schemeClr val="bg1"/>
              </a:solidFill>
              <a:latin typeface="+mn-ea"/>
            </a:endParaRPr>
          </a:p>
        </p:txBody>
      </p:sp>
      <p:cxnSp>
        <p:nvCxnSpPr>
          <p:cNvPr id="13" name="直線矢印コネクタ 12">
            <a:extLst>
              <a:ext uri="{FF2B5EF4-FFF2-40B4-BE49-F238E27FC236}">
                <a16:creationId xmlns:a16="http://schemas.microsoft.com/office/drawing/2014/main" id="{6C921C50-1A83-4C9C-9F74-F0B7F0AF2DFB}"/>
              </a:ext>
            </a:extLst>
          </p:cNvPr>
          <p:cNvCxnSpPr>
            <a:cxnSpLocks/>
          </p:cNvCxnSpPr>
          <p:nvPr/>
        </p:nvCxnSpPr>
        <p:spPr>
          <a:xfrm>
            <a:off x="870658" y="6025096"/>
            <a:ext cx="1131612" cy="0"/>
          </a:xfrm>
          <a:prstGeom prst="straightConnector1">
            <a:avLst/>
          </a:prstGeom>
          <a:ln w="73025">
            <a:solidFill>
              <a:schemeClr val="bg1"/>
            </a:solidFill>
            <a:prstDash val="sysDot"/>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123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93EE19D-EF59-453D-9606-973C4416C8CA}"/>
              </a:ext>
            </a:extLst>
          </p:cNvPr>
          <p:cNvSpPr txBox="1"/>
          <p:nvPr/>
        </p:nvSpPr>
        <p:spPr>
          <a:xfrm>
            <a:off x="2457526" y="1305045"/>
            <a:ext cx="9395983" cy="2585323"/>
          </a:xfrm>
          <a:prstGeom prst="rect">
            <a:avLst/>
          </a:prstGeom>
          <a:noFill/>
        </p:spPr>
        <p:txBody>
          <a:bodyPr wrap="square" rtlCol="0">
            <a:spAutoFit/>
          </a:bodyPr>
          <a:lstStyle/>
          <a:p>
            <a:pPr>
              <a:lnSpc>
                <a:spcPct val="150000"/>
              </a:lnSpc>
            </a:pPr>
            <a:r>
              <a:rPr kumimoji="1" lang="ja-JP" altLang="en-US" sz="3600" b="1" dirty="0">
                <a:solidFill>
                  <a:srgbClr val="EE833A"/>
                </a:solidFill>
                <a:latin typeface="+mn-ea"/>
              </a:rPr>
              <a:t>米づくりに適した条件を生かしながら，</a:t>
            </a:r>
            <a:endParaRPr kumimoji="1" lang="en-US" altLang="ja-JP" sz="3600" b="1" dirty="0">
              <a:solidFill>
                <a:srgbClr val="EE833A"/>
              </a:solidFill>
              <a:latin typeface="+mn-ea"/>
            </a:endParaRPr>
          </a:p>
          <a:p>
            <a:pPr>
              <a:lnSpc>
                <a:spcPct val="150000"/>
              </a:lnSpc>
            </a:pPr>
            <a:r>
              <a:rPr kumimoji="1" lang="ja-JP" altLang="en-US" sz="3600" b="1" dirty="0">
                <a:solidFill>
                  <a:srgbClr val="EE833A"/>
                </a:solidFill>
                <a:latin typeface="+mn-ea"/>
              </a:rPr>
              <a:t>不利な条件を克服するために，</a:t>
            </a:r>
            <a:endParaRPr kumimoji="1" lang="en-US" altLang="ja-JP" sz="3600" b="1" dirty="0">
              <a:solidFill>
                <a:srgbClr val="EE833A"/>
              </a:solidFill>
              <a:latin typeface="+mn-ea"/>
            </a:endParaRPr>
          </a:p>
          <a:p>
            <a:pPr>
              <a:lnSpc>
                <a:spcPct val="150000"/>
              </a:lnSpc>
            </a:pPr>
            <a:r>
              <a:rPr kumimoji="1" lang="ja-JP" altLang="en-US" sz="3600" b="1" dirty="0">
                <a:solidFill>
                  <a:srgbClr val="EE833A"/>
                </a:solidFill>
                <a:latin typeface="+mn-ea"/>
              </a:rPr>
              <a:t>どんな工夫や努力をしてきたのかみてみよう</a:t>
            </a: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118" y="1055896"/>
            <a:ext cx="2003178" cy="2703305"/>
          </a:xfrm>
          <a:prstGeom prst="rect">
            <a:avLst/>
          </a:prstGeom>
        </p:spPr>
      </p:pic>
      <p:sp>
        <p:nvSpPr>
          <p:cNvPr id="6" name="テキスト ボックス 5">
            <a:extLst>
              <a:ext uri="{FF2B5EF4-FFF2-40B4-BE49-F238E27FC236}">
                <a16:creationId xmlns:a16="http://schemas.microsoft.com/office/drawing/2014/main" id="{011322BA-E64F-42B6-99BC-4B6AFC707362}"/>
              </a:ext>
            </a:extLst>
          </p:cNvPr>
          <p:cNvSpPr txBox="1"/>
          <p:nvPr/>
        </p:nvSpPr>
        <p:spPr>
          <a:xfrm>
            <a:off x="2457526" y="4407095"/>
            <a:ext cx="9879614" cy="707886"/>
          </a:xfrm>
          <a:prstGeom prst="rect">
            <a:avLst/>
          </a:prstGeom>
          <a:noFill/>
        </p:spPr>
        <p:txBody>
          <a:bodyPr wrap="square" rtlCol="0">
            <a:spAutoFit/>
          </a:bodyPr>
          <a:lstStyle/>
          <a:p>
            <a:r>
              <a:rPr kumimoji="1" lang="ja-JP" altLang="en-US" sz="4000" b="1" dirty="0" smtClean="0"/>
              <a:t>① 米づくりに必要な用水</a:t>
            </a:r>
            <a:endParaRPr kumimoji="1" lang="ja-JP" altLang="en-US" sz="4000" b="1" dirty="0"/>
          </a:p>
        </p:txBody>
      </p:sp>
      <p:sp>
        <p:nvSpPr>
          <p:cNvPr id="8" name="テキスト ボックス 7">
            <a:extLst>
              <a:ext uri="{FF2B5EF4-FFF2-40B4-BE49-F238E27FC236}">
                <a16:creationId xmlns:a16="http://schemas.microsoft.com/office/drawing/2014/main" id="{011322BA-E64F-42B6-99BC-4B6AFC707362}"/>
              </a:ext>
            </a:extLst>
          </p:cNvPr>
          <p:cNvSpPr txBox="1"/>
          <p:nvPr/>
        </p:nvSpPr>
        <p:spPr>
          <a:xfrm>
            <a:off x="2457526" y="5408580"/>
            <a:ext cx="9879614" cy="707886"/>
          </a:xfrm>
          <a:prstGeom prst="rect">
            <a:avLst/>
          </a:prstGeom>
          <a:noFill/>
        </p:spPr>
        <p:txBody>
          <a:bodyPr wrap="square" rtlCol="0">
            <a:spAutoFit/>
          </a:bodyPr>
          <a:lstStyle/>
          <a:p>
            <a:r>
              <a:rPr lang="ja-JP" altLang="en-US" sz="4000" b="1" dirty="0" smtClean="0"/>
              <a:t>② これからの米づくりと</a:t>
            </a:r>
            <a:r>
              <a:rPr kumimoji="1" lang="ja-JP" altLang="en-US" sz="4000" b="1" dirty="0" smtClean="0"/>
              <a:t>水田</a:t>
            </a:r>
            <a:endParaRPr kumimoji="1" lang="ja-JP" altLang="en-US" sz="4000" b="1" dirty="0"/>
          </a:p>
        </p:txBody>
      </p:sp>
      <p:sp>
        <p:nvSpPr>
          <p:cNvPr id="9" name="テキスト ボックス 8">
            <a:extLst>
              <a:ext uri="{FF2B5EF4-FFF2-40B4-BE49-F238E27FC236}">
                <a16:creationId xmlns:a16="http://schemas.microsoft.com/office/drawing/2014/main" id="{308EAA8A-85D0-4E3E-BE80-D967F82247DB}"/>
              </a:ext>
            </a:extLst>
          </p:cNvPr>
          <p:cNvSpPr txBox="1"/>
          <p:nvPr/>
        </p:nvSpPr>
        <p:spPr>
          <a:xfrm>
            <a:off x="332945" y="128952"/>
            <a:ext cx="11449050" cy="646331"/>
          </a:xfrm>
          <a:prstGeom prst="rect">
            <a:avLst/>
          </a:prstGeom>
          <a:noFill/>
        </p:spPr>
        <p:txBody>
          <a:bodyPr wrap="square" rtlCol="0">
            <a:spAutoFit/>
          </a:bodyPr>
          <a:lstStyle/>
          <a:p>
            <a:r>
              <a:rPr lang="ja-JP" altLang="en-US" sz="3600" b="1" dirty="0" smtClean="0">
                <a:solidFill>
                  <a:srgbClr val="007635"/>
                </a:solidFill>
                <a:latin typeface="+mn-ea"/>
              </a:rPr>
              <a:t>これから学習すること</a:t>
            </a:r>
            <a:endParaRPr kumimoji="1" lang="en-US" altLang="ja-JP" sz="3600" b="1" dirty="0">
              <a:solidFill>
                <a:srgbClr val="007635"/>
              </a:solidFill>
              <a:latin typeface="+mn-ea"/>
            </a:endParaRPr>
          </a:p>
        </p:txBody>
      </p:sp>
      <p:cxnSp>
        <p:nvCxnSpPr>
          <p:cNvPr id="10" name="直線コネクタ 9">
            <a:extLst>
              <a:ext uri="{FF2B5EF4-FFF2-40B4-BE49-F238E27FC236}">
                <a16:creationId xmlns:a16="http://schemas.microsoft.com/office/drawing/2014/main" id="{C582F505-F820-455F-9B1D-9893C400CF4F}"/>
              </a:ext>
            </a:extLst>
          </p:cNvPr>
          <p:cNvCxnSpPr>
            <a:cxnSpLocks/>
          </p:cNvCxnSpPr>
          <p:nvPr/>
        </p:nvCxnSpPr>
        <p:spPr>
          <a:xfrm>
            <a:off x="428625" y="843353"/>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490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2D724655-D11F-4D45-B30D-F9721639F5BC}"/>
              </a:ext>
            </a:extLst>
          </p:cNvPr>
          <p:cNvSpPr txBox="1"/>
          <p:nvPr/>
        </p:nvSpPr>
        <p:spPr>
          <a:xfrm>
            <a:off x="417513" y="1484243"/>
            <a:ext cx="11356974" cy="923330"/>
          </a:xfrm>
          <a:prstGeom prst="rect">
            <a:avLst/>
          </a:prstGeom>
          <a:noFill/>
        </p:spPr>
        <p:txBody>
          <a:bodyPr wrap="square" rtlCol="0">
            <a:spAutoFit/>
          </a:bodyPr>
          <a:lstStyle/>
          <a:p>
            <a:pPr algn="ctr"/>
            <a:r>
              <a:rPr kumimoji="1" lang="ja-JP" altLang="en-US" sz="5400" b="1" dirty="0">
                <a:solidFill>
                  <a:srgbClr val="007635"/>
                </a:solidFill>
              </a:rPr>
              <a:t>米づくりに必要な用水</a:t>
            </a:r>
          </a:p>
        </p:txBody>
      </p:sp>
      <p:cxnSp>
        <p:nvCxnSpPr>
          <p:cNvPr id="12" name="直線コネクタ 11">
            <a:extLst>
              <a:ext uri="{FF2B5EF4-FFF2-40B4-BE49-F238E27FC236}">
                <a16:creationId xmlns:a16="http://schemas.microsoft.com/office/drawing/2014/main" id="{F925FD9C-6CE3-4E8C-AF3E-B47FEEE56A9A}"/>
              </a:ext>
            </a:extLst>
          </p:cNvPr>
          <p:cNvCxnSpPr>
            <a:cxnSpLocks/>
          </p:cNvCxnSpPr>
          <p:nvPr/>
        </p:nvCxnSpPr>
        <p:spPr>
          <a:xfrm>
            <a:off x="417512" y="2406280"/>
            <a:ext cx="11356975" cy="0"/>
          </a:xfrm>
          <a:prstGeom prst="line">
            <a:avLst/>
          </a:prstGeom>
          <a:ln w="28575">
            <a:solidFill>
              <a:srgbClr val="0076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28203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694</Words>
  <Application>Microsoft Office PowerPoint</Application>
  <PresentationFormat>ワイド画面</PresentationFormat>
  <Paragraphs>116</Paragraphs>
  <Slides>21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Windows ユーザー</dc:creator>
  <cp:lastModifiedBy>Windows ユーザー</cp:lastModifiedBy>
  <cp:revision>78</cp:revision>
  <cp:lastPrinted>2020-04-03T05:21:45Z</cp:lastPrinted>
  <dcterms:created xsi:type="dcterms:W3CDTF">2020-03-20T09:43:36Z</dcterms:created>
  <dcterms:modified xsi:type="dcterms:W3CDTF">2020-04-03T06:48:40Z</dcterms:modified>
</cp:coreProperties>
</file>