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6" r:id="rId9"/>
    <p:sldId id="267" r:id="rId10"/>
    <p:sldId id="265" r:id="rId1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99"/>
    <a:srgbClr val="E8489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B30F0D7-3D55-4023-8481-E8D78AD7BB3E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C0FEF98-5AD3-48F1-AC3D-6E929F526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77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3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95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35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5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7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2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6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05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BB61-FBE8-44AF-9BD8-DFB149ABFE75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FD51-5601-4AE7-BBC4-267CD9280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1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60"/>
            <a:ext cx="9144000" cy="52958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18288"/>
            <a:ext cx="9153144" cy="812860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548640" y="1161288"/>
            <a:ext cx="8138160" cy="5193792"/>
          </a:xfrm>
          <a:prstGeom prst="roundRect">
            <a:avLst/>
          </a:prstGeom>
          <a:solidFill>
            <a:srgbClr val="FFFFCC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78408" y="1608275"/>
            <a:ext cx="13898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kumimoji="1" lang="en-US" altLang="ja-JP" sz="29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7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2" y="4994046"/>
            <a:ext cx="1021424" cy="111428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1106424"/>
            <a:ext cx="4592878" cy="34900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55" y="938904"/>
            <a:ext cx="1778081" cy="1778082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4348937" y="1827945"/>
            <a:ext cx="3908095" cy="131886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35367" y="1088136"/>
            <a:ext cx="4178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排水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ポンプは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まるでクジラの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ように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大きいです。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洪水などで河川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増水した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、大きな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羽根車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が回り排水路の水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すい上げて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河川へ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排出します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557474" y="4577610"/>
            <a:ext cx="4396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/>
              <a:t>　</a:t>
            </a:r>
            <a:r>
              <a:rPr kumimoji="1"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排水ポンプの羽根車は、燃料で動くエンジンや電気で動くモーターで回ります。操作盤は、エンジンのスイッチや排水ポンプの力をコントロールしています。</a:t>
            </a:r>
            <a:endParaRPr kumimoji="1" lang="en-US" altLang="ja-JP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2" y="217573"/>
            <a:ext cx="3719815" cy="654833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553961" y="4035851"/>
            <a:ext cx="2864247" cy="1921055"/>
          </a:xfrm>
          <a:prstGeom prst="wedgeRoundRectCallout">
            <a:avLst>
              <a:gd name="adj1" fmla="val -60679"/>
              <a:gd name="adj2" fmla="val 255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排水機場の中では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,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いろいろな機械が力を合わせて</a:t>
            </a:r>
            <a:endParaRPr kumimoji="1" lang="en-US" altLang="ja-JP" sz="2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動いているんだよ。</a:t>
            </a:r>
            <a:endParaRPr kumimoji="1" lang="ja-JP" altLang="en-US" sz="2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7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367"/>
            <a:ext cx="9144000" cy="114036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91678" y="657528"/>
            <a:ext cx="81606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ふだん</a:t>
            </a:r>
            <a:r>
              <a:rPr kumimoji="1"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、田んぼや畑、住宅地にふった雨水は、</a:t>
            </a:r>
            <a:r>
              <a:rPr kumimoji="1" lang="ja-JP" altLang="en-US" sz="23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排水路</a:t>
            </a:r>
            <a:r>
              <a:rPr kumimoji="1"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を通って河川（千曲川など）へと流れ出ています。低い土地では、排水が集まってくるため、大雨のときに農地や住宅地を水害から守る備えが必要になります。</a:t>
            </a:r>
            <a:endParaRPr kumimoji="1"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1" y="2278356"/>
            <a:ext cx="2240623" cy="24948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-2963" r="9833" b="1"/>
          <a:stretch/>
        </p:blipFill>
        <p:spPr>
          <a:xfrm>
            <a:off x="2539952" y="1956817"/>
            <a:ext cx="6522615" cy="48097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9" y="4967837"/>
            <a:ext cx="2237890" cy="11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12" y="2473814"/>
            <a:ext cx="4217959" cy="125812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72905" y="395855"/>
            <a:ext cx="8394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大雨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で河川の水が増えると、排水路へ逆流してしまうので水門をしめます。すると、排水路の水は、行き場をなくしてしまい、農地や住宅地にあふれて水害を起こしてしまいます。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6" y="4002967"/>
            <a:ext cx="4216875" cy="12658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2" y="5447729"/>
            <a:ext cx="8884339" cy="10861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0" y="1596988"/>
            <a:ext cx="3213619" cy="7887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0623" y="1762569"/>
            <a:ext cx="545782" cy="6056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-2963" r="9833" b="1"/>
          <a:stretch/>
        </p:blipFill>
        <p:spPr>
          <a:xfrm>
            <a:off x="127832" y="1849426"/>
            <a:ext cx="4637148" cy="3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7244" y="382279"/>
            <a:ext cx="846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そこで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、水害を防ぐために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排水機場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があります。排水機場は、排水路からあふれそうになっている水を、ポンプでくみ上げて河川へ排水する施設です。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-2963" r="9833" b="1"/>
          <a:stretch/>
        </p:blipFill>
        <p:spPr>
          <a:xfrm>
            <a:off x="60116" y="1466544"/>
            <a:ext cx="4736012" cy="34923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05" y="2038858"/>
            <a:ext cx="4231930" cy="11738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" y="5249347"/>
            <a:ext cx="8797453" cy="12866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11" y="1385593"/>
            <a:ext cx="1742801" cy="6163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824" y="1409383"/>
            <a:ext cx="545782" cy="60568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865811" y="3374853"/>
            <a:ext cx="4173901" cy="1829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39596" y="3640924"/>
            <a:ext cx="3747787" cy="1382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039596" y="3647085"/>
            <a:ext cx="37566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dirty="0" smtClean="0">
                <a:solidFill>
                  <a:schemeClr val="accent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排水機場のポンプの力</a:t>
            </a:r>
            <a:endParaRPr kumimoji="1" lang="en-US" altLang="ja-JP" dirty="0" smtClean="0">
              <a:solidFill>
                <a:schemeClr val="accent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長沼排水機場（表紙写真）は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,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ポンプ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台で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秒間に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16.5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㎥の水を排水できます。この量は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,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家庭のおふろ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約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200L)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の約</a:t>
            </a:r>
            <a:r>
              <a:rPr kumimoji="1" lang="en-US" altLang="ja-JP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80</a:t>
            </a:r>
            <a:r>
              <a:rPr kumimoji="1" lang="ja-JP" altLang="en-US" sz="1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杯分です。</a:t>
            </a:r>
            <a:endParaRPr kumimoji="1" lang="en-US" altLang="ja-JP" sz="1600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フローチャート: 結合子 11"/>
          <p:cNvSpPr/>
          <p:nvPr/>
        </p:nvSpPr>
        <p:spPr>
          <a:xfrm>
            <a:off x="6405228" y="3133578"/>
            <a:ext cx="452487" cy="42420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</a:t>
            </a:r>
            <a:endParaRPr kumimoji="1" lang="ja-JP" altLang="en-US" sz="19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フローチャート: 結合子 12"/>
          <p:cNvSpPr/>
          <p:nvPr/>
        </p:nvSpPr>
        <p:spPr>
          <a:xfrm>
            <a:off x="6966470" y="3139739"/>
            <a:ext cx="452487" cy="42420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識</a:t>
            </a:r>
          </a:p>
        </p:txBody>
      </p:sp>
    </p:spTree>
    <p:extLst>
      <p:ext uri="{BB962C8B-B14F-4D97-AF65-F5344CB8AC3E}">
        <p14:creationId xmlns:p14="http://schemas.microsoft.com/office/powerpoint/2010/main" val="273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8984" y="1391298"/>
            <a:ext cx="4334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排水機場を管理する人たちは、いざというときに排水ポンプが使えるように、日常点検や試運転を行っています。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4" y="542829"/>
            <a:ext cx="4040729" cy="84846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89" y="978408"/>
            <a:ext cx="4547389" cy="34085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42" y="3694761"/>
            <a:ext cx="2597712" cy="7123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9301"/>
            <a:ext cx="1460959" cy="1254359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1689742" y="4866711"/>
            <a:ext cx="7353674" cy="1387785"/>
          </a:xfrm>
          <a:prstGeom prst="wedgeRoundRectCallout">
            <a:avLst>
              <a:gd name="adj1" fmla="val -54754"/>
              <a:gd name="adj2" fmla="val -153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2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管理する人たち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のおかげで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,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急に大雨がふったときも排水ポンプが動いてくれるから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,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安心してくらすことが</a:t>
            </a:r>
            <a:endParaRPr kumimoji="1" lang="en-US" altLang="ja-JP" sz="2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できるんだね。</a:t>
            </a:r>
            <a:endParaRPr kumimoji="1" lang="ja-JP" altLang="en-US" sz="2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8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7345" y="684730"/>
            <a:ext cx="3759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、排水機場の排水ポンプやエンジンは、つくられてから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年くらいの年数がたつと、古くなりこわれる心配がでてきます。そのため、こわれて動かなくなる前に修理したり、新しい部品に交換することが大切です。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66" y="813816"/>
            <a:ext cx="4892386" cy="31656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59" y="4093222"/>
            <a:ext cx="2719432" cy="6299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3435" y="4135458"/>
            <a:ext cx="494626" cy="5489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379307"/>
            <a:ext cx="1034159" cy="1128173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728216" y="5269058"/>
            <a:ext cx="7260336" cy="1104310"/>
          </a:xfrm>
          <a:prstGeom prst="wedgeRoundRectCallout">
            <a:avLst>
              <a:gd name="adj1" fmla="val -54754"/>
              <a:gd name="adj2" fmla="val -15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排水機場は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,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日常点検だけでなく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,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定期的な修理や部品の交換も欠かせないんだよ。</a:t>
            </a:r>
            <a:endParaRPr kumimoji="1" lang="ja-JP" altLang="en-US" sz="2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83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" y="854242"/>
            <a:ext cx="9102833" cy="60037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19" y="5204481"/>
            <a:ext cx="2837606" cy="10948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09" y="869393"/>
            <a:ext cx="2954233" cy="5923124"/>
          </a:xfrm>
          <a:prstGeom prst="rect">
            <a:avLst/>
          </a:prstGeom>
        </p:spPr>
      </p:pic>
      <p:sp>
        <p:nvSpPr>
          <p:cNvPr id="9" name="フローチャート: 結合子 8"/>
          <p:cNvSpPr/>
          <p:nvPr/>
        </p:nvSpPr>
        <p:spPr>
          <a:xfrm>
            <a:off x="866155" y="5204481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フローチャート: 結合子 9"/>
          <p:cNvSpPr/>
          <p:nvPr/>
        </p:nvSpPr>
        <p:spPr>
          <a:xfrm>
            <a:off x="1222228" y="5065253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フローチャート: 結合子 10"/>
          <p:cNvSpPr/>
          <p:nvPr/>
        </p:nvSpPr>
        <p:spPr>
          <a:xfrm>
            <a:off x="846315" y="4845798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フローチャート: 結合子 11"/>
          <p:cNvSpPr/>
          <p:nvPr/>
        </p:nvSpPr>
        <p:spPr>
          <a:xfrm>
            <a:off x="1265965" y="4406429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フローチャート: 結合子 12"/>
          <p:cNvSpPr/>
          <p:nvPr/>
        </p:nvSpPr>
        <p:spPr>
          <a:xfrm>
            <a:off x="386095" y="4296632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フローチャート: 結合子 13"/>
          <p:cNvSpPr/>
          <p:nvPr/>
        </p:nvSpPr>
        <p:spPr>
          <a:xfrm>
            <a:off x="1400077" y="3882806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フローチャート: 結合子 14"/>
          <p:cNvSpPr/>
          <p:nvPr/>
        </p:nvSpPr>
        <p:spPr>
          <a:xfrm>
            <a:off x="1734720" y="3929274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" y="6204"/>
            <a:ext cx="9102833" cy="848038"/>
          </a:xfrm>
          <a:prstGeom prst="rect">
            <a:avLst/>
          </a:prstGeom>
        </p:spPr>
      </p:pic>
      <p:sp>
        <p:nvSpPr>
          <p:cNvPr id="16" name="フローチャート: 結合子 15"/>
          <p:cNvSpPr/>
          <p:nvPr/>
        </p:nvSpPr>
        <p:spPr>
          <a:xfrm>
            <a:off x="1999896" y="3548675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フローチャート: 結合子 17"/>
          <p:cNvSpPr/>
          <p:nvPr/>
        </p:nvSpPr>
        <p:spPr>
          <a:xfrm>
            <a:off x="2033832" y="3277003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61488" y="3804706"/>
            <a:ext cx="484632" cy="38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フローチャート: 結合子 22"/>
          <p:cNvSpPr/>
          <p:nvPr/>
        </p:nvSpPr>
        <p:spPr>
          <a:xfrm>
            <a:off x="2033832" y="4381072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フローチャート: 結合子 23"/>
          <p:cNvSpPr/>
          <p:nvPr/>
        </p:nvSpPr>
        <p:spPr>
          <a:xfrm>
            <a:off x="2405688" y="2933272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フローチャート: 結合子 24"/>
          <p:cNvSpPr/>
          <p:nvPr/>
        </p:nvSpPr>
        <p:spPr>
          <a:xfrm>
            <a:off x="2871216" y="2556433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フローチャート: 結合子 25"/>
          <p:cNvSpPr/>
          <p:nvPr/>
        </p:nvSpPr>
        <p:spPr>
          <a:xfrm>
            <a:off x="2865628" y="3039087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フローチャート: 結合子 26"/>
          <p:cNvSpPr/>
          <p:nvPr/>
        </p:nvSpPr>
        <p:spPr>
          <a:xfrm>
            <a:off x="3072323" y="2797760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フローチャート: 結合子 27"/>
          <p:cNvSpPr/>
          <p:nvPr/>
        </p:nvSpPr>
        <p:spPr>
          <a:xfrm>
            <a:off x="3246120" y="2575701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フローチャート: 結合子 28"/>
          <p:cNvSpPr/>
          <p:nvPr/>
        </p:nvSpPr>
        <p:spPr>
          <a:xfrm>
            <a:off x="3537851" y="2374304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フローチャート: 結合子 29"/>
          <p:cNvSpPr/>
          <p:nvPr/>
        </p:nvSpPr>
        <p:spPr>
          <a:xfrm>
            <a:off x="3511296" y="2642177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56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70317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7" y="1196807"/>
            <a:ext cx="3364427" cy="30388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" y="56212"/>
            <a:ext cx="2837606" cy="1094875"/>
          </a:xfrm>
          <a:prstGeom prst="rect">
            <a:avLst/>
          </a:prstGeom>
        </p:spPr>
      </p:pic>
      <p:sp>
        <p:nvSpPr>
          <p:cNvPr id="11" name="フローチャート: 結合子 10"/>
          <p:cNvSpPr/>
          <p:nvPr/>
        </p:nvSpPr>
        <p:spPr>
          <a:xfrm>
            <a:off x="3790188" y="6082732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フローチャート: 結合子 11"/>
          <p:cNvSpPr/>
          <p:nvPr/>
        </p:nvSpPr>
        <p:spPr>
          <a:xfrm>
            <a:off x="4018080" y="5725240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フローチャート: 結合子 12"/>
          <p:cNvSpPr/>
          <p:nvPr/>
        </p:nvSpPr>
        <p:spPr>
          <a:xfrm>
            <a:off x="4150668" y="6082731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フローチャート: 結合子 13"/>
          <p:cNvSpPr/>
          <p:nvPr/>
        </p:nvSpPr>
        <p:spPr>
          <a:xfrm>
            <a:off x="4314552" y="5826700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フローチャート: 結合子 14"/>
          <p:cNvSpPr/>
          <p:nvPr/>
        </p:nvSpPr>
        <p:spPr>
          <a:xfrm>
            <a:off x="4654484" y="4767967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フローチャート: 結合子 15"/>
          <p:cNvSpPr/>
          <p:nvPr/>
        </p:nvSpPr>
        <p:spPr>
          <a:xfrm>
            <a:off x="4711045" y="4503620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フローチャート: 結合子 16"/>
          <p:cNvSpPr/>
          <p:nvPr/>
        </p:nvSpPr>
        <p:spPr>
          <a:xfrm>
            <a:off x="4147399" y="4266479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フローチャート: 結合子 17"/>
          <p:cNvSpPr/>
          <p:nvPr/>
        </p:nvSpPr>
        <p:spPr>
          <a:xfrm>
            <a:off x="4720471" y="4081813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フローチャート: 結合子 18"/>
          <p:cNvSpPr/>
          <p:nvPr/>
        </p:nvSpPr>
        <p:spPr>
          <a:xfrm>
            <a:off x="4919660" y="3825782"/>
            <a:ext cx="265176" cy="25603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26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71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443</Words>
  <Application>Microsoft Office PowerPoint</Application>
  <PresentationFormat>画面に合わせる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HGP教科書体</vt:lpstr>
      <vt:lpstr>ＭＳ ゴシック</vt:lpstr>
      <vt:lpstr>UD デジタル 教科書体 NK-R</vt:lpstr>
      <vt:lpstr>UD デジタル 教科書体 N-R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108</cp:revision>
  <cp:lastPrinted>2022-02-22T05:11:32Z</cp:lastPrinted>
  <dcterms:created xsi:type="dcterms:W3CDTF">2022-02-17T04:35:52Z</dcterms:created>
  <dcterms:modified xsi:type="dcterms:W3CDTF">2022-02-28T00:17:21Z</dcterms:modified>
</cp:coreProperties>
</file>