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handoutMasterIdLst>
    <p:handoutMasterId r:id="rId4"/>
  </p:handoutMasterIdLst>
  <p:sldIdLst>
    <p:sldId id="264" r:id="rId2"/>
    <p:sldId id="265"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益 麻利子(masu-mariko.m88)" initials="益" lastIdx="4" clrIdx="0">
    <p:extLst>
      <p:ext uri="{19B8F6BF-5375-455C-9EA6-DF929625EA0E}">
        <p15:presenceInfo xmlns:p15="http://schemas.microsoft.com/office/powerpoint/2012/main" userId="S-1-5-21-4175116151-3849908774-3845857867-6184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0066CC"/>
    <a:srgbClr val="FED026"/>
    <a:srgbClr val="FFCCFF"/>
    <a:srgbClr val="423200"/>
    <a:srgbClr val="503D00"/>
    <a:srgbClr val="E2AC00"/>
    <a:srgbClr val="8A6900"/>
    <a:srgbClr val="83B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p:cViewPr varScale="1">
        <p:scale>
          <a:sx n="80" d="100"/>
          <a:sy n="80" d="100"/>
        </p:scale>
        <p:origin x="3066" y="108"/>
      </p:cViewPr>
      <p:guideLst>
        <p:guide orient="horz" pos="3120"/>
        <p:guide pos="21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40" tIns="45720" rIns="91440" bIns="45720" rtlCol="0"/>
          <a:lstStyle>
            <a:lvl1pPr algn="r">
              <a:defRPr sz="1200"/>
            </a:lvl1pPr>
          </a:lstStyle>
          <a:p>
            <a:fld id="{3E823BAB-D9FA-47C6-9433-FA1E0CF22C1A}" type="datetimeFigureOut">
              <a:rPr kumimoji="1" lang="ja-JP" altLang="en-US" smtClean="0"/>
              <a:t>2021/12/15</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40" tIns="45720" rIns="91440" bIns="45720" rtlCol="0" anchor="b"/>
          <a:lstStyle>
            <a:lvl1pPr algn="r">
              <a:defRPr sz="1200"/>
            </a:lvl1pPr>
          </a:lstStyle>
          <a:p>
            <a:fld id="{2195B1BA-0669-433F-AF77-679340610397}" type="slidenum">
              <a:rPr kumimoji="1" lang="ja-JP" altLang="en-US" smtClean="0"/>
              <a:t>‹#›</a:t>
            </a:fld>
            <a:endParaRPr kumimoji="1" lang="ja-JP" altLang="en-US"/>
          </a:p>
        </p:txBody>
      </p:sp>
    </p:spTree>
    <p:extLst>
      <p:ext uri="{BB962C8B-B14F-4D97-AF65-F5344CB8AC3E}">
        <p14:creationId xmlns:p14="http://schemas.microsoft.com/office/powerpoint/2010/main" val="5959770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753069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4246019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93669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Shape 30"/>
          <p:cNvSpPr>
            <a:spLocks noGrp="1"/>
          </p:cNvSpPr>
          <p:nvPr>
            <p:ph type="title"/>
          </p:nvPr>
        </p:nvSpPr>
        <p:spPr>
          <a:xfrm>
            <a:off x="669727" y="4009803"/>
            <a:ext cx="5518548" cy="1886397"/>
          </a:xfrm>
          <a:prstGeom prst="rect">
            <a:avLst/>
          </a:prstGeom>
        </p:spPr>
        <p:txBody>
          <a:bodyPr anchor="ctr"/>
          <a:lstStyle/>
          <a:p>
            <a:r>
              <a:t>タイトルテキスト</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8069893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93143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29650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36696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400017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72520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20754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718345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185EA9-CF40-4BF6-BF4C-0C00CFE162D8}" type="datetimeFigureOut">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113026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E185EA9-CF40-4BF6-BF4C-0C00CFE162D8}" type="datetimeFigureOut">
              <a:rPr kumimoji="1" lang="ja-JP" altLang="en-US" smtClean="0"/>
              <a:t>2021/12/15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AA4003F-5DE2-403E-9A40-D1468DCEA9C1}" type="slidenum">
              <a:rPr kumimoji="1" lang="ja-JP" altLang="en-US" smtClean="0"/>
              <a:t>‹#›</a:t>
            </a:fld>
            <a:endParaRPr kumimoji="1" lang="ja-JP" altLang="en-US"/>
          </a:p>
        </p:txBody>
      </p:sp>
    </p:spTree>
    <p:extLst>
      <p:ext uri="{BB962C8B-B14F-4D97-AF65-F5344CB8AC3E}">
        <p14:creationId xmlns:p14="http://schemas.microsoft.com/office/powerpoint/2010/main" val="106549225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12.xml"/><Relationship Id="rId6" Type="http://schemas.openxmlformats.org/officeDocument/2006/relationships/image" Target="../media/image5.png"/><Relationship Id="rId11" Type="http://schemas.microsoft.com/office/2007/relationships/hdphoto" Target="../media/hdphoto1.wdp"/><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9.pn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角丸四角形 2"/>
          <p:cNvSpPr/>
          <p:nvPr/>
        </p:nvSpPr>
        <p:spPr>
          <a:xfrm>
            <a:off x="169683" y="227474"/>
            <a:ext cx="6516000" cy="9540000"/>
          </a:xfrm>
          <a:prstGeom prst="roundRect">
            <a:avLst>
              <a:gd name="adj" fmla="val 420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50000"/>
              </a:lnSpc>
              <a:spcBef>
                <a:spcPts val="0"/>
              </a:spcBef>
              <a:spcAft>
                <a:spcPts val="0"/>
              </a:spcAft>
              <a:buClrTx/>
              <a:buSzTx/>
              <a:buFontTx/>
              <a:buNone/>
              <a:tabLst/>
              <a:defRPr/>
            </a:pPr>
            <a:endParaRPr kumimoji="0" lang="ja-JP" altLang="en-US" sz="758"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Shape 123"/>
          <p:cNvSpPr/>
          <p:nvPr/>
        </p:nvSpPr>
        <p:spPr>
          <a:xfrm>
            <a:off x="11940" y="1305526"/>
            <a:ext cx="6675129" cy="496982"/>
          </a:xfrm>
          <a:prstGeom prst="rect">
            <a:avLst/>
          </a:prstGeom>
          <a:ln w="12700">
            <a:miter lim="400000"/>
          </a:ln>
          <a:extLst>
            <a:ext uri="{C572A759-6A51-4108-AA02-DFA0A04FC94B}">
              <ma14:wrappingTextBoxFlag xmlns="" xmlns:ma14="http://schemas.microsoft.com/office/mac/drawingml/2011/main" val="1"/>
            </a:ext>
          </a:extLst>
        </p:spPr>
        <p:txBody>
          <a:bodyPr wrap="square" lIns="24727" tIns="24727" rIns="24727" bIns="24727">
            <a:spAutoFit/>
          </a:bodyPr>
          <a:lstStyle/>
          <a:p>
            <a:pPr marL="0" marR="0" lvl="0" indent="0" algn="ctr" defTabSz="457200" rtl="0" eaLnBrk="1" fontAlgn="auto" latinLnBrk="0" hangingPunct="1">
              <a:lnSpc>
                <a:spcPct val="100000"/>
              </a:lnSpc>
              <a:spcBef>
                <a:spcPts val="0"/>
              </a:spcBef>
              <a:spcAft>
                <a:spcPts val="429"/>
              </a:spcAft>
              <a:buClrTx/>
              <a:buSzTx/>
              <a:buFontTx/>
              <a:buNone/>
              <a:tabLst/>
              <a:defRPr sz="1000">
                <a:latin typeface="ＤＨＰ平成ゴシックW5"/>
                <a:ea typeface="ＤＨＰ平成ゴシックW5"/>
                <a:cs typeface="ＤＨＰ平成ゴシックW5"/>
                <a:sym typeface="ＤＨＰ平成ゴシックW5"/>
              </a:defRPr>
            </a:pPr>
            <a:r>
              <a:rPr kumimoji="0" lang="ja-JP" altLang="en-US" sz="1286"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a:t>
            </a:r>
            <a:r>
              <a:rPr kumimoji="0" lang="ja-JP" altLang="en-US" sz="1286"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３つの密（密閉、密集、密接）」を</a:t>
            </a:r>
            <a:r>
              <a:rPr kumimoji="0" lang="ja-JP" altLang="en-US" sz="1286"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避け、</a:t>
            </a:r>
            <a:r>
              <a:rPr kumimoji="0" lang="ja-JP" altLang="en-US" sz="1286"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　</a:t>
            </a:r>
            <a:endParaRPr kumimoji="0" lang="en-US" altLang="ja-JP" sz="1286"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a:p>
            <a:pPr marL="0" marR="0" lvl="0" indent="0" algn="ctr" defTabSz="457200" rtl="0" eaLnBrk="1" fontAlgn="auto" latinLnBrk="0" hangingPunct="1">
              <a:lnSpc>
                <a:spcPct val="100000"/>
              </a:lnSpc>
              <a:spcBef>
                <a:spcPts val="0"/>
              </a:spcBef>
              <a:spcAft>
                <a:spcPts val="429"/>
              </a:spcAft>
              <a:buClrTx/>
              <a:buSzTx/>
              <a:buFontTx/>
              <a:buNone/>
              <a:tabLst/>
              <a:defRPr sz="1000">
                <a:latin typeface="ＤＨＰ平成ゴシックW5"/>
                <a:ea typeface="ＤＨＰ平成ゴシックW5"/>
                <a:cs typeface="ＤＨＰ平成ゴシックW5"/>
                <a:sym typeface="ＤＨＰ平成ゴシックW5"/>
              </a:defRPr>
            </a:pPr>
            <a:r>
              <a:rPr kumimoji="0" lang="ja-JP" altLang="en-US" sz="1286"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a:t>
            </a:r>
            <a:r>
              <a:rPr kumimoji="0" lang="ja-JP" altLang="en-US" sz="1286"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人と人との距離の確保」</a:t>
            </a:r>
            <a:r>
              <a:rPr kumimoji="0" lang="ja-JP" altLang="en-US" sz="1286"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a:t>
            </a:r>
            <a:r>
              <a:rPr kumimoji="0" lang="ja-JP" altLang="en-US" sz="1286"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マスクの着用」、「</a:t>
            </a:r>
            <a:r>
              <a:rPr kumimoji="0" lang="ja-JP" altLang="en-US" sz="1286"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手洗いなどの手指衛生」、「換気」を心がけましょう</a:t>
            </a:r>
            <a:endParaRPr kumimoji="0" lang="en-US" altLang="ja-JP" sz="1143"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p:txBody>
      </p:sp>
      <p:sp>
        <p:nvSpPr>
          <p:cNvPr id="11" name="角丸四角形 10"/>
          <p:cNvSpPr/>
          <p:nvPr/>
        </p:nvSpPr>
        <p:spPr>
          <a:xfrm>
            <a:off x="-15970" y="467635"/>
            <a:ext cx="6673945" cy="92827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429"/>
              </a:spcAft>
              <a:buClrTx/>
              <a:buSzTx/>
              <a:buFontTx/>
              <a:buNone/>
              <a:tabLst/>
              <a:defRPr/>
            </a:pPr>
            <a:r>
              <a:rPr lang="ja-JP" altLang="en-US" sz="31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3143"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通いの場に参加するための留意点</a:t>
            </a:r>
          </a:p>
        </p:txBody>
      </p:sp>
      <p:sp>
        <p:nvSpPr>
          <p:cNvPr id="15" name="正方形/長方形 14"/>
          <p:cNvSpPr/>
          <p:nvPr/>
        </p:nvSpPr>
        <p:spPr>
          <a:xfrm>
            <a:off x="410990" y="3489900"/>
            <a:ext cx="5948971" cy="24976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0" marR="0" lvl="0" indent="0" algn="l" defTabSz="457200" rtl="0" eaLnBrk="1" fontAlgn="auto" latinLnBrk="0" hangingPunct="1">
              <a:lnSpc>
                <a:spcPct val="100000"/>
              </a:lnSpc>
              <a:spcBef>
                <a:spcPts val="0"/>
              </a:spcBef>
              <a:spcAft>
                <a:spcPts val="429"/>
              </a:spcAft>
              <a:buClrTx/>
              <a:buSzTx/>
              <a:buFontTx/>
              <a:buNone/>
              <a:tabLst/>
              <a:defRPr/>
            </a:pPr>
            <a:endParaRPr kumimoji="0"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82791" y="4996930"/>
            <a:ext cx="5760000" cy="3741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～体操など身体を</a:t>
            </a:r>
            <a:r>
              <a:rPr kumimoji="0" lang="ja-JP" altLang="en-US" sz="2000" b="1" i="0" u="none" strike="noStrike" kern="1200" cap="none" spc="0" normalizeH="0" baseline="0" noProof="0" dirty="0" smtClean="0">
                <a:ln w="0"/>
                <a:solidFill>
                  <a:prstClr val="white"/>
                </a:solidFill>
                <a:effectLst/>
                <a:uLnTx/>
                <a:uFillTx/>
                <a:latin typeface="Meiryo UI" panose="020B0604030504040204" pitchFamily="50" charset="-128"/>
                <a:ea typeface="Meiryo UI" panose="020B0604030504040204" pitchFamily="50" charset="-128"/>
                <a:cs typeface="+mn-cs"/>
              </a:rPr>
              <a:t>動かす時</a:t>
            </a:r>
            <a:r>
              <a:rPr kumimoji="0" lang="ja-JP" altLang="en-US" sz="20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a:t>
            </a:r>
          </a:p>
        </p:txBody>
      </p:sp>
      <p:sp>
        <p:nvSpPr>
          <p:cNvPr id="438" name="テキスト ボックス 437"/>
          <p:cNvSpPr txBox="1"/>
          <p:nvPr/>
        </p:nvSpPr>
        <p:spPr>
          <a:xfrm>
            <a:off x="5556551" y="303718"/>
            <a:ext cx="862327" cy="224229"/>
          </a:xfrm>
          <a:prstGeom prst="rect">
            <a:avLst/>
          </a:prstGeom>
          <a:noFill/>
          <a:ln>
            <a:solidFill>
              <a:schemeClr val="tx1">
                <a:lumMod val="85000"/>
                <a:lumOff val="15000"/>
              </a:schemeClr>
            </a:solidFill>
          </a:ln>
        </p:spPr>
        <p:txBody>
          <a:bodyPr wrap="square" rtlCol="0">
            <a:spAutoFit/>
          </a:bodyPr>
          <a:lstStyle/>
          <a:p>
            <a:pPr marL="0" marR="0" lvl="0" indent="0" algn="ctr" defTabSz="457200" rtl="0" eaLnBrk="1" fontAlgn="auto" latinLnBrk="0" hangingPunct="1">
              <a:lnSpc>
                <a:spcPct val="100000"/>
              </a:lnSpc>
              <a:spcBef>
                <a:spcPts val="0"/>
              </a:spcBef>
              <a:spcAft>
                <a:spcPts val="429"/>
              </a:spcAft>
              <a:buClrTx/>
              <a:buSzTx/>
              <a:buFontTx/>
              <a:buNone/>
              <a:tabLst/>
              <a:defRPr/>
            </a:pPr>
            <a:r>
              <a:rPr kumimoji="0" lang="ja-JP" altLang="en-US" sz="85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参加者向け</a:t>
            </a:r>
            <a:endParaRPr kumimoji="0"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 name="直線コネクタ 4"/>
          <p:cNvCxnSpPr/>
          <p:nvPr/>
        </p:nvCxnSpPr>
        <p:spPr>
          <a:xfrm>
            <a:off x="388768" y="1227458"/>
            <a:ext cx="597641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44096" y="2308139"/>
            <a:ext cx="6788830" cy="2569934"/>
          </a:xfrm>
          <a:prstGeom prst="rect">
            <a:avLst/>
          </a:prstGeom>
        </p:spPr>
        <p:txBody>
          <a:bodyPr wrap="square">
            <a:spAutoFit/>
          </a:bodyPr>
          <a:lstStyle/>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毎日</a:t>
            </a:r>
            <a:r>
              <a:rPr kumimoji="0" lang="ja-JP" altLang="en-US"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en-US"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体温を計測</a:t>
            </a: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し、体調を確認しましょう</a:t>
            </a:r>
            <a:endParaRPr kumimoji="0" lang="en-US"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体調の悪いときは</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休みましょう</a:t>
            </a:r>
            <a:endParaRPr kumimoji="0" lang="en-US"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症状</a:t>
            </a:r>
            <a:r>
              <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がなくても</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マスクを着用</a:t>
            </a: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しましょう</a:t>
            </a:r>
            <a:endPar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こまめに、</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水</a:t>
            </a:r>
            <a:r>
              <a:rPr kumimoji="0" lang="ja-JP" altLang="en-US"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と石けんで丁寧な</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手洗い</a:t>
            </a:r>
            <a:r>
              <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a:t>
            </a:r>
            <a:r>
              <a:rPr kumimoji="0" lang="ja-JP" altLang="en-US"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心がけましょう</a:t>
            </a:r>
            <a:endPar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１時間</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に２回以上の換気</a:t>
            </a:r>
            <a:r>
              <a:rPr kumimoji="0" lang="ja-JP" altLang="en-US"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をしましょう</a:t>
            </a:r>
            <a:endPar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お互いの距離は</a:t>
            </a:r>
            <a:r>
              <a:rPr kumimoji="0" lang="ja-JP"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0" lang="en-US"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r>
              <a:rPr kumimoji="0" lang="ja-JP" altLang="en-US"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互いに</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手を伸ばしたら手が届く範囲以上</a:t>
            </a:r>
            <a:r>
              <a:rPr kumimoji="0" lang="ja-JP"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空け</a:t>
            </a: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ましょう</a:t>
            </a:r>
            <a:endParaRPr kumimoji="0" lang="en-US"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会話</a:t>
            </a:r>
            <a:r>
              <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をする際は、</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正面に立</a:t>
            </a:r>
            <a:r>
              <a:rPr kumimoji="0" lang="ja-JP" altLang="en-US"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たない</a:t>
            </a:r>
            <a:r>
              <a:rPr kumimoji="0" lang="ja-JP" altLang="en-US"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ように気を</a:t>
            </a: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つけましょう</a:t>
            </a:r>
            <a:endParaRPr kumimoji="0" lang="en-US"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658" name="テキスト ボックス 657"/>
          <p:cNvSpPr txBox="1"/>
          <p:nvPr/>
        </p:nvSpPr>
        <p:spPr>
          <a:xfrm>
            <a:off x="458796" y="5408115"/>
            <a:ext cx="6457109" cy="954107"/>
          </a:xfrm>
          <a:prstGeom prst="rect">
            <a:avLst/>
          </a:prstGeom>
          <a:noFill/>
        </p:spPr>
        <p:txBody>
          <a:bodyPr wrap="square" rtlCol="0">
            <a:spAutoFit/>
          </a:bodyPr>
          <a:lstStyle/>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マスク</a:t>
            </a:r>
            <a:r>
              <a:rPr kumimoji="0" lang="ja-JP"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を着けて運動をする場合</a:t>
            </a:r>
            <a:r>
              <a:rPr kumimoji="0" lang="ja-JP"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は</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0"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r>
              <a:rPr kumimoji="0" lang="ja-JP" altLang="en-US" sz="14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無理</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をせず、早めに</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休憩</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取</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り</a:t>
            </a:r>
            <a:r>
              <a:rPr kumimoji="0" lang="ja-JP" altLang="en-US"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ましょう</a:t>
            </a:r>
            <a:endPar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熱中症</a:t>
            </a:r>
            <a:r>
              <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予防の</a:t>
            </a:r>
            <a:r>
              <a:rPr kumimoji="0" lang="ja-JP" altLang="en-US"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ため</a:t>
            </a:r>
            <a:r>
              <a:rPr kumimoji="0" lang="ja-JP" altLang="ja-JP" sz="14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こまめ</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に</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水分</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補給や</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室温</a:t>
            </a:r>
            <a:r>
              <a:rPr kumimoji="0" lang="ja-JP" altLang="en-US"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を</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調整</a:t>
            </a:r>
            <a:r>
              <a:rPr kumimoji="0"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しましょう</a:t>
            </a:r>
            <a:endParaRPr kumimoji="0"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659" name="テキスト ボックス 658"/>
          <p:cNvSpPr txBox="1"/>
          <p:nvPr/>
        </p:nvSpPr>
        <p:spPr>
          <a:xfrm>
            <a:off x="438672" y="7000932"/>
            <a:ext cx="6457109" cy="1384995"/>
          </a:xfrm>
          <a:prstGeom prst="rect">
            <a:avLst/>
          </a:prstGeom>
          <a:noFill/>
        </p:spPr>
        <p:txBody>
          <a:bodyPr wrap="square" rtlCol="0">
            <a:spAutoFit/>
          </a:bodyPr>
          <a:lstStyle/>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座席</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は、</a:t>
            </a:r>
            <a:r>
              <a:rPr kumimoji="0" lang="ja-JP" altLang="en-US" sz="14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対面は避ける、間隔を確保する</a:t>
            </a:r>
            <a:r>
              <a:rPr kumimoji="0" lang="ja-JP" altLang="ja-JP" sz="1400" b="1"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など</a:t>
            </a:r>
            <a:r>
              <a:rPr kumimoji="0" lang="ja-JP" altLang="ja-JP" sz="1400" b="1"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a:t>
            </a:r>
            <a:r>
              <a:rPr kumimoji="0" lang="ja-JP" altLang="ja-JP"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工夫</a:t>
            </a:r>
            <a:r>
              <a:rPr kumimoji="0" lang="ja-JP" altLang="ja-JP" sz="1400"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0" lang="ja-JP" altLang="ja-JP"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行</a:t>
            </a:r>
            <a:r>
              <a:rPr kumimoji="0" lang="ja-JP" altLang="en-US"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いましょう</a:t>
            </a:r>
            <a:endParaRPr kumimoji="0" lang="en-US" altLang="ja-JP"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en-US" sz="1400" b="1"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食事中以外はマスク</a:t>
            </a:r>
            <a:r>
              <a:rPr kumimoji="0" lang="ja-JP" altLang="en-US"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を着用しましょう</a:t>
            </a:r>
            <a:endParaRPr kumimoji="0" lang="ja-JP" altLang="ja-JP" sz="1400"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1"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料理は</a:t>
            </a:r>
            <a:r>
              <a:rPr kumimoji="0" lang="ja-JP" altLang="en-US" sz="1400" b="1"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個々に分けて、</a:t>
            </a:r>
            <a:r>
              <a:rPr kumimoji="0" lang="ja-JP" altLang="ja-JP" sz="1400" b="1"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茶菓</a:t>
            </a:r>
            <a:r>
              <a:rPr kumimoji="0" lang="ja-JP" altLang="ja-JP" sz="14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は個別包装されたもの</a:t>
            </a:r>
            <a:r>
              <a:rPr kumimoji="0" lang="ja-JP" altLang="en-US" sz="1400"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を選びましょう</a:t>
            </a:r>
            <a:endParaRPr kumimoji="0" lang="ja-JP" altLang="ja-JP" sz="1400"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457200" rtl="0" eaLnBrk="1" fontAlgn="auto" latinLnBrk="0" hangingPunct="1">
              <a:lnSpc>
                <a:spcPct val="150000"/>
              </a:lnSpc>
              <a:spcBef>
                <a:spcPts val="0"/>
              </a:spcBef>
              <a:spcAft>
                <a:spcPts val="0"/>
              </a:spcAft>
              <a:buClrTx/>
              <a:buSzTx/>
              <a:buFont typeface="Century Gothic" panose="020B0502020202020204" pitchFamily="34" charset="0"/>
              <a:buChar char="♣"/>
              <a:tabLst/>
              <a:defRPr/>
            </a:pPr>
            <a:r>
              <a:rPr kumimoji="0" lang="ja-JP" altLang="ja-JP"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食器</a:t>
            </a:r>
            <a:r>
              <a:rPr kumimoji="0" lang="ja-JP" altLang="en-US"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ja-JP"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コップ</a:t>
            </a:r>
            <a:r>
              <a:rPr kumimoji="0" lang="ja-JP" altLang="en-US"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ja-JP"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箸</a:t>
            </a:r>
            <a:r>
              <a:rPr kumimoji="0" lang="ja-JP" altLang="ja-JP" sz="1400"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などは、</a:t>
            </a:r>
            <a:r>
              <a:rPr kumimoji="0" lang="ja-JP" altLang="ja-JP" sz="1400" b="1"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使い捨て</a:t>
            </a:r>
            <a:r>
              <a:rPr kumimoji="0" lang="ja-JP" altLang="ja-JP" sz="1400" b="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にし</a:t>
            </a:r>
            <a:r>
              <a:rPr kumimoji="0" lang="ja-JP" altLang="ja-JP" sz="1400" b="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たり</a:t>
            </a:r>
            <a:r>
              <a:rPr kumimoji="0" lang="ja-JP"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、洗剤</a:t>
            </a:r>
            <a:r>
              <a:rPr kumimoji="0" lang="ja-JP"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で洗</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いましょう</a:t>
            </a:r>
            <a:endParaRPr kumimoji="0" lang="ja-JP"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60" name="正方形/長方形 659"/>
          <p:cNvSpPr/>
          <p:nvPr/>
        </p:nvSpPr>
        <p:spPr>
          <a:xfrm>
            <a:off x="457561" y="6548622"/>
            <a:ext cx="5760000" cy="3741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smtClean="0">
                <a:ln w="0"/>
                <a:solidFill>
                  <a:prstClr val="white"/>
                </a:solidFill>
                <a:effectLst/>
                <a:uLnTx/>
                <a:uFillTx/>
                <a:latin typeface="Meiryo UI" panose="020B0604030504040204" pitchFamily="50" charset="-128"/>
                <a:ea typeface="Meiryo UI" panose="020B0604030504040204" pitchFamily="50" charset="-128"/>
                <a:cs typeface="+mn-cs"/>
              </a:rPr>
              <a:t>～食べたり、飲んだりする時～</a:t>
            </a:r>
            <a:endParaRPr kumimoji="0" lang="ja-JP" altLang="en-US" sz="20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endParaRPr>
          </a:p>
        </p:txBody>
      </p:sp>
      <p:grpSp>
        <p:nvGrpSpPr>
          <p:cNvPr id="24" name="グループ化 23"/>
          <p:cNvGrpSpPr/>
          <p:nvPr/>
        </p:nvGrpSpPr>
        <p:grpSpPr>
          <a:xfrm>
            <a:off x="4375946" y="2784270"/>
            <a:ext cx="1037987" cy="700421"/>
            <a:chOff x="4442108" y="2637146"/>
            <a:chExt cx="852201" cy="508129"/>
          </a:xfrm>
        </p:grpSpPr>
        <p:pic>
          <p:nvPicPr>
            <p:cNvPr id="662" name="図 6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42108" y="2637146"/>
              <a:ext cx="432000" cy="498759"/>
            </a:xfrm>
            <a:prstGeom prst="rect">
              <a:avLst/>
            </a:prstGeom>
          </p:spPr>
        </p:pic>
        <p:pic>
          <p:nvPicPr>
            <p:cNvPr id="663" name="図 6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2309" y="2646517"/>
              <a:ext cx="432000" cy="498758"/>
            </a:xfrm>
            <a:prstGeom prst="rect">
              <a:avLst/>
            </a:prstGeom>
          </p:spPr>
        </p:pic>
      </p:grpSp>
      <p:pic>
        <p:nvPicPr>
          <p:cNvPr id="665" name="図 66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6919" y="2527904"/>
            <a:ext cx="811822" cy="811822"/>
          </a:xfrm>
          <a:prstGeom prst="rect">
            <a:avLst/>
          </a:prstGeom>
        </p:spPr>
      </p:pic>
      <p:pic>
        <p:nvPicPr>
          <p:cNvPr id="666" name="図 66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84620" y="2359271"/>
            <a:ext cx="896233" cy="548943"/>
          </a:xfrm>
          <a:prstGeom prst="rect">
            <a:avLst/>
          </a:prstGeom>
        </p:spPr>
      </p:pic>
      <p:pic>
        <p:nvPicPr>
          <p:cNvPr id="668" name="図 66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15492" y="5410712"/>
            <a:ext cx="412323" cy="599744"/>
          </a:xfrm>
          <a:prstGeom prst="rect">
            <a:avLst/>
          </a:prstGeom>
        </p:spPr>
      </p:pic>
      <p:sp>
        <p:nvSpPr>
          <p:cNvPr id="12" name="正方形/長方形 11"/>
          <p:cNvSpPr/>
          <p:nvPr/>
        </p:nvSpPr>
        <p:spPr>
          <a:xfrm>
            <a:off x="482791" y="1879019"/>
            <a:ext cx="5760000" cy="3741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2000" b="1" i="0" u="none" strike="noStrike" kern="1200" cap="none" spc="0" normalizeH="0" baseline="0" noProof="0" dirty="0" smtClean="0">
                <a:ln w="0"/>
                <a:solidFill>
                  <a:prstClr val="white"/>
                </a:solidFill>
                <a:effectLst/>
                <a:uLnTx/>
                <a:uFillTx/>
                <a:latin typeface="Meiryo UI" panose="020B0604030504040204" pitchFamily="50" charset="-128"/>
                <a:ea typeface="Meiryo UI" panose="020B0604030504040204" pitchFamily="50" charset="-128"/>
                <a:cs typeface="+mn-cs"/>
              </a:rPr>
              <a:t>感染を</a:t>
            </a:r>
            <a:r>
              <a:rPr kumimoji="0" lang="ja-JP" altLang="en-US" sz="2000" b="1" i="0" u="none" strike="noStrike" kern="1200" cap="none" spc="0" normalizeH="0" baseline="0" noProof="0" dirty="0">
                <a:ln w="0"/>
                <a:solidFill>
                  <a:prstClr val="white"/>
                </a:solidFill>
                <a:effectLst/>
                <a:uLnTx/>
                <a:uFillTx/>
                <a:latin typeface="Meiryo UI" panose="020B0604030504040204" pitchFamily="50" charset="-128"/>
                <a:ea typeface="Meiryo UI" panose="020B0604030504040204" pitchFamily="50" charset="-128"/>
                <a:cs typeface="+mn-cs"/>
              </a:rPr>
              <a:t>防ぐためのポイント～</a:t>
            </a:r>
          </a:p>
        </p:txBody>
      </p:sp>
      <p:cxnSp>
        <p:nvCxnSpPr>
          <p:cNvPr id="59" name="直線コネクタ 58"/>
          <p:cNvCxnSpPr/>
          <p:nvPr/>
        </p:nvCxnSpPr>
        <p:spPr>
          <a:xfrm>
            <a:off x="173089" y="8455346"/>
            <a:ext cx="6505714"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39" name="Shape 131"/>
          <p:cNvSpPr/>
          <p:nvPr/>
        </p:nvSpPr>
        <p:spPr>
          <a:xfrm>
            <a:off x="5701209" y="9723337"/>
            <a:ext cx="1046881" cy="211520"/>
          </a:xfrm>
          <a:prstGeom prst="rect">
            <a:avLst/>
          </a:prstGeom>
          <a:ln w="12700">
            <a:miter lim="400000"/>
          </a:ln>
          <a:extLst>
            <a:ext uri="{C572A759-6A51-4108-AA02-DFA0A04FC94B}">
              <ma14:wrappingTextBoxFlag xmlns="" xmlns:ma14="http://schemas.microsoft.com/office/mac/drawingml/2011/main" val="1"/>
            </a:ext>
          </a:extLst>
        </p:spPr>
        <p:txBody>
          <a:bodyPr wrap="square" lIns="24727" tIns="24727" rIns="24727" bIns="24727">
            <a:spAutoFit/>
          </a:bodyPr>
          <a:lstStyle>
            <a:lvl1pPr algn="r">
              <a:defRPr sz="900">
                <a:latin typeface="ＤＨＰ平成ゴシックW5"/>
                <a:ea typeface="ＤＨＰ平成ゴシックW5"/>
                <a:cs typeface="ＤＨＰ平成ゴシックW5"/>
                <a:sym typeface="ＤＨＰ平成ゴシックW5"/>
              </a:defRPr>
            </a:lvl1pPr>
          </a:lstStyle>
          <a:p>
            <a:pPr marL="0" marR="0" lvl="0" indent="0" algn="r" defTabSz="457200" rtl="0" eaLnBrk="1" fontAlgn="auto" latinLnBrk="0" hangingPunct="1">
              <a:lnSpc>
                <a:spcPct val="100000"/>
              </a:lnSpc>
              <a:spcBef>
                <a:spcPts val="0"/>
              </a:spcBef>
              <a:spcAft>
                <a:spcPts val="429"/>
              </a:spcAft>
              <a:buClrTx/>
              <a:buSzTx/>
              <a:buFontTx/>
              <a:buNone/>
              <a:tabLst/>
              <a:defRPr/>
            </a:pPr>
            <a:r>
              <a:rPr kumimoji="0" lang="ja-JP" altLang="en-US" sz="105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令和</a:t>
            </a:r>
            <a:r>
              <a:rPr kumimoji="0" lang="en-US" altLang="ja-JP" sz="105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3</a:t>
            </a:r>
            <a:r>
              <a:rPr kumimoji="0" lang="ja-JP" altLang="en-US" sz="105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年</a:t>
            </a:r>
            <a:r>
              <a:rPr kumimoji="0" lang="en-US" altLang="ja-JP" sz="105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12</a:t>
            </a:r>
            <a:r>
              <a:rPr kumimoji="0" lang="ja-JP" altLang="en-US" sz="105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月</a:t>
            </a:r>
            <a:endParaRPr kumimoji="0" sz="105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p:txBody>
      </p:sp>
      <p:pic>
        <p:nvPicPr>
          <p:cNvPr id="13" name="図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84761" y="5618603"/>
            <a:ext cx="395538" cy="425310"/>
          </a:xfrm>
          <a:prstGeom prst="rect">
            <a:avLst/>
          </a:prstGeom>
        </p:spPr>
      </p:pic>
      <p:sp>
        <p:nvSpPr>
          <p:cNvPr id="76" name="Shape 125"/>
          <p:cNvSpPr/>
          <p:nvPr/>
        </p:nvSpPr>
        <p:spPr>
          <a:xfrm>
            <a:off x="205740" y="8489223"/>
            <a:ext cx="6492819" cy="212410"/>
          </a:xfrm>
          <a:prstGeom prst="rect">
            <a:avLst/>
          </a:prstGeom>
          <a:ln w="3175">
            <a:miter lim="400000"/>
          </a:ln>
          <a:extLst>
            <a:ext uri="{C572A759-6A51-4108-AA02-DFA0A04FC94B}">
              <ma14:wrappingTextBoxFlag xmlns="" xmlns:ma14="http://schemas.microsoft.com/office/mac/drawingml/2011/main" val="1"/>
            </a:ext>
          </a:extLst>
        </p:spPr>
        <p:txBody>
          <a:bodyPr wrap="square" lIns="28978" tIns="28978" rIns="28978" bIns="28978">
            <a:spAutoFit/>
          </a:bodyPr>
          <a:lstStyle>
            <a:lvl1pPr algn="l" defTabSz="1217083">
              <a:defRPr sz="2500">
                <a:latin typeface="YuGothic Bold"/>
                <a:ea typeface="YuGothic Bold"/>
                <a:cs typeface="YuGothic Bold"/>
                <a:sym typeface="YuGothic Bold"/>
              </a:defRPr>
            </a:lvl1pPr>
          </a:lstStyle>
          <a:p>
            <a:pPr>
              <a:spcAft>
                <a:spcPts val="429"/>
              </a:spcAft>
              <a:defRPr/>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「集まろう！通いの場」ウェブサイトでは、新型</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コロナウイルス感染症に気をつけて健康を維持するための情報を発信しています</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Shape 123"/>
          <p:cNvSpPr/>
          <p:nvPr/>
        </p:nvSpPr>
        <p:spPr>
          <a:xfrm>
            <a:off x="112738" y="471029"/>
            <a:ext cx="3096000" cy="249992"/>
          </a:xfrm>
          <a:prstGeom prst="rect">
            <a:avLst/>
          </a:prstGeom>
          <a:ln w="12700">
            <a:miter lim="400000"/>
          </a:ln>
          <a:extLst>
            <a:ext uri="{C572A759-6A51-4108-AA02-DFA0A04FC94B}">
              <ma14:wrappingTextBoxFlag xmlns="" xmlns:ma14="http://schemas.microsoft.com/office/mac/drawingml/2011/main" val="1"/>
            </a:ext>
          </a:extLst>
        </p:spPr>
        <p:txBody>
          <a:bodyPr wrap="square" lIns="24727" tIns="24727" rIns="24727" bIns="24727">
            <a:spAutoFit/>
          </a:bodyPr>
          <a:lstStyle/>
          <a:p>
            <a:pPr marL="0" marR="0" lvl="0" indent="0" algn="ctr" defTabSz="457200" rtl="0" eaLnBrk="1" fontAlgn="auto" latinLnBrk="0" hangingPunct="1">
              <a:lnSpc>
                <a:spcPct val="100000"/>
              </a:lnSpc>
              <a:spcBef>
                <a:spcPts val="0"/>
              </a:spcBef>
              <a:spcAft>
                <a:spcPts val="429"/>
              </a:spcAft>
              <a:buClrTx/>
              <a:buSzTx/>
              <a:buFontTx/>
              <a:buNone/>
              <a:tabLst/>
              <a:defRPr sz="1000">
                <a:latin typeface="ＤＨＰ平成ゴシックW5"/>
                <a:ea typeface="ＤＨＰ平成ゴシックW5"/>
                <a:cs typeface="ＤＨＰ平成ゴシックW5"/>
                <a:sym typeface="ＤＨＰ平成ゴシックW5"/>
              </a:defRPr>
            </a:pPr>
            <a:r>
              <a:rPr kumimoji="0" lang="ja-JP" altLang="en-US" sz="13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rPr>
              <a:t>新型コロナウイルス感染症に気をつけて</a:t>
            </a:r>
            <a:endParaRPr kumimoji="0"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ＤＨＰ平成ゴシックW5"/>
            </a:endParaRPr>
          </a:p>
        </p:txBody>
      </p:sp>
      <p:grpSp>
        <p:nvGrpSpPr>
          <p:cNvPr id="8" name="グループ化 7"/>
          <p:cNvGrpSpPr/>
          <p:nvPr/>
        </p:nvGrpSpPr>
        <p:grpSpPr>
          <a:xfrm>
            <a:off x="4485099" y="4111737"/>
            <a:ext cx="2243575" cy="839266"/>
            <a:chOff x="4544556" y="3951049"/>
            <a:chExt cx="1876425" cy="802302"/>
          </a:xfrm>
        </p:grpSpPr>
        <p:pic>
          <p:nvPicPr>
            <p:cNvPr id="91" name="図 90"/>
            <p:cNvPicPr>
              <a:picLocks noChangeAspect="1"/>
            </p:cNvPicPr>
            <p:nvPr/>
          </p:nvPicPr>
          <p:blipFill rotWithShape="1">
            <a:blip r:embed="rId8" cstate="print">
              <a:extLst>
                <a:ext uri="{28A0092B-C50C-407E-A947-70E740481C1C}">
                  <a14:useLocalDpi xmlns:a14="http://schemas.microsoft.com/office/drawing/2010/main" val="0"/>
                </a:ext>
              </a:extLst>
            </a:blip>
            <a:srcRect r="51534" b="6373"/>
            <a:stretch/>
          </p:blipFill>
          <p:spPr>
            <a:xfrm>
              <a:off x="4877126" y="3951049"/>
              <a:ext cx="321355" cy="620793"/>
            </a:xfrm>
            <a:prstGeom prst="rect">
              <a:avLst/>
            </a:prstGeom>
          </p:spPr>
        </p:pic>
        <p:sp>
          <p:nvSpPr>
            <p:cNvPr id="92" name="左右矢印 91"/>
            <p:cNvSpPr/>
            <p:nvPr/>
          </p:nvSpPr>
          <p:spPr>
            <a:xfrm>
              <a:off x="5202849" y="4245643"/>
              <a:ext cx="617143" cy="231429"/>
            </a:xfrm>
            <a:prstGeom prst="lef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758"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3" name="テキスト ボックス 92"/>
            <p:cNvSpPr txBox="1"/>
            <p:nvPr/>
          </p:nvSpPr>
          <p:spPr>
            <a:xfrm>
              <a:off x="4544556" y="4540087"/>
              <a:ext cx="1876425" cy="2132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78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できるだけ</a:t>
              </a:r>
              <a:r>
                <a:rPr kumimoji="0"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２ｍ（最低１ｍ</a:t>
              </a:r>
              <a:r>
                <a:rPr kumimoji="0" lang="ja-JP" altLang="en-US" sz="78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endParaRPr kumimoji="0"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pic>
          <p:nvPicPr>
            <p:cNvPr id="94" name="図 93"/>
            <p:cNvPicPr>
              <a:picLocks noChangeAspect="1"/>
            </p:cNvPicPr>
            <p:nvPr/>
          </p:nvPicPr>
          <p:blipFill rotWithShape="1">
            <a:blip r:embed="rId9" cstate="print">
              <a:extLst>
                <a:ext uri="{28A0092B-C50C-407E-A947-70E740481C1C}">
                  <a14:useLocalDpi xmlns:a14="http://schemas.microsoft.com/office/drawing/2010/main" val="0"/>
                </a:ext>
              </a:extLst>
            </a:blip>
            <a:srcRect l="45101"/>
            <a:stretch/>
          </p:blipFill>
          <p:spPr>
            <a:xfrm>
              <a:off x="5819992" y="3978499"/>
              <a:ext cx="351271" cy="639857"/>
            </a:xfrm>
            <a:prstGeom prst="rect">
              <a:avLst/>
            </a:prstGeom>
          </p:spPr>
        </p:pic>
        <p:pic>
          <p:nvPicPr>
            <p:cNvPr id="95" name="図 94"/>
            <p:cNvPicPr>
              <a:picLocks noChangeAspect="1"/>
            </p:cNvPicPr>
            <p:nvPr/>
          </p:nvPicPr>
          <p:blipFill rotWithShape="1">
            <a:blip r:embed="rId10" cstate="print">
              <a:extLst>
                <a:ext uri="{BEBA8EAE-BF5A-486C-A8C5-ECC9F3942E4B}">
                  <a14:imgProps xmlns:a14="http://schemas.microsoft.com/office/drawing/2010/main">
                    <a14:imgLayer r:embed="rId11">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a:off x="5927413" y="4206039"/>
              <a:ext cx="198000" cy="117857"/>
            </a:xfrm>
            <a:prstGeom prst="rect">
              <a:avLst/>
            </a:prstGeom>
          </p:spPr>
        </p:pic>
        <p:pic>
          <p:nvPicPr>
            <p:cNvPr id="96" name="図 95"/>
            <p:cNvPicPr>
              <a:picLocks noChangeAspect="1"/>
            </p:cNvPicPr>
            <p:nvPr/>
          </p:nvPicPr>
          <p:blipFill rotWithShape="1">
            <a:blip r:embed="rId10" cstate="print">
              <a:extLst>
                <a:ext uri="{BEBA8EAE-BF5A-486C-A8C5-ECC9F3942E4B}">
                  <a14:imgProps xmlns:a14="http://schemas.microsoft.com/office/drawing/2010/main">
                    <a14:imgLayer r:embed="rId11">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a:off x="4965227" y="4203589"/>
              <a:ext cx="180000" cy="107143"/>
            </a:xfrm>
            <a:prstGeom prst="rect">
              <a:avLst/>
            </a:prstGeom>
          </p:spPr>
        </p:pic>
      </p:grpSp>
      <p:pic>
        <p:nvPicPr>
          <p:cNvPr id="83" name="図 8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4950" y="219276"/>
            <a:ext cx="1047750" cy="267831"/>
          </a:xfrm>
          <a:prstGeom prst="rect">
            <a:avLst/>
          </a:prstGeom>
        </p:spPr>
      </p:pic>
      <p:grpSp>
        <p:nvGrpSpPr>
          <p:cNvPr id="17" name="グループ化 16"/>
          <p:cNvGrpSpPr/>
          <p:nvPr/>
        </p:nvGrpSpPr>
        <p:grpSpPr>
          <a:xfrm>
            <a:off x="1419539" y="8783472"/>
            <a:ext cx="4812571" cy="559149"/>
            <a:chOff x="1419539" y="9144429"/>
            <a:chExt cx="4812571" cy="559149"/>
          </a:xfrm>
        </p:grpSpPr>
        <p:grpSp>
          <p:nvGrpSpPr>
            <p:cNvPr id="4" name="グループ化 3"/>
            <p:cNvGrpSpPr/>
            <p:nvPr/>
          </p:nvGrpSpPr>
          <p:grpSpPr>
            <a:xfrm>
              <a:off x="1419539" y="9151215"/>
              <a:ext cx="4812571" cy="552363"/>
              <a:chOff x="927040" y="9157544"/>
              <a:chExt cx="4812571" cy="552363"/>
            </a:xfrm>
          </p:grpSpPr>
          <p:grpSp>
            <p:nvGrpSpPr>
              <p:cNvPr id="61" name="グループ化 60"/>
              <p:cNvGrpSpPr/>
              <p:nvPr/>
            </p:nvGrpSpPr>
            <p:grpSpPr>
              <a:xfrm>
                <a:off x="927040" y="9157544"/>
                <a:ext cx="2873359" cy="552363"/>
                <a:chOff x="244686" y="9028515"/>
                <a:chExt cx="2873359" cy="552363"/>
              </a:xfrm>
            </p:grpSpPr>
            <p:sp>
              <p:nvSpPr>
                <p:cNvPr id="62" name="正方形/長方形 61"/>
                <p:cNvSpPr/>
                <p:nvPr/>
              </p:nvSpPr>
              <p:spPr>
                <a:xfrm>
                  <a:off x="244686" y="9028515"/>
                  <a:ext cx="2873359" cy="409970"/>
                </a:xfrm>
                <a:prstGeom prst="rect">
                  <a:avLst/>
                </a:prstGeom>
                <a:ln/>
              </p:spPr>
              <p:style>
                <a:lnRef idx="1">
                  <a:schemeClr val="accent4"/>
                </a:lnRef>
                <a:fillRef idx="2">
                  <a:schemeClr val="accent4"/>
                </a:fillRef>
                <a:effectRef idx="1">
                  <a:schemeClr val="accent4"/>
                </a:effectRef>
                <a:fontRef idx="minor">
                  <a:schemeClr val="dk1"/>
                </a:fontRef>
              </p:style>
              <p:txBody>
                <a:bodyPr wrap="square" lIns="65306" tIns="32654" rIns="65306" bIns="32654"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3143"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248114" y="9033851"/>
                  <a:ext cx="858627" cy="4077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lIns="65306" tIns="32654" rIns="65306" bIns="32654"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3143"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panose="020F0502020204030204"/>
                    <a:ea typeface="游ゴシック" panose="020B0400000000000000" pitchFamily="50" charset="-128"/>
                    <a:cs typeface="+mn-cs"/>
                  </a:endParaRPr>
                </a:p>
              </p:txBody>
            </p:sp>
            <p:sp>
              <p:nvSpPr>
                <p:cNvPr id="64" name="正方形/長方形 63"/>
                <p:cNvSpPr/>
                <p:nvPr/>
              </p:nvSpPr>
              <p:spPr>
                <a:xfrm>
                  <a:off x="1251599" y="9108262"/>
                  <a:ext cx="1741315" cy="24557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51429" bIns="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653003"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正方形/長方形 64"/>
                <p:cNvSpPr/>
                <p:nvPr/>
              </p:nvSpPr>
              <p:spPr>
                <a:xfrm>
                  <a:off x="1294732" y="9127222"/>
                  <a:ext cx="1382110" cy="246221"/>
                </a:xfrm>
                <a:prstGeom prst="rect">
                  <a:avLst/>
                </a:prstGeom>
              </p:spPr>
              <p:txBody>
                <a:bodyPr wrap="none" anchor="ctr">
                  <a:spAutoFit/>
                </a:bodyPr>
                <a:lstStyle/>
                <a:p>
                  <a:pPr marL="0" marR="0" lvl="0" indent="0" algn="ctr" defTabSz="653003"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厚生労働省 通いの場</a:t>
                  </a:r>
                  <a:endParaRPr kumimoji="0" lang="ja-JP" altLang="en-US" sz="1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正方形/長方形 65"/>
                <p:cNvSpPr/>
                <p:nvPr/>
              </p:nvSpPr>
              <p:spPr>
                <a:xfrm>
                  <a:off x="2685025" y="9096352"/>
                  <a:ext cx="324000" cy="252000"/>
                </a:xfrm>
                <a:prstGeom prst="rect">
                  <a:avLst/>
                </a:prstGeom>
                <a:solidFill>
                  <a:schemeClr val="tx1">
                    <a:lumMod val="75000"/>
                    <a:lumOff val="25000"/>
                  </a:schemeClr>
                </a:solidFill>
              </p:spPr>
              <p:txBody>
                <a:bodyPr wrap="square" lIns="65314" tIns="32657" rIns="65314" bIns="32657"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3143"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panose="020F0502020204030204"/>
                    <a:ea typeface="游ゴシック" panose="020B0400000000000000" pitchFamily="50" charset="-128"/>
                    <a:cs typeface="+mn-cs"/>
                  </a:endParaRPr>
                </a:p>
              </p:txBody>
            </p:sp>
            <p:sp>
              <p:nvSpPr>
                <p:cNvPr id="67" name="正方形/長方形 66"/>
                <p:cNvSpPr/>
                <p:nvPr/>
              </p:nvSpPr>
              <p:spPr>
                <a:xfrm>
                  <a:off x="2638719" y="9133404"/>
                  <a:ext cx="405881" cy="224229"/>
                </a:xfrm>
                <a:prstGeom prst="rect">
                  <a:avLst/>
                </a:prstGeom>
              </p:spPr>
              <p:txBody>
                <a:bodyPr wrap="none" anchor="ctr">
                  <a:spAutoFit/>
                </a:bodyPr>
                <a:lstStyle/>
                <a:p>
                  <a:pPr marL="0" marR="0" lvl="0" indent="0" algn="ctr" defTabSz="653003" rtl="0" eaLnBrk="1" fontAlgn="auto" latinLnBrk="0" hangingPunct="1">
                    <a:lnSpc>
                      <a:spcPct val="100000"/>
                    </a:lnSpc>
                    <a:spcBef>
                      <a:spcPts val="0"/>
                    </a:spcBef>
                    <a:spcAft>
                      <a:spcPts val="0"/>
                    </a:spcAft>
                    <a:buClrTx/>
                    <a:buSzTx/>
                    <a:buFontTx/>
                    <a:buNone/>
                    <a:tabLst/>
                    <a:defRPr/>
                  </a:pPr>
                  <a:r>
                    <a:rPr kumimoji="0" lang="ja-JP" altLang="en-US" sz="857"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検索</a:t>
                  </a:r>
                </a:p>
              </p:txBody>
            </p:sp>
            <p:sp>
              <p:nvSpPr>
                <p:cNvPr id="68" name="正方形/長方形 67"/>
                <p:cNvSpPr/>
                <p:nvPr/>
              </p:nvSpPr>
              <p:spPr>
                <a:xfrm>
                  <a:off x="1248583" y="9107964"/>
                  <a:ext cx="1741315" cy="24557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51429" bIns="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653003"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下矢印 68"/>
                <p:cNvSpPr/>
                <p:nvPr/>
              </p:nvSpPr>
              <p:spPr>
                <a:xfrm rot="8785712">
                  <a:off x="2823813" y="9256878"/>
                  <a:ext cx="138821" cy="324000"/>
                </a:xfrm>
                <a:prstGeom prst="downArrow">
                  <a:avLst>
                    <a:gd name="adj1" fmla="val 24368"/>
                    <a:gd name="adj2" fmla="val 137340"/>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txBody>
                <a:bodyPr wrap="square" lIns="65314" tIns="32657" rIns="65314" bIns="32657"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3143" b="1" i="0" u="none" strike="noStrike" kern="1200" cap="none" spc="0" normalizeH="0" baseline="0" noProof="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uLnTx/>
                    <a:uFillTx/>
                    <a:latin typeface="Calibri" panose="020F0502020204030204"/>
                    <a:ea typeface="游ゴシック" panose="020B0400000000000000" pitchFamily="50" charset="-128"/>
                    <a:cs typeface="+mn-cs"/>
                  </a:endParaRPr>
                </a:p>
              </p:txBody>
            </p:sp>
            <p:sp>
              <p:nvSpPr>
                <p:cNvPr id="70" name="正方形/長方形 69"/>
                <p:cNvSpPr/>
                <p:nvPr/>
              </p:nvSpPr>
              <p:spPr>
                <a:xfrm>
                  <a:off x="331424" y="9037557"/>
                  <a:ext cx="725070" cy="400110"/>
                </a:xfrm>
                <a:prstGeom prst="rect">
                  <a:avLst/>
                </a:prstGeom>
              </p:spPr>
              <p:txBody>
                <a:bodyPr wrap="none"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a:t>
                  </a:r>
                  <a:r>
                    <a:rPr kumimoji="0" lang="ja-JP" altLang="en-US" sz="1000" b="1" i="0" u="none" strike="noStrike" kern="1200" cap="none" spc="214"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a:t>
                  </a:r>
                  <a:endParaRPr kumimoji="0" lang="en-US" altLang="ja-JP" sz="1000" b="1" i="0" u="none" strike="noStrike" kern="1200" cap="none" spc="214"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214"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こちら</a:t>
                  </a:r>
                  <a:endParaRPr kumimoji="0"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 name="グループ化 1"/>
              <p:cNvGrpSpPr/>
              <p:nvPr/>
            </p:nvGrpSpPr>
            <p:grpSpPr>
              <a:xfrm>
                <a:off x="4104574" y="9157544"/>
                <a:ext cx="1635037" cy="433421"/>
                <a:chOff x="4104574" y="9157544"/>
                <a:chExt cx="1635037" cy="433421"/>
              </a:xfrm>
            </p:grpSpPr>
            <p:sp>
              <p:nvSpPr>
                <p:cNvPr id="72" name="正方形/長方形 71"/>
                <p:cNvSpPr/>
                <p:nvPr/>
              </p:nvSpPr>
              <p:spPr>
                <a:xfrm>
                  <a:off x="4104574" y="9157544"/>
                  <a:ext cx="1635037" cy="43342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 tIns="32657" rIns="65314" bIns="32657"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758"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Shape 125"/>
                <p:cNvSpPr/>
                <p:nvPr/>
              </p:nvSpPr>
              <p:spPr>
                <a:xfrm>
                  <a:off x="4622773" y="9278178"/>
                  <a:ext cx="1048229" cy="190418"/>
                </a:xfrm>
                <a:prstGeom prst="rect">
                  <a:avLst/>
                </a:prstGeom>
                <a:ln w="3175">
                  <a:miter lim="400000"/>
                </a:ln>
                <a:extLst>
                  <a:ext uri="{C572A759-6A51-4108-AA02-DFA0A04FC94B}">
                    <ma14:wrappingTextBoxFlag xmlns="" xmlns:ma14="http://schemas.microsoft.com/office/mac/drawingml/2011/main" val="1"/>
                  </a:ext>
                </a:extLst>
              </p:spPr>
              <p:txBody>
                <a:bodyPr wrap="square" lIns="28978" tIns="28978" rIns="28978" bIns="28978">
                  <a:spAutoFit/>
                </a:bodyPr>
                <a:lstStyle>
                  <a:lvl1pPr algn="l" defTabSz="1217083">
                    <a:defRPr sz="2500">
                      <a:latin typeface="YuGothic Bold"/>
                      <a:ea typeface="YuGothic Bold"/>
                      <a:cs typeface="YuGothic Bold"/>
                      <a:sym typeface="YuGothic Bold"/>
                    </a:defRPr>
                  </a:lvl1pPr>
                </a:lstStyle>
                <a:p>
                  <a:pPr marL="0" marR="0" lvl="0" indent="0" algn="l" defTabSz="1217083" rtl="0" eaLnBrk="1" fontAlgn="auto" latinLnBrk="0" hangingPunct="1">
                    <a:lnSpc>
                      <a:spcPct val="100000"/>
                    </a:lnSpc>
                    <a:spcBef>
                      <a:spcPts val="0"/>
                    </a:spcBef>
                    <a:spcAft>
                      <a:spcPts val="429"/>
                    </a:spcAft>
                    <a:buClrTx/>
                    <a:buSzTx/>
                    <a:buFontTx/>
                    <a:buNone/>
                    <a:tabLst/>
                    <a:defRPr/>
                  </a:pPr>
                  <a:r>
                    <a:rPr kumimoji="0"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rPr>
                    <a:t>◀</a:t>
                  </a:r>
                  <a:r>
                    <a:rPr kumimoji="0"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rPr>
                    <a:t>QR</a:t>
                  </a:r>
                  <a:r>
                    <a:rPr kumimoji="0"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rPr>
                    <a:t>コード読み取り</a:t>
                  </a:r>
                  <a:endParaRPr kumimoji="0"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sym typeface="YuGothic Bold"/>
                  </a:endParaRPr>
                </a:p>
              </p:txBody>
            </p:sp>
          </p:grpSp>
        </p:grpSp>
        <p:pic>
          <p:nvPicPr>
            <p:cNvPr id="84" name="図 83"/>
            <p:cNvPicPr>
              <a:picLocks noChangeAspect="1"/>
            </p:cNvPicPr>
            <p:nvPr/>
          </p:nvPicPr>
          <p:blipFill>
            <a:blip r:embed="rId13"/>
            <a:stretch>
              <a:fillRect/>
            </a:stretch>
          </p:blipFill>
          <p:spPr>
            <a:xfrm>
              <a:off x="4584198" y="9144429"/>
              <a:ext cx="496101" cy="490543"/>
            </a:xfrm>
            <a:prstGeom prst="rect">
              <a:avLst/>
            </a:prstGeom>
          </p:spPr>
        </p:pic>
      </p:grpSp>
      <p:pic>
        <p:nvPicPr>
          <p:cNvPr id="85" name="図 84"/>
          <p:cNvPicPr>
            <a:picLocks noChangeAspect="1"/>
          </p:cNvPicPr>
          <p:nvPr/>
        </p:nvPicPr>
        <p:blipFill>
          <a:blip r:embed="rId14"/>
          <a:stretch>
            <a:fillRect/>
          </a:stretch>
        </p:blipFill>
        <p:spPr>
          <a:xfrm>
            <a:off x="341083" y="8698092"/>
            <a:ext cx="831792" cy="602525"/>
          </a:xfrm>
          <a:prstGeom prst="rect">
            <a:avLst/>
          </a:prstGeom>
        </p:spPr>
      </p:pic>
      <p:grpSp>
        <p:nvGrpSpPr>
          <p:cNvPr id="16" name="グループ化 15"/>
          <p:cNvGrpSpPr/>
          <p:nvPr/>
        </p:nvGrpSpPr>
        <p:grpSpPr>
          <a:xfrm>
            <a:off x="5266974" y="7383165"/>
            <a:ext cx="1438336" cy="581703"/>
            <a:chOff x="5266974" y="7383165"/>
            <a:chExt cx="1438336" cy="581703"/>
          </a:xfrm>
        </p:grpSpPr>
        <p:sp>
          <p:nvSpPr>
            <p:cNvPr id="58" name="左右矢印 57"/>
            <p:cNvSpPr/>
            <p:nvPr/>
          </p:nvSpPr>
          <p:spPr>
            <a:xfrm>
              <a:off x="5720259" y="7459056"/>
              <a:ext cx="538164" cy="253440"/>
            </a:xfrm>
            <a:prstGeom prst="leftRightArrow">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758"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7" name="図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266974" y="7383165"/>
              <a:ext cx="590611" cy="578219"/>
            </a:xfrm>
            <a:prstGeom prst="rect">
              <a:avLst/>
            </a:prstGeom>
          </p:spPr>
        </p:pic>
        <p:pic>
          <p:nvPicPr>
            <p:cNvPr id="9" name="図 8"/>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109982" y="7384423"/>
              <a:ext cx="595328" cy="580445"/>
            </a:xfrm>
            <a:prstGeom prst="rect">
              <a:avLst/>
            </a:prstGeom>
          </p:spPr>
        </p:pic>
      </p:grpSp>
      <p:grpSp>
        <p:nvGrpSpPr>
          <p:cNvPr id="10" name="グループ化 9"/>
          <p:cNvGrpSpPr/>
          <p:nvPr/>
        </p:nvGrpSpPr>
        <p:grpSpPr>
          <a:xfrm>
            <a:off x="5381061" y="3338376"/>
            <a:ext cx="1050656" cy="889554"/>
            <a:chOff x="4637481" y="3499815"/>
            <a:chExt cx="1050656" cy="889554"/>
          </a:xfrm>
        </p:grpSpPr>
        <p:pic>
          <p:nvPicPr>
            <p:cNvPr id="667" name="図 66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637481" y="3499815"/>
              <a:ext cx="1050656" cy="889554"/>
            </a:xfrm>
            <a:prstGeom prst="rect">
              <a:avLst/>
            </a:prstGeom>
          </p:spPr>
        </p:pic>
        <p:pic>
          <p:nvPicPr>
            <p:cNvPr id="73" name="図 72"/>
            <p:cNvPicPr>
              <a:picLocks noChangeAspect="1"/>
            </p:cNvPicPr>
            <p:nvPr/>
          </p:nvPicPr>
          <p:blipFill rotWithShape="1">
            <a:blip r:embed="rId10" cstate="print">
              <a:extLst>
                <a:ext uri="{BEBA8EAE-BF5A-486C-A8C5-ECC9F3942E4B}">
                  <a14:imgProps xmlns:a14="http://schemas.microsoft.com/office/drawing/2010/main">
                    <a14:imgLayer r:embed="rId11">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a:off x="5315076" y="3915796"/>
              <a:ext cx="180000" cy="107143"/>
            </a:xfrm>
            <a:prstGeom prst="rect">
              <a:avLst/>
            </a:prstGeom>
          </p:spPr>
        </p:pic>
      </p:grpSp>
      <p:grpSp>
        <p:nvGrpSpPr>
          <p:cNvPr id="20" name="グループ化 19"/>
          <p:cNvGrpSpPr/>
          <p:nvPr/>
        </p:nvGrpSpPr>
        <p:grpSpPr>
          <a:xfrm>
            <a:off x="5165175" y="5346049"/>
            <a:ext cx="629840" cy="987984"/>
            <a:chOff x="5384864" y="5717224"/>
            <a:chExt cx="629840" cy="987984"/>
          </a:xfrm>
        </p:grpSpPr>
        <p:pic>
          <p:nvPicPr>
            <p:cNvPr id="18" name="図 17"/>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84864" y="5717224"/>
              <a:ext cx="629840" cy="987984"/>
            </a:xfrm>
            <a:prstGeom prst="rect">
              <a:avLst/>
            </a:prstGeom>
          </p:spPr>
        </p:pic>
        <p:pic>
          <p:nvPicPr>
            <p:cNvPr id="74" name="図 73"/>
            <p:cNvPicPr>
              <a:picLocks noChangeAspect="1"/>
            </p:cNvPicPr>
            <p:nvPr/>
          </p:nvPicPr>
          <p:blipFill rotWithShape="1">
            <a:blip r:embed="rId10" cstate="print">
              <a:extLst>
                <a:ext uri="{BEBA8EAE-BF5A-486C-A8C5-ECC9F3942E4B}">
                  <a14:imgProps xmlns:a14="http://schemas.microsoft.com/office/drawing/2010/main">
                    <a14:imgLayer r:embed="rId11">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a:off x="5582159" y="5936965"/>
              <a:ext cx="274853" cy="163603"/>
            </a:xfrm>
            <a:prstGeom prst="rect">
              <a:avLst/>
            </a:prstGeom>
          </p:spPr>
        </p:pic>
      </p:grpSp>
      <p:grpSp>
        <p:nvGrpSpPr>
          <p:cNvPr id="21" name="グループ化 20"/>
          <p:cNvGrpSpPr/>
          <p:nvPr/>
        </p:nvGrpSpPr>
        <p:grpSpPr>
          <a:xfrm>
            <a:off x="5785036" y="5401168"/>
            <a:ext cx="628437" cy="1073536"/>
            <a:chOff x="5972829" y="5839169"/>
            <a:chExt cx="628437" cy="1073536"/>
          </a:xfrm>
        </p:grpSpPr>
        <p:pic>
          <p:nvPicPr>
            <p:cNvPr id="14" name="図 13"/>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972829" y="5839169"/>
              <a:ext cx="628437" cy="1073536"/>
            </a:xfrm>
            <a:prstGeom prst="rect">
              <a:avLst/>
            </a:prstGeom>
          </p:spPr>
        </p:pic>
        <p:pic>
          <p:nvPicPr>
            <p:cNvPr id="78" name="図 77"/>
            <p:cNvPicPr>
              <a:picLocks noChangeAspect="1"/>
            </p:cNvPicPr>
            <p:nvPr/>
          </p:nvPicPr>
          <p:blipFill rotWithShape="1">
            <a:blip r:embed="rId10" cstate="print">
              <a:extLst>
                <a:ext uri="{BEBA8EAE-BF5A-486C-A8C5-ECC9F3942E4B}">
                  <a14:imgProps xmlns:a14="http://schemas.microsoft.com/office/drawing/2010/main">
                    <a14:imgLayer r:embed="rId11">
                      <a14:imgEffect>
                        <a14:backgroundRemoval t="51500" b="96500" l="1000" r="44750"/>
                      </a14:imgEffect>
                    </a14:imgLayer>
                  </a14:imgProps>
                </a:ext>
                <a:ext uri="{28A0092B-C50C-407E-A947-70E740481C1C}">
                  <a14:useLocalDpi xmlns:a14="http://schemas.microsoft.com/office/drawing/2010/main" val="0"/>
                </a:ext>
              </a:extLst>
            </a:blip>
            <a:srcRect l="53" t="65045" r="60157" b="11271"/>
            <a:stretch/>
          </p:blipFill>
          <p:spPr>
            <a:xfrm>
              <a:off x="6171363" y="6119823"/>
              <a:ext cx="274853" cy="163603"/>
            </a:xfrm>
            <a:prstGeom prst="rect">
              <a:avLst/>
            </a:prstGeom>
          </p:spPr>
        </p:pic>
      </p:grpSp>
    </p:spTree>
    <p:extLst>
      <p:ext uri="{BB962C8B-B14F-4D97-AF65-F5344CB8AC3E}">
        <p14:creationId xmlns:p14="http://schemas.microsoft.com/office/powerpoint/2010/main" val="2030103954"/>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6402" y="2476278"/>
            <a:ext cx="5518548" cy="3581622"/>
          </a:xfrm>
        </p:spPr>
        <p:txBody>
          <a:bodyPr>
            <a:noAutofit/>
          </a:bodyPr>
          <a:lstStyle/>
          <a:p>
            <a:r>
              <a:rPr kumimoji="1" lang="en-US" altLang="ja-JP" dirty="0" smtClean="0">
                <a:solidFill>
                  <a:srgbClr val="FF0000"/>
                </a:solidFill>
                <a:latin typeface="Meiryo UI" panose="020B0604030504040204" pitchFamily="50" charset="-128"/>
                <a:ea typeface="Meiryo UI" panose="020B0604030504040204" pitchFamily="50" charset="-128"/>
              </a:rPr>
              <a:t/>
            </a:r>
            <a:br>
              <a:rPr kumimoji="1" lang="en-US" altLang="ja-JP" dirty="0" smtClean="0">
                <a:solidFill>
                  <a:srgbClr val="FF0000"/>
                </a:solidFill>
                <a:latin typeface="Meiryo UI" panose="020B0604030504040204" pitchFamily="50" charset="-128"/>
                <a:ea typeface="Meiryo UI" panose="020B0604030504040204" pitchFamily="50" charset="-128"/>
              </a:rPr>
            </a:br>
            <a:r>
              <a:rPr kumimoji="1" lang="en-US" altLang="ja-JP" dirty="0" smtClean="0">
                <a:solidFill>
                  <a:srgbClr val="FF0000"/>
                </a:solidFill>
                <a:latin typeface="Meiryo UI" panose="020B0604030504040204" pitchFamily="50" charset="-128"/>
                <a:ea typeface="Meiryo UI" panose="020B0604030504040204" pitchFamily="50" charset="-128"/>
              </a:rPr>
              <a:t>【</a:t>
            </a:r>
            <a:r>
              <a:rPr kumimoji="1" lang="ja-JP" altLang="en-US" dirty="0" smtClean="0">
                <a:solidFill>
                  <a:srgbClr val="FF0000"/>
                </a:solidFill>
                <a:latin typeface="Meiryo UI" panose="020B0604030504040204" pitchFamily="50" charset="-128"/>
                <a:ea typeface="Meiryo UI" panose="020B0604030504040204" pitchFamily="50" charset="-128"/>
              </a:rPr>
              <a:t>注意事項</a:t>
            </a:r>
            <a:r>
              <a:rPr kumimoji="1" lang="en-US" altLang="ja-JP" dirty="0" smtClean="0">
                <a:solidFill>
                  <a:srgbClr val="FF0000"/>
                </a:solidFill>
                <a:latin typeface="Meiryo UI" panose="020B0604030504040204" pitchFamily="50" charset="-128"/>
                <a:ea typeface="Meiryo UI" panose="020B0604030504040204" pitchFamily="50" charset="-128"/>
              </a:rPr>
              <a:t>】</a:t>
            </a:r>
            <a:br>
              <a:rPr kumimoji="1" lang="en-US" altLang="ja-JP" dirty="0" smtClean="0">
                <a:solidFill>
                  <a:srgbClr val="FF0000"/>
                </a:solidFill>
                <a:latin typeface="Meiryo UI" panose="020B0604030504040204" pitchFamily="50" charset="-128"/>
                <a:ea typeface="Meiryo UI" panose="020B0604030504040204" pitchFamily="50" charset="-128"/>
              </a:rPr>
            </a:br>
            <a:r>
              <a:rPr lang="en-US" altLang="ja-JP" dirty="0">
                <a:solidFill>
                  <a:srgbClr val="FF0000"/>
                </a:solidFill>
                <a:latin typeface="Meiryo UI" panose="020B0604030504040204" pitchFamily="50" charset="-128"/>
                <a:ea typeface="Meiryo UI" panose="020B0604030504040204" pitchFamily="50" charset="-128"/>
              </a:rPr>
              <a:t/>
            </a:r>
            <a:br>
              <a:rPr lang="en-US" altLang="ja-JP" dirty="0">
                <a:solidFill>
                  <a:srgbClr val="FF0000"/>
                </a:solidFill>
                <a:latin typeface="Meiryo UI" panose="020B0604030504040204" pitchFamily="50" charset="-128"/>
                <a:ea typeface="Meiryo UI" panose="020B0604030504040204" pitchFamily="50" charset="-128"/>
              </a:rPr>
            </a:br>
            <a:r>
              <a:rPr kumimoji="1" lang="en-US" altLang="ja-JP" dirty="0" smtClean="0">
                <a:solidFill>
                  <a:srgbClr val="FF0000"/>
                </a:solidFill>
                <a:latin typeface="Meiryo UI" panose="020B0604030504040204" pitchFamily="50" charset="-128"/>
                <a:ea typeface="Meiryo UI" panose="020B0604030504040204" pitchFamily="50" charset="-128"/>
              </a:rPr>
              <a:t>※</a:t>
            </a:r>
            <a:r>
              <a:rPr kumimoji="1" lang="ja-JP" altLang="en-US" dirty="0" smtClean="0">
                <a:solidFill>
                  <a:srgbClr val="FF0000"/>
                </a:solidFill>
                <a:latin typeface="Meiryo UI" panose="020B0604030504040204" pitchFamily="50" charset="-128"/>
                <a:ea typeface="Meiryo UI" panose="020B0604030504040204" pitchFamily="50" charset="-128"/>
              </a:rPr>
              <a:t>内容の改変はお控えください</a:t>
            </a:r>
            <a:r>
              <a:rPr kumimoji="1" lang="en-US" altLang="ja-JP" dirty="0" smtClean="0">
                <a:solidFill>
                  <a:srgbClr val="FF0000"/>
                </a:solidFill>
                <a:latin typeface="Meiryo UI" panose="020B0604030504040204" pitchFamily="50" charset="-128"/>
                <a:ea typeface="Meiryo UI" panose="020B0604030504040204" pitchFamily="50" charset="-128"/>
              </a:rPr>
              <a:t/>
            </a:r>
            <a:br>
              <a:rPr kumimoji="1" lang="en-US" altLang="ja-JP" dirty="0" smtClean="0">
                <a:solidFill>
                  <a:srgbClr val="FF0000"/>
                </a:solidFill>
                <a:latin typeface="Meiryo UI" panose="020B0604030504040204" pitchFamily="50" charset="-128"/>
                <a:ea typeface="Meiryo UI" panose="020B0604030504040204" pitchFamily="50" charset="-128"/>
              </a:rPr>
            </a:br>
            <a:r>
              <a:rPr kumimoji="1" lang="en-US" altLang="ja-JP" dirty="0" smtClean="0">
                <a:solidFill>
                  <a:srgbClr val="FF0000"/>
                </a:solidFill>
                <a:latin typeface="Meiryo UI" panose="020B0604030504040204" pitchFamily="50" charset="-128"/>
                <a:ea typeface="Meiryo UI" panose="020B0604030504040204" pitchFamily="50" charset="-128"/>
              </a:rPr>
              <a:t/>
            </a:r>
            <a:br>
              <a:rPr kumimoji="1" lang="en-US" altLang="ja-JP" dirty="0" smtClean="0">
                <a:solidFill>
                  <a:srgbClr val="FF0000"/>
                </a:solidFill>
                <a:latin typeface="Meiryo UI" panose="020B0604030504040204" pitchFamily="50" charset="-128"/>
                <a:ea typeface="Meiryo UI" panose="020B0604030504040204" pitchFamily="50" charset="-128"/>
              </a:rPr>
            </a:br>
            <a:r>
              <a:rPr kumimoji="1" lang="en-US" altLang="ja-JP" dirty="0" smtClean="0">
                <a:solidFill>
                  <a:srgbClr val="FF0000"/>
                </a:solidFill>
                <a:latin typeface="Meiryo UI" panose="020B0604030504040204" pitchFamily="50" charset="-128"/>
                <a:ea typeface="Meiryo UI" panose="020B0604030504040204" pitchFamily="50" charset="-128"/>
              </a:rPr>
              <a:t>※</a:t>
            </a:r>
            <a:r>
              <a:rPr kumimoji="1" lang="ja-JP" altLang="en-US" dirty="0" smtClean="0">
                <a:solidFill>
                  <a:srgbClr val="FF0000"/>
                </a:solidFill>
                <a:latin typeface="Meiryo UI" panose="020B0604030504040204" pitchFamily="50" charset="-128"/>
                <a:ea typeface="Meiryo UI" panose="020B0604030504040204" pitchFamily="50" charset="-128"/>
              </a:rPr>
              <a:t>自治体名や連絡先の追記は構いません</a:t>
            </a:r>
            <a:r>
              <a:rPr kumimoji="1" lang="en-US" altLang="ja-JP" dirty="0" smtClean="0">
                <a:solidFill>
                  <a:srgbClr val="FF0000"/>
                </a:solidFill>
                <a:latin typeface="Meiryo UI" panose="020B0604030504040204" pitchFamily="50" charset="-128"/>
                <a:ea typeface="Meiryo UI" panose="020B0604030504040204" pitchFamily="50" charset="-128"/>
              </a:rPr>
              <a:t/>
            </a:r>
            <a:br>
              <a:rPr kumimoji="1" lang="en-US" altLang="ja-JP" dirty="0" smtClean="0">
                <a:solidFill>
                  <a:srgbClr val="FF0000"/>
                </a:solidFill>
                <a:latin typeface="Meiryo UI" panose="020B0604030504040204" pitchFamily="50" charset="-128"/>
                <a:ea typeface="Meiryo UI" panose="020B0604030504040204" pitchFamily="50" charset="-128"/>
              </a:rPr>
            </a:br>
            <a:endParaRPr kumimoji="1" lang="ja-JP" altLang="en-US"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4367468"/>
      </p:ext>
    </p:extLst>
  </p:cSld>
  <p:clrMapOvr>
    <a:masterClrMapping/>
  </p:clrMapOvr>
  <p:transition spd="med"/>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3018</TotalTime>
  <Words>329</Words>
  <Application>Microsoft Office PowerPoint</Application>
  <PresentationFormat>A4 210 x 297 mm</PresentationFormat>
  <Paragraphs>32</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ＤＨＰ平成ゴシックW5</vt:lpstr>
      <vt:lpstr>Meiryo UI</vt:lpstr>
      <vt:lpstr>YuGothic Bold</vt:lpstr>
      <vt:lpstr>メイリオ</vt:lpstr>
      <vt:lpstr>游ゴシック</vt:lpstr>
      <vt:lpstr>游ゴシック Light</vt:lpstr>
      <vt:lpstr>Arial</vt:lpstr>
      <vt:lpstr>Calibri</vt:lpstr>
      <vt:lpstr>Calibri Light</vt:lpstr>
      <vt:lpstr>Century Gothic</vt:lpstr>
      <vt:lpstr>Office テーマ</vt:lpstr>
      <vt:lpstr>PowerPoint プレゼンテーション</vt:lpstr>
      <vt:lpstr> 【注意事項】  ※内容の改変はお控えください  ※自治体名や連絡先の追記は構いません </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三浦 征大（内閣広報室本室）</dc:creator>
  <cp:lastModifiedBy>日名子 まき(hinago-maki)</cp:lastModifiedBy>
  <cp:revision>342</cp:revision>
  <cp:lastPrinted>2021-12-14T09:21:37Z</cp:lastPrinted>
  <dcterms:created xsi:type="dcterms:W3CDTF">2016-03-08T09:49:41Z</dcterms:created>
  <dcterms:modified xsi:type="dcterms:W3CDTF">2021-12-15T10:58:21Z</dcterms:modified>
</cp:coreProperties>
</file>