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charts/chart46.xml" ContentType="application/vnd.openxmlformats-officedocument.drawingml.chart+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drawings/drawing17.xml" ContentType="application/vnd.openxmlformats-officedocument.drawingml.chartshapes+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theme/themeOverride17.xml" ContentType="application/vnd.openxmlformats-officedocument.themeOverr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rawings/drawing3.xml" ContentType="application/vnd.openxmlformats-officedocument.drawingml.chartshapes+xml"/>
  <Override PartName="/ppt/charts/chart29.xml" ContentType="application/vnd.openxmlformats-officedocument.drawingml.chart+xml"/>
  <Override PartName="/ppt/theme/themeOverride20.xml" ContentType="application/vnd.openxmlformats-officedocument.themeOverride+xml"/>
  <Override PartName="/ppt/slides/slide55.xml" ContentType="application/vnd.openxmlformats-officedocument.presentationml.slide+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charts/chart14.xml" ContentType="application/vnd.openxmlformats-officedocument.drawingml.char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charts/chart32.xml" ContentType="application/vnd.openxmlformats-officedocument.drawingml.chart+xml"/>
  <Override PartName="/ppt/charts/chart43.xml" ContentType="application/vnd.openxmlformats-officedocument.drawingml.chart+xml"/>
  <Override PartName="/ppt/notesSlides/notesSlide53.xml" ContentType="application/vnd.openxmlformats-officedocument.presentationml.notesSlide+xml"/>
  <Override PartName="/ppt/drawings/drawing18.xml" ContentType="application/vnd.openxmlformats-officedocument.drawingml.chartshape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21.xml" ContentType="application/vnd.openxmlformats-officedocument.drawingml.chart+xml"/>
  <Override PartName="/ppt/notesSlides/notesSlide42.xml" ContentType="application/vnd.openxmlformats-officedocument.presentationml.notesSlide+xml"/>
  <Override PartName="/ppt/charts/chart50.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rawings/drawing14.xml" ContentType="application/vnd.openxmlformats-officedocument.drawingml.chartshapes+xml"/>
  <Override PartName="/ppt/theme/themeOverride18.xml" ContentType="application/vnd.openxmlformats-officedocument.themeOverride+xml"/>
  <Override PartName="/ppt/charts/chart4.xml" ContentType="application/vnd.openxmlformats-officedocument.drawingml.chart+xml"/>
  <Override PartName="/ppt/drawings/drawing8.xml" ContentType="application/vnd.openxmlformats-officedocument.drawingml.chartshape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rawings/drawing10.xml" ContentType="application/vnd.openxmlformats-officedocument.drawingml.chartshapes+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theme/themeOverride21.xml" ContentType="application/vnd.openxmlformats-officedocument.themeOverride+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charts/chart19.xml" ContentType="application/vnd.openxmlformats-officedocument.drawingml.chart+xml"/>
  <Override PartName="/ppt/theme/themeOverride10.xml" ContentType="application/vnd.openxmlformats-officedocument.themeOverride+xml"/>
  <Override PartName="/ppt/charts/chart37.xml" ContentType="application/vnd.openxmlformats-officedocument.drawingml.chart+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charts/chart26.xml" ContentType="application/vnd.openxmlformats-officedocument.drawingml.chart+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notesSlides/notesSlide25.xml" ContentType="application/vnd.openxmlformats-officedocument.presentationml.notesSlide+xml"/>
  <Override PartName="/ppt/charts/chart33.xml" ContentType="application/vnd.openxmlformats-officedocument.drawingml.char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charts/chart51.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charts/chart22.xml" ContentType="application/vnd.openxmlformats-officedocument.drawingml.chart+xml"/>
  <Override PartName="/ppt/charts/chart40.xml" ContentType="application/vnd.openxmlformats-officedocument.drawingml.chart+xml"/>
  <Override PartName="/ppt/drawings/drawing15.xml" ContentType="application/vnd.openxmlformats-officedocument.drawingml.chartshapes+xml"/>
  <Override PartName="/ppt/theme/themeOverride19.xml" ContentType="application/vnd.openxmlformats-officedocument.themeOverr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rawings/drawing9.xml" ContentType="application/vnd.openxmlformats-officedocument.drawingml.chartshape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rawings/drawing11.xml" ContentType="application/vnd.openxmlformats-officedocument.drawingml.chartshapes+xml"/>
  <Override PartName="/ppt/theme/themeOverride15.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theme/themeOverride22.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45.xml" ContentType="application/vnd.openxmlformats-officedocument.drawingml.chart+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44.xml" ContentType="application/vnd.openxmlformats-officedocument.presentationml.notesSlide+xml"/>
  <Override PartName="/ppt/slides/slide20.xml" ContentType="application/vnd.openxmlformats-officedocument.presentationml.slide+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30.xml" ContentType="application/vnd.openxmlformats-officedocument.drawingml.chart+xml"/>
  <Override PartName="/ppt/charts/chart41.xml" ContentType="application/vnd.openxmlformats-officedocument.drawingml.chart+xml"/>
  <Override PartName="/ppt/notesSlides/notesSlide51.xml" ContentType="application/vnd.openxmlformats-officedocument.presentationml.notesSlide+xml"/>
  <Override PartName="/ppt/drawings/drawing16.xml" ContentType="application/vnd.openxmlformats-officedocument.drawingml.chartshapes+xml"/>
  <Override PartName="/ppt/charts/colors1.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Default Extension="tiff" ContentType="image/tiff"/>
  <Override PartName="/ppt/notesSlides/notesSlide6.xml" ContentType="application/vnd.openxmlformats-officedocument.presentationml.notesSlide+xml"/>
  <Override PartName="/ppt/drawings/drawing12.xml" ContentType="application/vnd.openxmlformats-officedocument.drawingml.chartshapes+xml"/>
  <Override PartName="/ppt/theme/themeOverride16.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theme/themeOverride9.xml" ContentType="application/vnd.openxmlformats-officedocument.themeOverride+xml"/>
  <Override PartName="/ppt/theme/themeOverride23.xml" ContentType="application/vnd.openxmlformats-officedocument.themeOverride+xml"/>
  <Override PartName="/ppt/slides/slide29.xml" ContentType="application/vnd.openxmlformats-officedocument.presentationml.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charts/chart28.xml" ContentType="application/vnd.openxmlformats-officedocument.drawingml.chart+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charts/chart31.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drawings/drawing13.xml" ContentType="application/vnd.openxmlformats-officedocument.drawingml.chartshapes+xml"/>
  <Override PartName="/ppt/drawings/drawing7.xml" ContentType="application/vnd.openxmlformats-officedocument.drawingml.chartshapes+xml"/>
  <Override PartName="/ppt/theme/themeOverride24.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48.xml" ContentType="application/vnd.openxmlformats-officedocument.presentationml.slide+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charts/chart36.xml" ContentType="application/vnd.openxmlformats-officedocument.drawingml.chart+xml"/>
  <Override PartName="/ppt/charts/chart47.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6" r:id="rId1"/>
  </p:sldMasterIdLst>
  <p:notesMasterIdLst>
    <p:notesMasterId r:id="rId72"/>
  </p:notesMasterIdLst>
  <p:handoutMasterIdLst>
    <p:handoutMasterId r:id="rId73"/>
  </p:handoutMasterIdLst>
  <p:sldIdLst>
    <p:sldId id="256" r:id="rId2"/>
    <p:sldId id="324" r:id="rId3"/>
    <p:sldId id="257" r:id="rId4"/>
    <p:sldId id="258" r:id="rId5"/>
    <p:sldId id="259" r:id="rId6"/>
    <p:sldId id="260" r:id="rId7"/>
    <p:sldId id="262" r:id="rId8"/>
    <p:sldId id="321" r:id="rId9"/>
    <p:sldId id="348" r:id="rId10"/>
    <p:sldId id="349" r:id="rId11"/>
    <p:sldId id="281" r:id="rId12"/>
    <p:sldId id="353" r:id="rId13"/>
    <p:sldId id="301" r:id="rId14"/>
    <p:sldId id="370" r:id="rId15"/>
    <p:sldId id="289" r:id="rId16"/>
    <p:sldId id="360" r:id="rId17"/>
    <p:sldId id="361" r:id="rId18"/>
    <p:sldId id="362" r:id="rId19"/>
    <p:sldId id="363" r:id="rId20"/>
    <p:sldId id="364" r:id="rId21"/>
    <p:sldId id="365" r:id="rId22"/>
    <p:sldId id="294" r:id="rId23"/>
    <p:sldId id="298" r:id="rId24"/>
    <p:sldId id="296" r:id="rId25"/>
    <p:sldId id="300" r:id="rId26"/>
    <p:sldId id="285" r:id="rId27"/>
    <p:sldId id="293" r:id="rId28"/>
    <p:sldId id="295" r:id="rId29"/>
    <p:sldId id="366" r:id="rId30"/>
    <p:sldId id="367" r:id="rId31"/>
    <p:sldId id="368" r:id="rId32"/>
    <p:sldId id="369" r:id="rId33"/>
    <p:sldId id="383" r:id="rId34"/>
    <p:sldId id="384" r:id="rId35"/>
    <p:sldId id="385" r:id="rId36"/>
    <p:sldId id="350" r:id="rId37"/>
    <p:sldId id="351" r:id="rId38"/>
    <p:sldId id="352" r:id="rId39"/>
    <p:sldId id="357" r:id="rId40"/>
    <p:sldId id="358" r:id="rId41"/>
    <p:sldId id="381" r:id="rId42"/>
    <p:sldId id="325" r:id="rId43"/>
    <p:sldId id="328" r:id="rId44"/>
    <p:sldId id="329" r:id="rId45"/>
    <p:sldId id="330" r:id="rId46"/>
    <p:sldId id="331" r:id="rId47"/>
    <p:sldId id="332" r:id="rId48"/>
    <p:sldId id="336" r:id="rId49"/>
    <p:sldId id="340" r:id="rId50"/>
    <p:sldId id="359" r:id="rId51"/>
    <p:sldId id="373" r:id="rId52"/>
    <p:sldId id="371" r:id="rId53"/>
    <p:sldId id="372" r:id="rId54"/>
    <p:sldId id="382" r:id="rId55"/>
    <p:sldId id="344" r:id="rId56"/>
    <p:sldId id="346" r:id="rId57"/>
    <p:sldId id="347" r:id="rId58"/>
    <p:sldId id="322" r:id="rId59"/>
    <p:sldId id="304" r:id="rId60"/>
    <p:sldId id="305" r:id="rId61"/>
    <p:sldId id="306" r:id="rId62"/>
    <p:sldId id="307" r:id="rId63"/>
    <p:sldId id="311" r:id="rId64"/>
    <p:sldId id="374" r:id="rId65"/>
    <p:sldId id="375" r:id="rId66"/>
    <p:sldId id="376" r:id="rId67"/>
    <p:sldId id="377" r:id="rId68"/>
    <p:sldId id="378" r:id="rId69"/>
    <p:sldId id="379" r:id="rId70"/>
    <p:sldId id="380" r:id="rId7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428E"/>
    <a:srgbClr val="006699"/>
    <a:srgbClr val="0066FF"/>
    <a:srgbClr val="893799"/>
    <a:srgbClr val="0099CC"/>
    <a:srgbClr val="00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2" autoAdjust="0"/>
    <p:restoredTop sz="94660"/>
  </p:normalViewPr>
  <p:slideViewPr>
    <p:cSldViewPr>
      <p:cViewPr varScale="1">
        <p:scale>
          <a:sx n="69" d="100"/>
          <a:sy n="69" d="100"/>
        </p:scale>
        <p:origin x="-131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1668" y="9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______1.xlsx"/><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N0500051\Desktop\&#26032;&#12375;&#12356;&#12501;&#12457;&#12523;&#12480;\&#21508;&#22287;&#22495;&#12459;&#12521;&#821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0500051\Desktop\&#26032;&#12375;&#12356;&#12501;&#12457;&#12523;&#12480;\&#21508;&#22287;&#22495;&#12459;&#12521;&#821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0500051\Desktop\&#26032;&#12375;&#12356;&#12501;&#12457;&#12523;&#12480;\&#21508;&#22287;&#22495;&#12459;&#12521;&#8213;.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0500051\Desktop\&#26032;&#12375;&#12356;&#12501;&#12457;&#12523;&#12480;\&#21508;&#22287;&#22495;&#12459;&#12521;&#8213;.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N0500051\Desktop\&#26032;&#12375;&#12356;&#12501;&#12457;&#12523;&#12480;\&#21508;&#22287;&#22495;&#12459;&#12521;&#8213;.xlsx" TargetMode="Externa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Office_Excel_______6.xlsx"/><Relationship Id="rId1" Type="http://schemas.openxmlformats.org/officeDocument/2006/relationships/themeOverride" Target="../theme/themeOverride6.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Office_Excel_______7.xlsx"/><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Office_Excel_______8.xlsx"/><Relationship Id="rId1" Type="http://schemas.openxmlformats.org/officeDocument/2006/relationships/themeOverride" Target="../theme/themeOverride8.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Office_Excel_______9.xlsx"/><Relationship Id="rId1" Type="http://schemas.openxmlformats.org/officeDocument/2006/relationships/themeOverride" Target="../theme/themeOverride9.xml"/></Relationships>
</file>

<file path=ppt/charts/_rels/chart19.xml.rels><?xml version="1.0" encoding="UTF-8" standalone="yes"?>
<Relationships xmlns="http://schemas.openxmlformats.org/package/2006/relationships"><Relationship Id="rId1" Type="http://schemas.openxmlformats.org/officeDocument/2006/relationships/oleObject" Target="file:///\\svka53\&#21307;&#30274;&#25512;&#36914;&#35506;\&#21307;&#30274;&#20418;\&#22312;&#23429;&#65286;&#32066;&#26411;&#26399;&#21307;&#30274;\002%20&#22312;&#23429;&#21307;&#30274;&#25512;&#36914;&#20840;&#20307;&#20250;&#35696;\H28\001&#12479;&#12473;&#12463;&#12501;&#12457;&#12540;&#12473;\03%20&#31532;&#65297;&#22238;(H28)\0221&#36895;&#22577;&#20516;&#24847;&#35211;(&#22577;&#21578;&#26360;&#29992;&#20462;&#27491;&#65289;.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______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oleObject" Target="file:///\\svka53\&#21307;&#30274;&#25512;&#36914;&#35506;\&#21307;&#30274;&#20418;\&#22312;&#23429;&#65286;&#32066;&#26411;&#26399;&#21307;&#30274;\002%20&#22312;&#23429;&#21307;&#30274;&#25512;&#36914;&#20840;&#20307;&#20250;&#35696;\H28\001&#12479;&#12473;&#12463;&#12501;&#12457;&#12540;&#12473;\03%20&#31532;&#65297;&#22238;(H28)\0221&#36895;&#22577;&#20516;&#24847;&#35211;(&#22577;&#21578;&#26360;&#29992;&#20462;&#27491;&#65289;.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svka53\&#21307;&#30274;&#25512;&#36914;&#35506;\&#21307;&#30274;&#20418;\&#22312;&#23429;&#65286;&#32066;&#26411;&#26399;&#21307;&#30274;\002%20&#22312;&#23429;&#21307;&#30274;&#25512;&#36914;&#20840;&#20307;&#20250;&#35696;\H28\001&#12479;&#12473;&#12463;&#12501;&#12457;&#12540;&#12473;\03%20&#31532;&#65297;&#22238;(H28)\0221&#36895;&#22577;&#20516;&#24847;&#35211;(&#22577;&#21578;&#26360;&#29992;&#20462;&#27491;&#65289;.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svka53\&#21307;&#30274;&#25512;&#36914;&#35506;\&#21307;&#30274;&#20418;\&#22312;&#23429;&#65286;&#32066;&#26411;&#26399;&#21307;&#30274;\002%20&#22312;&#23429;&#21307;&#30274;&#25512;&#36914;&#20840;&#20307;&#20250;&#35696;\H28\001&#12479;&#12473;&#12463;&#12501;&#12457;&#12540;&#12473;\03%20&#31532;&#65297;&#22238;(H28)\0221&#36895;&#22577;&#20516;&#24847;&#35211;(&#22577;&#21578;&#26360;&#29992;&#20462;&#27491;&#65289;.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svka53\&#21307;&#30274;&#25512;&#36914;&#35506;\&#21307;&#30274;&#20418;\&#22312;&#23429;&#65286;&#32066;&#26411;&#26399;&#21307;&#30274;\002%20&#22312;&#23429;&#21307;&#30274;&#25512;&#36914;&#20840;&#20307;&#20250;&#35696;\H28\001&#12479;&#12473;&#12463;&#12501;&#12457;&#12540;&#12473;\03%20&#31532;&#65297;&#22238;(H28)\0221&#36895;&#22577;&#20516;&#24847;&#35211;(&#22577;&#21578;&#26360;&#29992;&#20462;&#27491;&#65289;.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N0500051\Desktop\&#26032;&#12375;&#12356;&#12501;&#12457;&#12523;&#12480;\&#21508;&#22287;&#22495;&#12459;&#12521;&#8213;.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svka53\&#21307;&#30274;&#25512;&#36914;&#35506;\&#21307;&#30274;&#20418;\&#22312;&#23429;&#65286;&#32066;&#26411;&#26399;&#21307;&#30274;\002%20&#22312;&#23429;&#21307;&#30274;&#25512;&#36914;&#20840;&#20307;&#20250;&#35696;\H28\001&#12479;&#12473;&#12463;&#12501;&#12457;&#12540;&#12473;\03%20&#31532;&#65297;&#22238;(H28)\0221&#36895;&#22577;&#20516;&#24847;&#35211;(&#22577;&#21578;&#26360;&#29992;&#20462;&#27491;&#65289;.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svka53\&#21307;&#30274;&#25512;&#36914;&#35506;\&#21307;&#30274;&#20418;\&#22312;&#23429;&#65286;&#32066;&#26411;&#26399;&#21307;&#30274;\002%20&#22312;&#23429;&#21307;&#30274;&#25512;&#36914;&#20840;&#20307;&#20250;&#35696;\H28\001&#12479;&#12473;&#12463;&#12501;&#12457;&#12540;&#12473;\03%20&#31532;&#65297;&#22238;(H28)\0221&#36895;&#22577;&#20516;&#24847;&#35211;(&#22577;&#21578;&#26360;&#29992;&#20462;&#27491;&#65289;.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svka53\&#21307;&#30274;&#25512;&#36914;&#35506;\&#21307;&#30274;&#20418;\&#22312;&#23429;&#65286;&#32066;&#26411;&#26399;&#21307;&#30274;\002%20&#22312;&#23429;&#21307;&#30274;&#25512;&#36914;&#20840;&#20307;&#20250;&#35696;\H28\001&#12479;&#12473;&#12463;&#12501;&#12457;&#12540;&#12473;\03%20&#31532;&#65297;&#22238;(H28)\&#38263;&#37326;&#30476;&#22312;&#23429;&#21307;&#30274;&#31561;&#35519;&#26619;&#12288;&#30528;&#30446;&#12377;&#12409;&#12365;&#28857;&#12289;&#35299;&#37320;&#31561;&#12434;&#35696;&#35542;&#12377;&#12409;&#12365;&#28857;.xlsm"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svka53\&#21307;&#30274;&#25512;&#36914;&#35506;\&#21307;&#30274;&#20418;\&#22312;&#23429;&#65286;&#32066;&#26411;&#26399;&#21307;&#30274;\002%20&#22312;&#23429;&#21307;&#30274;&#25512;&#36914;&#20840;&#20307;&#20250;&#35696;\H28\001&#12479;&#12473;&#12463;&#12501;&#12457;&#12540;&#12473;\03%20&#31532;&#65297;&#22238;(H28)\&#38263;&#37326;&#30476;&#22312;&#23429;&#21307;&#30274;&#31561;&#35519;&#26619;&#12288;&#30528;&#30446;&#12377;&#12409;&#12365;&#28857;&#12289;&#35299;&#37320;&#31561;&#12434;&#35696;&#35542;&#12377;&#12409;&#12365;&#28857;.xlsm" TargetMode="Externa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Office_Excel_______10.xlsx"/><Relationship Id="rId1" Type="http://schemas.openxmlformats.org/officeDocument/2006/relationships/themeOverride" Target="../theme/themeOverride10.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Office_Excel_______11.xlsx"/><Relationship Id="rId1" Type="http://schemas.openxmlformats.org/officeDocument/2006/relationships/themeOverride" Target="../theme/themeOverride11.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Office_Excel_______12.xlsx"/><Relationship Id="rId1" Type="http://schemas.openxmlformats.org/officeDocument/2006/relationships/themeOverride" Target="../theme/themeOverride12.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Office_Excel_______13.xlsx"/><Relationship Id="rId1" Type="http://schemas.openxmlformats.org/officeDocument/2006/relationships/themeOverride" Target="../theme/themeOverride13.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Office_Excel_______14.xlsx"/><Relationship Id="rId1" Type="http://schemas.openxmlformats.org/officeDocument/2006/relationships/themeOverride" Target="../theme/themeOverride14.xml"/></Relationships>
</file>

<file path=ppt/charts/_rels/chart4.xml.rels><?xml version="1.0" encoding="UTF-8" standalone="yes"?>
<Relationships xmlns="http://schemas.openxmlformats.org/package/2006/relationships"><Relationship Id="rId1" Type="http://schemas.openxmlformats.org/officeDocument/2006/relationships/oleObject" Target="file:///\\svka53\&#21307;&#30274;&#25512;&#36914;&#35506;\&#21307;&#30274;&#20418;\&#22312;&#23429;&#65286;&#32066;&#26411;&#26399;&#21307;&#30274;\002%20&#22312;&#23429;&#21307;&#30274;&#25512;&#36914;&#20840;&#20307;&#20250;&#35696;\H28\001&#12479;&#12473;&#12463;&#12501;&#12457;&#12540;&#12473;\03%20&#31532;&#65297;&#22238;(H28)\0221&#36895;&#22577;&#20516;&#24847;&#35211;(&#22577;&#21578;&#26360;&#29992;&#20462;&#27491;&#65289;.xlsx" TargetMode="Externa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Office_Excel_______15.xlsx"/><Relationship Id="rId1" Type="http://schemas.openxmlformats.org/officeDocument/2006/relationships/themeOverride" Target="../theme/themeOverride15.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Office_Excel_______16.xlsx"/><Relationship Id="rId1" Type="http://schemas.openxmlformats.org/officeDocument/2006/relationships/themeOverride" Target="../theme/themeOverride16.xml"/></Relationships>
</file>

<file path=ppt/charts/_rels/chart42.xml.rels><?xml version="1.0" encoding="UTF-8" standalone="yes"?>
<Relationships xmlns="http://schemas.openxmlformats.org/package/2006/relationships"><Relationship Id="rId1" Type="http://schemas.openxmlformats.org/officeDocument/2006/relationships/oleObject" Target="file:///\\svka53\&#21307;&#30274;&#25512;&#36914;&#35506;\&#21307;&#30274;&#20418;\&#22312;&#23429;&#65286;&#32066;&#26411;&#26399;&#21307;&#30274;\002%20&#22312;&#23429;&#21307;&#30274;&#25512;&#36914;&#20840;&#20307;&#20250;&#35696;\H28\001&#12479;&#12473;&#12463;&#12501;&#12457;&#12540;&#12473;\03%20&#31532;&#65297;&#22238;(H28)\0221&#36895;&#22577;&#20516;&#24847;&#35211;(&#22577;&#21578;&#26360;&#29992;&#20462;&#27491;&#65289;.xlsx" TargetMode="Externa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Office_Excel_______17.xlsx"/><Relationship Id="rId1" Type="http://schemas.openxmlformats.org/officeDocument/2006/relationships/themeOverride" Target="../theme/themeOverride17.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Office_Excel_______18.xlsx"/><Relationship Id="rId1" Type="http://schemas.openxmlformats.org/officeDocument/2006/relationships/themeOverride" Target="../theme/themeOverride18.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Office_Excel_______19.xlsx"/><Relationship Id="rId1" Type="http://schemas.openxmlformats.org/officeDocument/2006/relationships/themeOverride" Target="../theme/themeOverride19.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Office_Excel_______20.xlsx"/><Relationship Id="rId1" Type="http://schemas.openxmlformats.org/officeDocument/2006/relationships/themeOverride" Target="../theme/themeOverride20.xml"/></Relationships>
</file>

<file path=ppt/charts/_rels/chart47.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Office_Excel_______21.xlsx"/><Relationship Id="rId1" Type="http://schemas.openxmlformats.org/officeDocument/2006/relationships/themeOverride" Target="../theme/themeOverride21.xml"/></Relationships>
</file>

<file path=ppt/charts/_rels/chart4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Office_Excel_______22.xlsx"/><Relationship Id="rId1" Type="http://schemas.openxmlformats.org/officeDocument/2006/relationships/themeOverride" Target="../theme/themeOverride2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svka53\&#21307;&#30274;&#25512;&#36914;&#35506;\&#21307;&#30274;&#20418;\&#22312;&#23429;&#65286;&#32066;&#26411;&#26399;&#21307;&#30274;\001%20&#22312;&#23429;&#21307;&#30274;&#31561;&#25552;&#20379;&#20307;&#21046;&#35519;&#26619;&#20107;&#26989;\&#32080;&#26524;&#20998;&#26512;\&#12304;&#26032;&#12305;&#23665;&#23470;&#8594;&#26408;&#20869;&#12373;&#12435;%20-&#12501;&#12457;&#12531;&#12488;&#22823;\&#22312;&#23429;(6).xlsx" TargetMode="Externa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Office_Excel_______23.xlsx"/><Relationship Id="rId1" Type="http://schemas.openxmlformats.org/officeDocument/2006/relationships/themeOverride" Target="../theme/themeOverride23.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Office_Excel_______24.xlsx"/><Relationship Id="rId1" Type="http://schemas.openxmlformats.org/officeDocument/2006/relationships/themeOverride" Target="../theme/themeOverride2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Office_Excel_______3.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Office_Excel_______4.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Office_Excel_______5.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1" Type="http://schemas.openxmlformats.org/officeDocument/2006/relationships/oleObject" Target="file:///C:\Users\N0500051\Desktop\&#26032;&#12375;&#12356;&#12501;&#12457;&#12523;&#12480;\&#21508;&#22287;&#22495;&#12459;&#12521;&#82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8335167613945"/>
          <c:y val="0.12255507384376632"/>
          <c:w val="0.46423760855984691"/>
          <c:h val="0.75488985231247274"/>
        </c:manualLayout>
      </c:layout>
      <c:pieChart>
        <c:varyColors val="1"/>
        <c:ser>
          <c:idx val="0"/>
          <c:order val="0"/>
          <c:dPt>
            <c:idx val="0"/>
            <c:spPr>
              <a:solidFill>
                <a:srgbClr val="BBDB7E"/>
              </a:solidFill>
              <a:ln w="19050">
                <a:solidFill>
                  <a:schemeClr val="lt1"/>
                </a:solidFill>
              </a:ln>
              <a:effectLst/>
            </c:spPr>
          </c:dPt>
          <c:dPt>
            <c:idx val="1"/>
            <c:spPr>
              <a:solidFill>
                <a:srgbClr val="688A26"/>
              </a:solidFill>
              <a:ln w="19050">
                <a:solidFill>
                  <a:schemeClr val="lt1"/>
                </a:solidFill>
              </a:ln>
              <a:effectLst/>
            </c:spPr>
          </c:dPt>
          <c:dLbls>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HG丸ｺﾞｼｯｸM-PRO" pitchFamily="50" charset="-128"/>
                      <a:ea typeface="HG丸ｺﾞｼｯｸM-PRO" pitchFamily="50" charset="-128"/>
                      <a:cs typeface="+mn-cs"/>
                    </a:defRPr>
                  </a:pPr>
                  <a:endParaRPr lang="ja-JP"/>
                </a:p>
              </c:txPr>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HG丸ｺﾞｼｯｸM-PRO" pitchFamily="50" charset="-128"/>
                    <a:ea typeface="HG丸ｺﾞｼｯｸM-PRO" pitchFamily="50" charset="-128"/>
                    <a:cs typeface="+mn-cs"/>
                  </a:defRPr>
                </a:pPr>
                <a:endParaRPr lang="ja-JP"/>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'パーツ(1)'!$C$20:$D$20</c:f>
              <c:strCache>
                <c:ptCount val="2"/>
                <c:pt idx="0">
                  <c:v>男性</c:v>
                </c:pt>
                <c:pt idx="1">
                  <c:v>女性</c:v>
                </c:pt>
              </c:strCache>
            </c:strRef>
          </c:cat>
          <c:val>
            <c:numRef>
              <c:f>'パーツ(1)'!$C$21:$D$21</c:f>
              <c:numCache>
                <c:formatCode>0.0%</c:formatCode>
                <c:ptCount val="2"/>
                <c:pt idx="0">
                  <c:v>0.65000000000000302</c:v>
                </c:pt>
                <c:pt idx="1">
                  <c:v>0.35000000000000031</c:v>
                </c:pt>
              </c:numCache>
            </c:numRef>
          </c:val>
        </c:ser>
        <c:firstSliceAng val="0"/>
      </c:pieChart>
      <c:spPr>
        <a:noFill/>
        <a:ln>
          <a:noFill/>
        </a:ln>
        <a:effectLst/>
      </c:spPr>
    </c:plotArea>
    <c:legend>
      <c:legendPos val="r"/>
      <c:layout>
        <c:manualLayout>
          <c:xMode val="edge"/>
          <c:yMode val="edge"/>
          <c:x val="0.68519077494590708"/>
          <c:y val="0.37643275821674482"/>
          <c:w val="0.20530653971461968"/>
          <c:h val="0.25014953703703674"/>
        </c:manualLayout>
      </c:layout>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zero"/>
  </c:chart>
  <c:spPr>
    <a:noFill/>
    <a:ln w="9525" cap="flat" cmpd="sng" algn="ctr">
      <a:noFill/>
      <a:round/>
    </a:ln>
    <a:effectLst/>
  </c:spPr>
  <c:txPr>
    <a:bodyPr/>
    <a:lstStyle/>
    <a:p>
      <a:pPr>
        <a:defRPr/>
      </a:pPr>
      <a:endParaRPr lang="ja-JP"/>
    </a:p>
  </c:txPr>
  <c:externalData r:id="rId2"/>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ja-JP"/>
  <c:style val="6"/>
  <c:chart>
    <c:plotArea>
      <c:layout>
        <c:manualLayout>
          <c:layoutTarget val="inner"/>
          <c:xMode val="edge"/>
          <c:yMode val="edge"/>
          <c:x val="1.2586088565444959E-2"/>
          <c:y val="0.19654210914712253"/>
          <c:w val="0.49427283261361432"/>
          <c:h val="0.55462978098575777"/>
        </c:manualLayout>
      </c:layout>
      <c:ofPieChart>
        <c:ofPieType val="pie"/>
        <c:varyColors val="1"/>
        <c:ser>
          <c:idx val="0"/>
          <c:order val="0"/>
          <c:explosion val="2"/>
          <c:dPt>
            <c:idx val="0"/>
            <c:spPr>
              <a:solidFill>
                <a:schemeClr val="accent3">
                  <a:lumMod val="75000"/>
                </a:schemeClr>
              </a:solidFill>
            </c:spPr>
          </c:dPt>
          <c:dPt>
            <c:idx val="1"/>
            <c:spPr>
              <a:solidFill>
                <a:schemeClr val="bg2">
                  <a:lumMod val="90000"/>
                </a:schemeClr>
              </a:solidFill>
            </c:spPr>
          </c:dPt>
          <c:dPt>
            <c:idx val="3"/>
            <c:spPr>
              <a:solidFill>
                <a:srgbClr val="7030A0"/>
              </a:solidFill>
            </c:spPr>
          </c:dPt>
          <c:dPt>
            <c:idx val="5"/>
            <c:spPr>
              <a:solidFill>
                <a:srgbClr val="006699"/>
              </a:solidFill>
            </c:spPr>
          </c:dPt>
          <c:dLbls>
            <c:dLbl>
              <c:idx val="2"/>
              <c:layout>
                <c:manualLayout>
                  <c:x val="3.294637332125865E-3"/>
                  <c:y val="0.23829787234042696"/>
                </c:manualLayout>
              </c:layout>
              <c:showVal val="1"/>
              <c:extLst>
                <c:ext xmlns:c15="http://schemas.microsoft.com/office/drawing/2012/chart" uri="{CE6537A1-D6FC-4f65-9D91-7224C49458BB}"/>
              </c:extLst>
            </c:dLbl>
            <c:dLbl>
              <c:idx val="3"/>
              <c:layout>
                <c:manualLayout>
                  <c:x val="-6.4264666335101294E-3"/>
                  <c:y val="-0.13032571033880555"/>
                </c:manualLayout>
              </c:layout>
              <c:showVal val="1"/>
              <c:extLst>
                <c:ext xmlns:c15="http://schemas.microsoft.com/office/drawing/2012/chart" uri="{CE6537A1-D6FC-4f65-9D91-7224C49458BB}"/>
              </c:extLst>
            </c:dLbl>
            <c:dLbl>
              <c:idx val="4"/>
              <c:layout>
                <c:manualLayout>
                  <c:x val="-6.7980265374561893E-2"/>
                  <c:y val="2.1276595744680851E-3"/>
                </c:manualLayout>
              </c:layout>
              <c:showVal val="1"/>
              <c:extLst>
                <c:ext xmlns:c15="http://schemas.microsoft.com/office/drawing/2012/chart" uri="{CE6537A1-D6FC-4f65-9D91-7224C49458BB}"/>
              </c:extLst>
            </c:dLbl>
            <c:spPr>
              <a:solidFill>
                <a:schemeClr val="bg1"/>
              </a:solidFill>
              <a:ln>
                <a:noFill/>
              </a:ln>
            </c:spPr>
            <c:txPr>
              <a:bodyPr/>
              <a:lstStyle/>
              <a:p>
                <a:pPr>
                  <a:defRPr sz="1400">
                    <a:latin typeface="Century" pitchFamily="18" charset="0"/>
                  </a:defRPr>
                </a:pPr>
                <a:endParaRPr lang="ja-JP"/>
              </a:p>
            </c:txPr>
            <c:showVal val="1"/>
            <c:showLeaderLines val="1"/>
            <c:extLst>
              <c:ext xmlns:c15="http://schemas.microsoft.com/office/drawing/2012/chart" uri="{CE6537A1-D6FC-4f65-9D91-7224C49458BB}"/>
            </c:extLst>
          </c:dLbls>
          <c:cat>
            <c:strRef>
              <c:f>グラフ!$D$38:$H$38</c:f>
              <c:strCache>
                <c:ptCount val="5"/>
                <c:pt idx="0">
                  <c:v>実施していない</c:v>
                </c:pt>
                <c:pt idx="1">
                  <c:v>無回答</c:v>
                </c:pt>
                <c:pt idx="2">
                  <c:v>往診を実施している</c:v>
                </c:pt>
                <c:pt idx="3">
                  <c:v>往診は実施していない</c:v>
                </c:pt>
                <c:pt idx="4">
                  <c:v>無回答</c:v>
                </c:pt>
              </c:strCache>
            </c:strRef>
          </c:cat>
          <c:val>
            <c:numRef>
              <c:f>グラフ!$D$39:$H$39</c:f>
              <c:numCache>
                <c:formatCode>General</c:formatCode>
                <c:ptCount val="5"/>
                <c:pt idx="0" formatCode="0_);[Red]\(0\)">
                  <c:v>352</c:v>
                </c:pt>
                <c:pt idx="1">
                  <c:v>16</c:v>
                </c:pt>
                <c:pt idx="2" formatCode="0_);[Red]\(0\)">
                  <c:v>508</c:v>
                </c:pt>
                <c:pt idx="3" formatCode="0_);[Red]\(0\)">
                  <c:v>54</c:v>
                </c:pt>
                <c:pt idx="4" formatCode="0_);[Red]\(0\)">
                  <c:v>9</c:v>
                </c:pt>
              </c:numCache>
            </c:numRef>
          </c:val>
        </c:ser>
        <c:gapWidth val="120"/>
        <c:splitType val="pos"/>
        <c:splitPos val="3"/>
        <c:secondPieSize val="119"/>
        <c:serLines/>
      </c:ofPieChart>
    </c:plotArea>
    <c:legend>
      <c:legendPos val="b"/>
      <c:legendEntry>
        <c:idx val="0"/>
        <c:delete val="1"/>
      </c:legendEntry>
      <c:legendEntry>
        <c:idx val="1"/>
        <c:delete val="1"/>
      </c:legendEntry>
      <c:layout>
        <c:manualLayout>
          <c:xMode val="edge"/>
          <c:yMode val="edge"/>
          <c:x val="0.5177447832899148"/>
          <c:y val="0.13586271995676219"/>
          <c:w val="0.38660618705917627"/>
          <c:h val="0.54376363583106557"/>
        </c:manualLayout>
      </c:layout>
      <c:overlay val="1"/>
      <c:txPr>
        <a:bodyPr/>
        <a:lstStyle/>
        <a:p>
          <a:pPr>
            <a:defRPr sz="1600"/>
          </a:pPr>
          <a:endParaRPr lang="ja-JP"/>
        </a:p>
      </c:txPr>
    </c:legend>
    <c:plotVisOnly val="1"/>
    <c:dispBlanksAs val="zero"/>
  </c:chart>
  <c:txPr>
    <a:bodyPr/>
    <a:lstStyle/>
    <a:p>
      <a:pPr>
        <a:defRPr sz="1800"/>
      </a:pPr>
      <a:endParaRPr lang="ja-JP"/>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ja-JP"/>
  <c:style val="6"/>
  <c:chart>
    <c:plotArea>
      <c:layout>
        <c:manualLayout>
          <c:layoutTarget val="inner"/>
          <c:xMode val="edge"/>
          <c:yMode val="edge"/>
          <c:x val="3.4924924308129997E-2"/>
          <c:y val="7.4735285822943309E-2"/>
          <c:w val="0.3965615631876615"/>
          <c:h val="0.49737237400675144"/>
        </c:manualLayout>
      </c:layout>
      <c:ofPieChart>
        <c:ofPieType val="pie"/>
        <c:varyColors val="1"/>
        <c:ser>
          <c:idx val="0"/>
          <c:order val="0"/>
          <c:dPt>
            <c:idx val="0"/>
            <c:spPr>
              <a:solidFill>
                <a:srgbClr val="7030A0"/>
              </a:solidFill>
            </c:spPr>
          </c:dPt>
          <c:dPt>
            <c:idx val="2"/>
            <c:spPr>
              <a:solidFill>
                <a:srgbClr val="0066FF">
                  <a:alpha val="52157"/>
                </a:srgbClr>
              </a:solidFill>
            </c:spPr>
          </c:dPt>
          <c:dPt>
            <c:idx val="3"/>
            <c:spPr>
              <a:solidFill>
                <a:schemeClr val="accent5">
                  <a:lumMod val="60000"/>
                  <a:lumOff val="40000"/>
                </a:schemeClr>
              </a:solidFill>
            </c:spPr>
          </c:dPt>
          <c:dPt>
            <c:idx val="5"/>
            <c:spPr>
              <a:solidFill>
                <a:schemeClr val="bg2">
                  <a:lumMod val="50000"/>
                </a:schemeClr>
              </a:solidFill>
            </c:spPr>
          </c:dPt>
          <c:dLbls>
            <c:dLbl>
              <c:idx val="0"/>
              <c:layout>
                <c:manualLayout>
                  <c:x val="4.8371142702164421E-3"/>
                  <c:y val="3.778212677223898E-2"/>
                </c:manualLayout>
              </c:layout>
              <c:showVal val="1"/>
              <c:extLst>
                <c:ext xmlns:c15="http://schemas.microsoft.com/office/drawing/2012/chart" uri="{CE6537A1-D6FC-4f65-9D91-7224C49458BB}"/>
              </c:extLst>
            </c:dLbl>
            <c:dLbl>
              <c:idx val="1"/>
              <c:layout>
                <c:manualLayout>
                  <c:x val="1.5552124142118598E-4"/>
                  <c:y val="-6.1141265990231987E-2"/>
                </c:manualLayout>
              </c:layout>
              <c:showVal val="1"/>
              <c:extLst>
                <c:ext xmlns:c15="http://schemas.microsoft.com/office/drawing/2012/chart" uri="{CE6537A1-D6FC-4f65-9D91-7224C49458BB}"/>
              </c:extLst>
            </c:dLbl>
            <c:dLbl>
              <c:idx val="3"/>
              <c:layout>
                <c:manualLayout>
                  <c:x val="2.1751901516078052E-2"/>
                  <c:y val="-9.8663182723287626E-2"/>
                </c:manualLayout>
              </c:layout>
              <c:showVal val="1"/>
              <c:extLst>
                <c:ext xmlns:c15="http://schemas.microsoft.com/office/drawing/2012/chart" uri="{CE6537A1-D6FC-4f65-9D91-7224C49458BB}"/>
              </c:extLst>
            </c:dLbl>
            <c:dLbl>
              <c:idx val="4"/>
              <c:layout>
                <c:manualLayout>
                  <c:x val="-3.6605586151195142E-2"/>
                  <c:y val="-0.11863840398140429"/>
                </c:manualLayout>
              </c:layout>
              <c:showVal val="1"/>
              <c:extLst>
                <c:ext xmlns:c15="http://schemas.microsoft.com/office/drawing/2012/chart" uri="{CE6537A1-D6FC-4f65-9D91-7224C49458BB}"/>
              </c:extLst>
            </c:dLbl>
            <c:spPr>
              <a:solidFill>
                <a:schemeClr val="bg1"/>
              </a:solidFill>
              <a:ln>
                <a:noFill/>
              </a:ln>
            </c:spPr>
            <c:txPr>
              <a:bodyPr/>
              <a:lstStyle/>
              <a:p>
                <a:pPr>
                  <a:defRPr sz="1400">
                    <a:latin typeface="Century" pitchFamily="18" charset="0"/>
                  </a:defRPr>
                </a:pPr>
                <a:endParaRPr lang="ja-JP"/>
              </a:p>
            </c:txPr>
            <c:showVal val="1"/>
            <c:showLeaderLines val="1"/>
            <c:extLst>
              <c:ext xmlns:c15="http://schemas.microsoft.com/office/drawing/2012/chart" uri="{CE6537A1-D6FC-4f65-9D91-7224C49458BB}"/>
            </c:extLst>
          </c:dLbls>
          <c:cat>
            <c:strRef>
              <c:f>グラフ!$G$35:$K$35</c:f>
              <c:strCache>
                <c:ptCount val="5"/>
                <c:pt idx="0">
                  <c:v>訪問診療は実施していない</c:v>
                </c:pt>
                <c:pt idx="1">
                  <c:v>無回答</c:v>
                </c:pt>
                <c:pt idx="2">
                  <c:v>今後も実施する</c:v>
                </c:pt>
                <c:pt idx="3">
                  <c:v>今後は縮小を検討</c:v>
                </c:pt>
                <c:pt idx="4">
                  <c:v>無回答</c:v>
                </c:pt>
              </c:strCache>
            </c:strRef>
          </c:cat>
          <c:val>
            <c:numRef>
              <c:f>グラフ!$G$36:$K$36</c:f>
              <c:numCache>
                <c:formatCode>0_);[Red]\(0\)</c:formatCode>
                <c:ptCount val="5"/>
                <c:pt idx="0" formatCode="0_ ">
                  <c:v>108</c:v>
                </c:pt>
                <c:pt idx="1">
                  <c:v>6</c:v>
                </c:pt>
                <c:pt idx="2" formatCode="0_ ">
                  <c:v>401</c:v>
                </c:pt>
                <c:pt idx="3" formatCode="0_ ">
                  <c:v>50</c:v>
                </c:pt>
                <c:pt idx="4" formatCode="0_ ">
                  <c:v>6</c:v>
                </c:pt>
              </c:numCache>
            </c:numRef>
          </c:val>
        </c:ser>
        <c:gapWidth val="153"/>
        <c:splitType val="pos"/>
        <c:splitPos val="3"/>
        <c:secondPieSize val="120"/>
        <c:serLines/>
      </c:ofPieChart>
    </c:plotArea>
    <c:legend>
      <c:legendPos val="r"/>
      <c:legendEntry>
        <c:idx val="0"/>
        <c:delete val="1"/>
      </c:legendEntry>
      <c:legendEntry>
        <c:idx val="1"/>
        <c:delete val="1"/>
      </c:legendEntry>
      <c:layout>
        <c:manualLayout>
          <c:xMode val="edge"/>
          <c:yMode val="edge"/>
          <c:x val="0.48635877526213511"/>
          <c:y val="4.0052173690102805E-2"/>
          <c:w val="0.28669596935541464"/>
          <c:h val="0.53269010558398078"/>
        </c:manualLayout>
      </c:layout>
      <c:txPr>
        <a:bodyPr/>
        <a:lstStyle/>
        <a:p>
          <a:pPr>
            <a:defRPr sz="1600"/>
          </a:pPr>
          <a:endParaRPr lang="ja-JP"/>
        </a:p>
      </c:txPr>
    </c:legend>
    <c:plotVisOnly val="1"/>
    <c:dispBlanksAs val="zero"/>
  </c:chart>
  <c:txPr>
    <a:bodyPr/>
    <a:lstStyle/>
    <a:p>
      <a:pPr>
        <a:defRPr sz="1800"/>
      </a:pPr>
      <a:endParaRPr lang="ja-JP"/>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ja-JP"/>
  <c:style val="6"/>
  <c:chart>
    <c:plotArea>
      <c:layout>
        <c:manualLayout>
          <c:layoutTarget val="inner"/>
          <c:xMode val="edge"/>
          <c:yMode val="edge"/>
          <c:x val="3.3652353021381462E-2"/>
          <c:y val="0.13842907079648259"/>
          <c:w val="0.44623403586470189"/>
          <c:h val="0.6233818291449259"/>
        </c:manualLayout>
      </c:layout>
      <c:ofPieChart>
        <c:ofPieType val="pie"/>
        <c:varyColors val="1"/>
        <c:ser>
          <c:idx val="0"/>
          <c:order val="0"/>
          <c:dPt>
            <c:idx val="0"/>
            <c:spPr>
              <a:solidFill>
                <a:srgbClr val="7030A0"/>
              </a:solidFill>
            </c:spPr>
          </c:dPt>
          <c:dPt>
            <c:idx val="1"/>
            <c:spPr>
              <a:solidFill>
                <a:schemeClr val="bg2">
                  <a:lumMod val="90000"/>
                </a:schemeClr>
              </a:solidFill>
            </c:spPr>
          </c:dPt>
          <c:dPt>
            <c:idx val="2"/>
            <c:spPr>
              <a:solidFill>
                <a:srgbClr val="006699">
                  <a:alpha val="50980"/>
                </a:srgbClr>
              </a:solidFill>
            </c:spPr>
          </c:dPt>
          <c:dPt>
            <c:idx val="3"/>
            <c:spPr>
              <a:solidFill>
                <a:schemeClr val="accent5">
                  <a:lumMod val="60000"/>
                  <a:lumOff val="40000"/>
                </a:schemeClr>
              </a:solidFill>
            </c:spPr>
          </c:dPt>
          <c:dPt>
            <c:idx val="5"/>
            <c:spPr>
              <a:solidFill>
                <a:schemeClr val="bg2">
                  <a:lumMod val="50000"/>
                </a:schemeClr>
              </a:solidFill>
            </c:spPr>
          </c:dPt>
          <c:dLbls>
            <c:dLbl>
              <c:idx val="1"/>
              <c:layout>
                <c:manualLayout>
                  <c:x val="4.697287839020116E-3"/>
                  <c:y val="-8.5315080845550118E-2"/>
                </c:manualLayout>
              </c:layout>
              <c:showVal val="1"/>
              <c:extLst>
                <c:ext xmlns:c15="http://schemas.microsoft.com/office/drawing/2012/chart" uri="{CE6537A1-D6FC-4f65-9D91-7224C49458BB}"/>
              </c:extLst>
            </c:dLbl>
            <c:dLbl>
              <c:idx val="3"/>
              <c:layout>
                <c:manualLayout>
                  <c:x val="4.1087922049065313E-2"/>
                  <c:y val="-0.11145513248557012"/>
                </c:manualLayout>
              </c:layout>
              <c:showVal val="1"/>
              <c:extLst>
                <c:ext xmlns:c15="http://schemas.microsoft.com/office/drawing/2012/chart" uri="{CE6537A1-D6FC-4f65-9D91-7224C49458BB}"/>
              </c:extLst>
            </c:dLbl>
            <c:spPr>
              <a:solidFill>
                <a:schemeClr val="bg1"/>
              </a:solidFill>
              <a:ln>
                <a:noFill/>
              </a:ln>
            </c:spPr>
            <c:txPr>
              <a:bodyPr/>
              <a:lstStyle/>
              <a:p>
                <a:pPr>
                  <a:defRPr sz="1400">
                    <a:latin typeface="Century" pitchFamily="18" charset="0"/>
                  </a:defRPr>
                </a:pPr>
                <a:endParaRPr lang="ja-JP"/>
              </a:p>
            </c:txPr>
            <c:showVal val="1"/>
            <c:showLeaderLines val="1"/>
            <c:extLst>
              <c:ext xmlns:c15="http://schemas.microsoft.com/office/drawing/2012/chart" uri="{CE6537A1-D6FC-4f65-9D91-7224C49458BB}"/>
            </c:extLst>
          </c:dLbls>
          <c:cat>
            <c:strRef>
              <c:f>グラフ!$G$38:$K$38</c:f>
              <c:strCache>
                <c:ptCount val="5"/>
                <c:pt idx="0">
                  <c:v>往診は実施していない</c:v>
                </c:pt>
                <c:pt idx="1">
                  <c:v>無回答</c:v>
                </c:pt>
                <c:pt idx="2">
                  <c:v>今後も実施する</c:v>
                </c:pt>
                <c:pt idx="3">
                  <c:v>今後は縮小を検討</c:v>
                </c:pt>
                <c:pt idx="4">
                  <c:v>無回答</c:v>
                </c:pt>
              </c:strCache>
            </c:strRef>
          </c:cat>
          <c:val>
            <c:numRef>
              <c:f>グラフ!$G$39:$K$39</c:f>
              <c:numCache>
                <c:formatCode>0_);[Red]\(0\)</c:formatCode>
                <c:ptCount val="5"/>
                <c:pt idx="0">
                  <c:v>54</c:v>
                </c:pt>
                <c:pt idx="1">
                  <c:v>9</c:v>
                </c:pt>
                <c:pt idx="2" formatCode="0_ ">
                  <c:v>432</c:v>
                </c:pt>
                <c:pt idx="3" formatCode="0_ ">
                  <c:v>66</c:v>
                </c:pt>
                <c:pt idx="4" formatCode="0_ ">
                  <c:v>10</c:v>
                </c:pt>
              </c:numCache>
            </c:numRef>
          </c:val>
        </c:ser>
        <c:gapWidth val="154"/>
        <c:splitType val="pos"/>
        <c:splitPos val="3"/>
        <c:secondPieSize val="121"/>
        <c:serLines/>
      </c:ofPieChart>
    </c:plotArea>
    <c:legend>
      <c:legendPos val="r"/>
      <c:legendEntry>
        <c:idx val="0"/>
        <c:delete val="1"/>
      </c:legendEntry>
      <c:legendEntry>
        <c:idx val="1"/>
        <c:delete val="1"/>
      </c:legendEntry>
      <c:layout>
        <c:manualLayout>
          <c:xMode val="edge"/>
          <c:yMode val="edge"/>
          <c:x val="0.62443566876407675"/>
          <c:y val="0.24689029192462253"/>
          <c:w val="0.32222222222222452"/>
          <c:h val="0.55540391989545856"/>
        </c:manualLayout>
      </c:layout>
      <c:txPr>
        <a:bodyPr/>
        <a:lstStyle/>
        <a:p>
          <a:pPr>
            <a:defRPr sz="1600"/>
          </a:pPr>
          <a:endParaRPr lang="ja-JP"/>
        </a:p>
      </c:txPr>
    </c:legend>
    <c:plotVisOnly val="1"/>
    <c:dispBlanksAs val="zero"/>
  </c:chart>
  <c:txPr>
    <a:bodyPr/>
    <a:lstStyle/>
    <a:p>
      <a:pPr>
        <a:defRPr sz="1800"/>
      </a:pPr>
      <a:endParaRPr lang="ja-JP"/>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ja-JP"/>
  <c:style val="6"/>
  <c:chart>
    <c:plotArea>
      <c:layout>
        <c:manualLayout>
          <c:layoutTarget val="inner"/>
          <c:xMode val="edge"/>
          <c:yMode val="edge"/>
          <c:x val="1.2435948617766101E-2"/>
          <c:y val="3.7149063263644069E-3"/>
          <c:w val="0.47754028591246334"/>
          <c:h val="0.66262189266646687"/>
        </c:manualLayout>
      </c:layout>
      <c:ofPieChart>
        <c:ofPieType val="pie"/>
        <c:varyColors val="1"/>
        <c:ser>
          <c:idx val="0"/>
          <c:order val="0"/>
          <c:dPt>
            <c:idx val="2"/>
            <c:spPr>
              <a:solidFill>
                <a:srgbClr val="006699">
                  <a:alpha val="56863"/>
                </a:srgbClr>
              </a:solidFill>
            </c:spPr>
          </c:dPt>
          <c:dPt>
            <c:idx val="3"/>
            <c:spPr>
              <a:solidFill>
                <a:schemeClr val="accent5">
                  <a:lumMod val="60000"/>
                  <a:lumOff val="40000"/>
                </a:schemeClr>
              </a:solidFill>
            </c:spPr>
          </c:dPt>
          <c:dPt>
            <c:idx val="5"/>
            <c:spPr>
              <a:solidFill>
                <a:srgbClr val="7030A0"/>
              </a:solidFill>
            </c:spPr>
          </c:dPt>
          <c:dLbls>
            <c:spPr>
              <a:solidFill>
                <a:schemeClr val="bg1"/>
              </a:solidFill>
              <a:ln>
                <a:noFill/>
              </a:ln>
            </c:spPr>
            <c:txPr>
              <a:bodyPr/>
              <a:lstStyle/>
              <a:p>
                <a:pPr>
                  <a:defRPr sz="1400">
                    <a:latin typeface="Century" pitchFamily="18" charset="0"/>
                  </a:defRPr>
                </a:pPr>
                <a:endParaRPr lang="ja-JP"/>
              </a:p>
            </c:txPr>
            <c:showVal val="1"/>
            <c:showLeaderLines val="1"/>
            <c:extLst>
              <c:ext xmlns:c15="http://schemas.microsoft.com/office/drawing/2012/chart" uri="{CE6537A1-D6FC-4f65-9D91-7224C49458BB}"/>
            </c:extLst>
          </c:dLbls>
          <c:cat>
            <c:strRef>
              <c:f>グラフ!$Q$35:$U$35</c:f>
              <c:strCache>
                <c:ptCount val="5"/>
                <c:pt idx="0">
                  <c:v>訪問診療を実施している</c:v>
                </c:pt>
                <c:pt idx="1">
                  <c:v>無回答</c:v>
                </c:pt>
                <c:pt idx="2">
                  <c:v>今後は実施を検討</c:v>
                </c:pt>
                <c:pt idx="3">
                  <c:v>今後も実施しない</c:v>
                </c:pt>
                <c:pt idx="4">
                  <c:v>無回答</c:v>
                </c:pt>
              </c:strCache>
            </c:strRef>
          </c:cat>
          <c:val>
            <c:numRef>
              <c:f>グラフ!$Q$36:$U$36</c:f>
              <c:numCache>
                <c:formatCode>0_);[Red]\(0\)</c:formatCode>
                <c:ptCount val="5"/>
                <c:pt idx="0" formatCode="0_ ">
                  <c:v>457</c:v>
                </c:pt>
                <c:pt idx="1">
                  <c:v>6</c:v>
                </c:pt>
                <c:pt idx="2" formatCode="General">
                  <c:v>19</c:v>
                </c:pt>
                <c:pt idx="3" formatCode="General">
                  <c:v>48</c:v>
                </c:pt>
                <c:pt idx="4" formatCode="General">
                  <c:v>41</c:v>
                </c:pt>
              </c:numCache>
            </c:numRef>
          </c:val>
        </c:ser>
        <c:gapWidth val="155"/>
        <c:splitType val="pos"/>
        <c:splitPos val="3"/>
        <c:secondPieSize val="119"/>
        <c:serLines/>
      </c:ofPieChart>
    </c:plotArea>
    <c:legend>
      <c:legendPos val="r"/>
      <c:legendEntry>
        <c:idx val="0"/>
        <c:delete val="1"/>
      </c:legendEntry>
      <c:legendEntry>
        <c:idx val="1"/>
        <c:delete val="1"/>
      </c:legendEntry>
      <c:layout>
        <c:manualLayout>
          <c:xMode val="edge"/>
          <c:yMode val="edge"/>
          <c:x val="0.57968124392362363"/>
          <c:y val="0.16323889580784498"/>
          <c:w val="0.41973302655965872"/>
          <c:h val="0.37508000422887627"/>
        </c:manualLayout>
      </c:layout>
      <c:txPr>
        <a:bodyPr/>
        <a:lstStyle/>
        <a:p>
          <a:pPr>
            <a:defRPr>
              <a:latin typeface="+mn-ea"/>
              <a:ea typeface="+mn-ea"/>
            </a:defRPr>
          </a:pPr>
          <a:endParaRPr lang="ja-JP"/>
        </a:p>
      </c:txPr>
    </c:legend>
    <c:plotVisOnly val="1"/>
    <c:dispBlanksAs val="zero"/>
  </c:chart>
  <c:txPr>
    <a:bodyPr/>
    <a:lstStyle/>
    <a:p>
      <a:pPr>
        <a:defRPr sz="1800"/>
      </a:pPr>
      <a:endParaRPr lang="ja-JP"/>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ja-JP"/>
  <c:style val="6"/>
  <c:chart>
    <c:plotArea>
      <c:layout>
        <c:manualLayout>
          <c:layoutTarget val="inner"/>
          <c:xMode val="edge"/>
          <c:yMode val="edge"/>
          <c:x val="9.203170052756339E-2"/>
          <c:y val="0.10607747727712899"/>
          <c:w val="0.40292823123495447"/>
          <c:h val="0.60644942709288197"/>
        </c:manualLayout>
      </c:layout>
      <c:ofPieChart>
        <c:ofPieType val="pie"/>
        <c:varyColors val="1"/>
        <c:ser>
          <c:idx val="0"/>
          <c:order val="0"/>
          <c:dPt>
            <c:idx val="2"/>
            <c:spPr>
              <a:solidFill>
                <a:srgbClr val="006699">
                  <a:alpha val="56863"/>
                </a:srgbClr>
              </a:solidFill>
            </c:spPr>
          </c:dPt>
          <c:dPt>
            <c:idx val="3"/>
            <c:spPr>
              <a:solidFill>
                <a:schemeClr val="accent5">
                  <a:lumMod val="60000"/>
                  <a:lumOff val="40000"/>
                </a:schemeClr>
              </a:solidFill>
            </c:spPr>
          </c:dPt>
          <c:dPt>
            <c:idx val="5"/>
            <c:spPr>
              <a:solidFill>
                <a:srgbClr val="7030A0"/>
              </a:solidFill>
            </c:spPr>
          </c:dPt>
          <c:dLbls>
            <c:dLbl>
              <c:idx val="1"/>
              <c:layout>
                <c:manualLayout>
                  <c:x val="5.6415071222616232E-3"/>
                  <c:y val="-0.11057950564345748"/>
                </c:manualLayout>
              </c:layout>
              <c:showVal val="1"/>
            </c:dLbl>
            <c:spPr>
              <a:solidFill>
                <a:schemeClr val="bg1"/>
              </a:solidFill>
              <a:ln>
                <a:noFill/>
              </a:ln>
            </c:spPr>
            <c:txPr>
              <a:bodyPr/>
              <a:lstStyle/>
              <a:p>
                <a:pPr>
                  <a:defRPr sz="1400">
                    <a:latin typeface="Century" pitchFamily="18" charset="0"/>
                  </a:defRPr>
                </a:pPr>
                <a:endParaRPr lang="ja-JP"/>
              </a:p>
            </c:txPr>
            <c:showVal val="1"/>
            <c:showLeaderLines val="1"/>
            <c:extLst>
              <c:ext xmlns:c15="http://schemas.microsoft.com/office/drawing/2012/chart" uri="{CE6537A1-D6FC-4f65-9D91-7224C49458BB}"/>
            </c:extLst>
          </c:dLbls>
          <c:cat>
            <c:strRef>
              <c:f>グラフ!$Q$38:$U$38</c:f>
              <c:strCache>
                <c:ptCount val="5"/>
                <c:pt idx="0">
                  <c:v>往診を実施している</c:v>
                </c:pt>
                <c:pt idx="1">
                  <c:v>無回答</c:v>
                </c:pt>
                <c:pt idx="2">
                  <c:v>今後は実施を検討</c:v>
                </c:pt>
                <c:pt idx="3">
                  <c:v>今後も実施しない</c:v>
                </c:pt>
                <c:pt idx="4">
                  <c:v>無回答</c:v>
                </c:pt>
              </c:strCache>
            </c:strRef>
          </c:cat>
          <c:val>
            <c:numRef>
              <c:f>グラフ!$Q$39:$U$39</c:f>
              <c:numCache>
                <c:formatCode>0_);[Red]\(0\)</c:formatCode>
                <c:ptCount val="5"/>
                <c:pt idx="0">
                  <c:v>508</c:v>
                </c:pt>
                <c:pt idx="1">
                  <c:v>9</c:v>
                </c:pt>
                <c:pt idx="2">
                  <c:v>10</c:v>
                </c:pt>
                <c:pt idx="3">
                  <c:v>31</c:v>
                </c:pt>
                <c:pt idx="4">
                  <c:v>13</c:v>
                </c:pt>
              </c:numCache>
            </c:numRef>
          </c:val>
        </c:ser>
        <c:gapWidth val="153"/>
        <c:splitType val="pos"/>
        <c:splitPos val="3"/>
        <c:secondPieSize val="120"/>
        <c:serLines/>
      </c:ofPieChart>
    </c:plotArea>
    <c:legend>
      <c:legendPos val="r"/>
      <c:legendEntry>
        <c:idx val="0"/>
        <c:delete val="1"/>
      </c:legendEntry>
      <c:legendEntry>
        <c:idx val="1"/>
        <c:delete val="1"/>
      </c:legendEntry>
      <c:layout>
        <c:manualLayout>
          <c:xMode val="edge"/>
          <c:yMode val="edge"/>
          <c:x val="0.52265934626163035"/>
          <c:y val="0.2237216802630638"/>
          <c:w val="0.37293935149469382"/>
          <c:h val="0.48276736927334507"/>
        </c:manualLayout>
      </c:layout>
    </c:legend>
    <c:plotVisOnly val="1"/>
    <c:dispBlanksAs val="zero"/>
  </c:chart>
  <c:txPr>
    <a:bodyPr/>
    <a:lstStyle/>
    <a:p>
      <a:pPr>
        <a:defRPr sz="1800"/>
      </a:pPr>
      <a:endParaRPr lang="ja-JP"/>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ja-JP"/>
  <c:style val="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01783243480898"/>
          <c:y val="0.19557038010329841"/>
          <c:w val="0.75318966065988813"/>
          <c:h val="0.70946245234086969"/>
        </c:manualLayout>
      </c:layout>
      <c:barChart>
        <c:barDir val="bar"/>
        <c:grouping val="percentStacked"/>
        <c:ser>
          <c:idx val="0"/>
          <c:order val="0"/>
          <c:tx>
            <c:strRef>
              <c:f>'パーツ(5)'!$C$48</c:f>
              <c:strCache>
                <c:ptCount val="1"/>
                <c:pt idx="0">
                  <c:v>今後も実施する意向</c:v>
                </c:pt>
              </c:strCache>
            </c:strRef>
          </c:tx>
          <c:spPr>
            <a:solidFill>
              <a:schemeClr val="accent2"/>
            </a:solidFill>
          </c:spPr>
          <c:dLbls>
            <c:numFmt formatCode="0.0%" sourceLinked="0"/>
            <c:spPr>
              <a:noFill/>
              <a:ln>
                <a:noFill/>
              </a:ln>
              <a:effectLst/>
            </c:spPr>
            <c:txPr>
              <a:bodyPr rot="0" vert="horz" anchorCtr="0"/>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'パーツ(5)'!$B$50:$B$60</c:f>
              <c:strCache>
                <c:ptCount val="11"/>
                <c:pt idx="0">
                  <c:v>全体</c:v>
                </c:pt>
                <c:pt idx="1">
                  <c:v>佐久</c:v>
                </c:pt>
                <c:pt idx="2">
                  <c:v>上小</c:v>
                </c:pt>
                <c:pt idx="3">
                  <c:v>諏訪</c:v>
                </c:pt>
                <c:pt idx="4">
                  <c:v>上伊那</c:v>
                </c:pt>
                <c:pt idx="5">
                  <c:v>飯伊</c:v>
                </c:pt>
                <c:pt idx="6">
                  <c:v>木曽</c:v>
                </c:pt>
                <c:pt idx="7">
                  <c:v>松本</c:v>
                </c:pt>
                <c:pt idx="8">
                  <c:v>大北</c:v>
                </c:pt>
                <c:pt idx="9">
                  <c:v>長野</c:v>
                </c:pt>
                <c:pt idx="10">
                  <c:v>北信</c:v>
                </c:pt>
              </c:strCache>
              <c:extLst>
                <c:ext xmlns:c15="http://schemas.microsoft.com/office/drawing/2012/chart" uri="{02D57815-91ED-43cb-92C2-25804820EDAC}">
                  <c15:fullRef>
                    <c15:sqref>'パーツ(5)'!$B$49:$B$60</c15:sqref>
                  </c15:fullRef>
                </c:ext>
              </c:extLst>
            </c:strRef>
          </c:cat>
          <c:val>
            <c:numRef>
              <c:f>'パーツ(5)'!$C$50:$C$60</c:f>
              <c:numCache>
                <c:formatCode>0.0%</c:formatCode>
                <c:ptCount val="11"/>
                <c:pt idx="0">
                  <c:v>0.87746170678336977</c:v>
                </c:pt>
                <c:pt idx="1">
                  <c:v>0.87804878048780721</c:v>
                </c:pt>
                <c:pt idx="2">
                  <c:v>0.78947368421052633</c:v>
                </c:pt>
                <c:pt idx="3">
                  <c:v>0.85416666666666652</c:v>
                </c:pt>
                <c:pt idx="4">
                  <c:v>0.9142857142857147</c:v>
                </c:pt>
                <c:pt idx="5">
                  <c:v>0.91111111111111109</c:v>
                </c:pt>
                <c:pt idx="6">
                  <c:v>0.8</c:v>
                </c:pt>
                <c:pt idx="7">
                  <c:v>0.88235294117647056</c:v>
                </c:pt>
                <c:pt idx="8">
                  <c:v>0.82352941176470584</c:v>
                </c:pt>
                <c:pt idx="9">
                  <c:v>0.9042553191489362</c:v>
                </c:pt>
                <c:pt idx="10">
                  <c:v>0.8666666666666667</c:v>
                </c:pt>
              </c:numCache>
              <c:extLst>
                <c:ext xmlns:c15="http://schemas.microsoft.com/office/drawing/2012/chart" uri="{02D57815-91ED-43cb-92C2-25804820EDAC}">
                  <c15:fullRef>
                    <c15:sqref>'パーツ(5)'!$C$49:$C$60</c15:sqref>
                  </c15:fullRef>
                </c:ext>
              </c:extLst>
            </c:numRef>
          </c:val>
        </c:ser>
        <c:ser>
          <c:idx val="1"/>
          <c:order val="1"/>
          <c:tx>
            <c:strRef>
              <c:f>'パーツ(5)'!$D$48</c:f>
              <c:strCache>
                <c:ptCount val="1"/>
                <c:pt idx="0">
                  <c:v>今後縮小を検討</c:v>
                </c:pt>
              </c:strCache>
            </c:strRef>
          </c:tx>
          <c:spPr>
            <a:solidFill>
              <a:srgbClr val="FFFF9F"/>
            </a:solidFill>
          </c:spPr>
          <c:dLbls>
            <c:numFmt formatCode="0.0%" sourceLinked="0"/>
            <c:spPr>
              <a:noFill/>
              <a:ln>
                <a:noFill/>
              </a:ln>
              <a:effectLst/>
            </c:spPr>
            <c:txPr>
              <a:bodyPr rot="0" vert="horz" anchorCtr="0"/>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'パーツ(5)'!$B$50:$B$60</c:f>
              <c:strCache>
                <c:ptCount val="11"/>
                <c:pt idx="0">
                  <c:v>全体</c:v>
                </c:pt>
                <c:pt idx="1">
                  <c:v>佐久</c:v>
                </c:pt>
                <c:pt idx="2">
                  <c:v>上小</c:v>
                </c:pt>
                <c:pt idx="3">
                  <c:v>諏訪</c:v>
                </c:pt>
                <c:pt idx="4">
                  <c:v>上伊那</c:v>
                </c:pt>
                <c:pt idx="5">
                  <c:v>飯伊</c:v>
                </c:pt>
                <c:pt idx="6">
                  <c:v>木曽</c:v>
                </c:pt>
                <c:pt idx="7">
                  <c:v>松本</c:v>
                </c:pt>
                <c:pt idx="8">
                  <c:v>大北</c:v>
                </c:pt>
                <c:pt idx="9">
                  <c:v>長野</c:v>
                </c:pt>
                <c:pt idx="10">
                  <c:v>北信</c:v>
                </c:pt>
              </c:strCache>
              <c:extLst>
                <c:ext xmlns:c15="http://schemas.microsoft.com/office/drawing/2012/chart" uri="{02D57815-91ED-43cb-92C2-25804820EDAC}">
                  <c15:fullRef>
                    <c15:sqref>'パーツ(5)'!$B$49:$B$60</c15:sqref>
                  </c15:fullRef>
                </c:ext>
              </c:extLst>
            </c:strRef>
          </c:cat>
          <c:val>
            <c:numRef>
              <c:f>'パーツ(5)'!$D$50:$D$60</c:f>
              <c:numCache>
                <c:formatCode>0.0%</c:formatCode>
                <c:ptCount val="11"/>
                <c:pt idx="0">
                  <c:v>0.10940919037199126</c:v>
                </c:pt>
                <c:pt idx="1">
                  <c:v>0.12195121951219511</c:v>
                </c:pt>
                <c:pt idx="2">
                  <c:v>0.15789473684210653</c:v>
                </c:pt>
                <c:pt idx="3">
                  <c:v>0.14583333333333404</c:v>
                </c:pt>
                <c:pt idx="4">
                  <c:v>5.7142857142857141E-2</c:v>
                </c:pt>
                <c:pt idx="5">
                  <c:v>8.8888888888889475E-2</c:v>
                </c:pt>
                <c:pt idx="6">
                  <c:v>0.2</c:v>
                </c:pt>
                <c:pt idx="7">
                  <c:v>0.10084033613445333</c:v>
                </c:pt>
                <c:pt idx="8">
                  <c:v>0.17647058823529421</c:v>
                </c:pt>
                <c:pt idx="9">
                  <c:v>8.5106382978723707E-2</c:v>
                </c:pt>
                <c:pt idx="10">
                  <c:v>0.13333333333333341</c:v>
                </c:pt>
              </c:numCache>
              <c:extLst>
                <c:ext xmlns:c15="http://schemas.microsoft.com/office/drawing/2012/chart" uri="{02D57815-91ED-43cb-92C2-25804820EDAC}">
                  <c15:fullRef>
                    <c15:sqref>'パーツ(5)'!$D$49:$D$60</c15:sqref>
                  </c15:fullRef>
                </c:ext>
              </c:extLst>
            </c:numRef>
          </c:val>
        </c:ser>
        <c:ser>
          <c:idx val="2"/>
          <c:order val="2"/>
          <c:tx>
            <c:strRef>
              <c:f>'パーツ(5)'!$E$48</c:f>
              <c:strCache>
                <c:ptCount val="1"/>
                <c:pt idx="0">
                  <c:v>無回答</c:v>
                </c:pt>
              </c:strCache>
            </c:strRef>
          </c:tx>
          <c:spPr>
            <a:solidFill>
              <a:srgbClr val="BBDB7E"/>
            </a:solidFill>
          </c:spPr>
          <c:dLbls>
            <c:dLbl>
              <c:idx val="1"/>
              <c:delete val="1"/>
              <c:extLst>
                <c:ext xmlns:c15="http://schemas.microsoft.com/office/drawing/2012/chart" uri="{CE6537A1-D6FC-4f65-9D91-7224C49458BB}"/>
              </c:extLst>
            </c:dLbl>
            <c:dLbl>
              <c:idx val="2"/>
              <c:layout>
                <c:manualLayout>
                  <c:x val="5.1328488242237423E-2"/>
                  <c:y val="7.1118039588568401E-7"/>
                </c:manualLayout>
              </c:layout>
              <c:dLblPos val="ctr"/>
              <c:showVal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4.1169393702390866E-2"/>
                  <c:y val="2.370601320170881E-7"/>
                </c:manualLayout>
              </c:layout>
              <c:dLblPos val="ctr"/>
              <c:showVal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txPr>
              <a:bodyPr rot="0" vert="horz"/>
              <a:lstStyle/>
              <a:p>
                <a:pPr>
                  <a:defRPr sz="1400">
                    <a:latin typeface="ＭＳ Ｐゴシック" panose="020B0600070205080204" pitchFamily="50" charset="-128"/>
                    <a:ea typeface="ＭＳ Ｐゴシック" panose="020B0600070205080204" pitchFamily="50" charset="-128"/>
                  </a:defRPr>
                </a:pPr>
                <a:endParaRPr lang="ja-JP"/>
              </a:p>
            </c:txPr>
            <c:dLblPos val="inBase"/>
            <c:showVal val="1"/>
            <c:extLst>
              <c:ext xmlns:c15="http://schemas.microsoft.com/office/drawing/2012/chart" uri="{CE6537A1-D6FC-4f65-9D91-7224C49458BB}">
                <c15:showLeaderLines val="1"/>
                <c15:leaderLines>
                  <c:spPr>
                    <a:ln w="9525" cap="flat" cmpd="sng" algn="ctr">
                      <a:solidFill>
                        <a:sysClr val="windowText" lastClr="000000"/>
                      </a:solidFill>
                      <a:round/>
                    </a:ln>
                    <a:effectLst/>
                  </c:spPr>
                </c15:leaderLines>
              </c:ext>
            </c:extLst>
          </c:dLbls>
          <c:cat>
            <c:strRef>
              <c:f>'パーツ(5)'!$B$50:$B$60</c:f>
              <c:strCache>
                <c:ptCount val="11"/>
                <c:pt idx="0">
                  <c:v>全体</c:v>
                </c:pt>
                <c:pt idx="1">
                  <c:v>佐久</c:v>
                </c:pt>
                <c:pt idx="2">
                  <c:v>上小</c:v>
                </c:pt>
                <c:pt idx="3">
                  <c:v>諏訪</c:v>
                </c:pt>
                <c:pt idx="4">
                  <c:v>上伊那</c:v>
                </c:pt>
                <c:pt idx="5">
                  <c:v>飯伊</c:v>
                </c:pt>
                <c:pt idx="6">
                  <c:v>木曽</c:v>
                </c:pt>
                <c:pt idx="7">
                  <c:v>松本</c:v>
                </c:pt>
                <c:pt idx="8">
                  <c:v>大北</c:v>
                </c:pt>
                <c:pt idx="9">
                  <c:v>長野</c:v>
                </c:pt>
                <c:pt idx="10">
                  <c:v>北信</c:v>
                </c:pt>
              </c:strCache>
              <c:extLst>
                <c:ext xmlns:c15="http://schemas.microsoft.com/office/drawing/2012/chart" uri="{02D57815-91ED-43cb-92C2-25804820EDAC}">
                  <c15:fullRef>
                    <c15:sqref>'パーツ(5)'!$B$49:$B$60</c15:sqref>
                  </c15:fullRef>
                </c:ext>
              </c:extLst>
            </c:strRef>
          </c:cat>
          <c:val>
            <c:numRef>
              <c:f>'パーツ(5)'!$E$50:$E$60</c:f>
              <c:numCache>
                <c:formatCode>0.0%</c:formatCode>
                <c:ptCount val="11"/>
                <c:pt idx="0">
                  <c:v>1.3129102844638961E-2</c:v>
                </c:pt>
                <c:pt idx="1">
                  <c:v>0</c:v>
                </c:pt>
                <c:pt idx="2">
                  <c:v>5.2631578947368432E-2</c:v>
                </c:pt>
                <c:pt idx="3">
                  <c:v>0</c:v>
                </c:pt>
                <c:pt idx="4">
                  <c:v>2.8571428571428591E-2</c:v>
                </c:pt>
                <c:pt idx="5">
                  <c:v>0</c:v>
                </c:pt>
                <c:pt idx="6">
                  <c:v>0</c:v>
                </c:pt>
                <c:pt idx="7">
                  <c:v>8.403361344537813E-3</c:v>
                </c:pt>
                <c:pt idx="8">
                  <c:v>0</c:v>
                </c:pt>
                <c:pt idx="9">
                  <c:v>1.0638297872340344E-2</c:v>
                </c:pt>
                <c:pt idx="10">
                  <c:v>0</c:v>
                </c:pt>
              </c:numCache>
              <c:extLst>
                <c:ext xmlns:c15="http://schemas.microsoft.com/office/drawing/2012/chart" uri="{02D57815-91ED-43cb-92C2-25804820EDAC}">
                  <c15:fullRef>
                    <c15:sqref>'パーツ(5)'!$E$49:$E$60</c15:sqref>
                  </c15:fullRef>
                </c:ext>
              </c:extLst>
            </c:numRef>
          </c:val>
        </c:ser>
        <c:dLbls>
          <c:showVal val="1"/>
        </c:dLbls>
        <c:gapWidth val="60"/>
        <c:overlap val="100"/>
        <c:axId val="231133184"/>
        <c:axId val="231134720"/>
      </c:barChart>
      <c:catAx>
        <c:axId val="231133184"/>
        <c:scaling>
          <c:orientation val="maxMin"/>
        </c:scaling>
        <c:axPos val="l"/>
        <c:numFmt formatCode="General" sourceLinked="1"/>
        <c:tickLblPos val="nextTo"/>
        <c:spPr>
          <a:noFill/>
          <a:ln w="9525" cap="flat" cmpd="sng" algn="ctr">
            <a:solidFill>
              <a:schemeClr val="tx1">
                <a:lumMod val="50000"/>
                <a:lumOff val="50000"/>
              </a:schemeClr>
            </a:solidFill>
            <a:round/>
          </a:ln>
          <a:effectLst/>
        </c:spPr>
        <c:txPr>
          <a:bodyPr rot="-60000000" vert="horz"/>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231134720"/>
        <c:crosses val="autoZero"/>
        <c:auto val="1"/>
        <c:lblAlgn val="ctr"/>
        <c:lblOffset val="10"/>
        <c:tickLblSkip val="1"/>
      </c:catAx>
      <c:valAx>
        <c:axId val="231134720"/>
        <c:scaling>
          <c:orientation val="minMax"/>
        </c:scaling>
        <c:axPos val="t"/>
        <c:majorGridlines>
          <c:spPr>
            <a:ln w="9525" cap="flat" cmpd="sng" algn="ctr">
              <a:solidFill>
                <a:schemeClr val="tx1">
                  <a:lumMod val="50000"/>
                  <a:lumOff val="50000"/>
                </a:schemeClr>
              </a:solidFill>
              <a:round/>
            </a:ln>
            <a:effectLst/>
          </c:spPr>
        </c:majorGridlines>
        <c:numFmt formatCode="0%" sourceLinked="1"/>
        <c:tickLblPos val="high"/>
        <c:spPr>
          <a:noFill/>
          <a:ln>
            <a:noFill/>
          </a:ln>
          <a:effectLst/>
        </c:spPr>
        <c:txPr>
          <a:bodyPr rot="-60000000" vert="horz"/>
          <a:lstStyle/>
          <a:p>
            <a:pPr algn="ctr">
              <a:defRPr lang="ja-JP" altLang="en-US"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231133184"/>
        <c:crosses val="autoZero"/>
        <c:crossBetween val="between"/>
        <c:majorUnit val="0.2"/>
      </c:valAx>
      <c:spPr>
        <a:noFill/>
        <a:ln>
          <a:noFill/>
        </a:ln>
        <a:effectLst/>
      </c:spPr>
    </c:plotArea>
    <c:legend>
      <c:legendPos val="t"/>
      <c:layout>
        <c:manualLayout>
          <c:xMode val="edge"/>
          <c:yMode val="edge"/>
          <c:x val="0.17097638733037504"/>
          <c:y val="0.1246650512926343"/>
          <c:w val="0.62973620875919722"/>
          <c:h val="5.5018842637149006E-2"/>
        </c:manualLayout>
      </c:layout>
      <c:spPr>
        <a:noFill/>
        <a:ln>
          <a:noFill/>
        </a:ln>
        <a:effectLst/>
      </c:spPr>
      <c:txPr>
        <a:bodyPr rot="0" vert="horz"/>
        <a:lstStyle/>
        <a:p>
          <a:pP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chart>
  <c:spPr>
    <a:solidFill>
      <a:sysClr val="window" lastClr="FFFFFF"/>
    </a:solidFill>
    <a:ln w="9525" cap="flat" cmpd="sng" algn="ctr">
      <a:noFill/>
      <a:round/>
    </a:ln>
    <a:effectLst/>
  </c:spPr>
  <c:txPr>
    <a:bodyPr/>
    <a:lstStyle/>
    <a:p>
      <a:pPr>
        <a:defRPr sz="900"/>
      </a:pPr>
      <a:endParaRPr lang="ja-JP"/>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ja-JP"/>
  <c:style val="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01783243480898"/>
          <c:y val="0.19557038010329841"/>
          <c:w val="0.75318966065988813"/>
          <c:h val="0.70946245234086969"/>
        </c:manualLayout>
      </c:layout>
      <c:barChart>
        <c:barDir val="bar"/>
        <c:grouping val="percentStacked"/>
        <c:ser>
          <c:idx val="0"/>
          <c:order val="0"/>
          <c:tx>
            <c:strRef>
              <c:f>'パーツ(5)'!$L$48</c:f>
              <c:strCache>
                <c:ptCount val="1"/>
                <c:pt idx="0">
                  <c:v>今後も実施する意向</c:v>
                </c:pt>
              </c:strCache>
            </c:strRef>
          </c:tx>
          <c:spPr>
            <a:solidFill>
              <a:schemeClr val="accent2"/>
            </a:solidFill>
          </c:spPr>
          <c:dLbls>
            <c:numFmt formatCode="0.0%" sourceLinked="0"/>
            <c:spPr>
              <a:noFill/>
              <a:ln>
                <a:noFill/>
              </a:ln>
              <a:effectLst/>
            </c:spPr>
            <c:txPr>
              <a:bodyPr rot="0" vert="horz" anchorCtr="0"/>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'パーツ(5)'!$K$50:$K$60</c:f>
              <c:strCache>
                <c:ptCount val="11"/>
                <c:pt idx="0">
                  <c:v>全体</c:v>
                </c:pt>
                <c:pt idx="1">
                  <c:v>佐久</c:v>
                </c:pt>
                <c:pt idx="2">
                  <c:v>上小</c:v>
                </c:pt>
                <c:pt idx="3">
                  <c:v>諏訪</c:v>
                </c:pt>
                <c:pt idx="4">
                  <c:v>上伊那</c:v>
                </c:pt>
                <c:pt idx="5">
                  <c:v>飯伊</c:v>
                </c:pt>
                <c:pt idx="6">
                  <c:v>木曽</c:v>
                </c:pt>
                <c:pt idx="7">
                  <c:v>松本</c:v>
                </c:pt>
                <c:pt idx="8">
                  <c:v>大北</c:v>
                </c:pt>
                <c:pt idx="9">
                  <c:v>長野</c:v>
                </c:pt>
                <c:pt idx="10">
                  <c:v>北信</c:v>
                </c:pt>
              </c:strCache>
              <c:extLst>
                <c:ext xmlns:c15="http://schemas.microsoft.com/office/drawing/2012/chart" uri="{02D57815-91ED-43cb-92C2-25804820EDAC}">
                  <c15:fullRef>
                    <c15:sqref>'パーツ(5)'!$K$49:$K$60</c15:sqref>
                  </c15:fullRef>
                </c:ext>
              </c:extLst>
            </c:strRef>
          </c:cat>
          <c:val>
            <c:numRef>
              <c:f>'パーツ(5)'!$L$50:$L$60</c:f>
              <c:numCache>
                <c:formatCode>0.0%</c:formatCode>
                <c:ptCount val="11"/>
                <c:pt idx="0">
                  <c:v>0.85039370078740151</c:v>
                </c:pt>
                <c:pt idx="1">
                  <c:v>0.85416666666666652</c:v>
                </c:pt>
                <c:pt idx="2">
                  <c:v>0.81395348837209303</c:v>
                </c:pt>
                <c:pt idx="3">
                  <c:v>0.88888888888888884</c:v>
                </c:pt>
                <c:pt idx="4">
                  <c:v>0.97368421052631882</c:v>
                </c:pt>
                <c:pt idx="5">
                  <c:v>0.87719298245614064</c:v>
                </c:pt>
                <c:pt idx="6">
                  <c:v>1</c:v>
                </c:pt>
                <c:pt idx="7">
                  <c:v>0.84615384615384914</c:v>
                </c:pt>
                <c:pt idx="8">
                  <c:v>0.79166666666666652</c:v>
                </c:pt>
                <c:pt idx="9">
                  <c:v>0.80412371134020622</c:v>
                </c:pt>
                <c:pt idx="10">
                  <c:v>0.78947368421052633</c:v>
                </c:pt>
              </c:numCache>
              <c:extLst>
                <c:ext xmlns:c15="http://schemas.microsoft.com/office/drawing/2012/chart" uri="{02D57815-91ED-43cb-92C2-25804820EDAC}">
                  <c15:fullRef>
                    <c15:sqref>'パーツ(5)'!$L$49:$L$60</c15:sqref>
                  </c15:fullRef>
                </c:ext>
              </c:extLst>
            </c:numRef>
          </c:val>
        </c:ser>
        <c:ser>
          <c:idx val="1"/>
          <c:order val="1"/>
          <c:tx>
            <c:strRef>
              <c:f>'パーツ(5)'!$M$48</c:f>
              <c:strCache>
                <c:ptCount val="1"/>
                <c:pt idx="0">
                  <c:v>今後縮小を検討</c:v>
                </c:pt>
              </c:strCache>
            </c:strRef>
          </c:tx>
          <c:spPr>
            <a:solidFill>
              <a:srgbClr val="FFFF9F"/>
            </a:solidFill>
          </c:spPr>
          <c:dLbls>
            <c:dLbl>
              <c:idx val="4"/>
              <c:layout>
                <c:manualLayout>
                  <c:x val="2.1039299212118202E-2"/>
                  <c:y val="0"/>
                </c:manualLayout>
              </c:layout>
              <c:showVal val="1"/>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0%" sourceLinked="0"/>
            <c:spPr>
              <a:noFill/>
              <a:ln>
                <a:noFill/>
              </a:ln>
              <a:effectLst/>
            </c:spPr>
            <c:txPr>
              <a:bodyPr rot="0" vert="horz" anchorCtr="0"/>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'パーツ(5)'!$K$50:$K$60</c:f>
              <c:strCache>
                <c:ptCount val="11"/>
                <c:pt idx="0">
                  <c:v>全体</c:v>
                </c:pt>
                <c:pt idx="1">
                  <c:v>佐久</c:v>
                </c:pt>
                <c:pt idx="2">
                  <c:v>上小</c:v>
                </c:pt>
                <c:pt idx="3">
                  <c:v>諏訪</c:v>
                </c:pt>
                <c:pt idx="4">
                  <c:v>上伊那</c:v>
                </c:pt>
                <c:pt idx="5">
                  <c:v>飯伊</c:v>
                </c:pt>
                <c:pt idx="6">
                  <c:v>木曽</c:v>
                </c:pt>
                <c:pt idx="7">
                  <c:v>松本</c:v>
                </c:pt>
                <c:pt idx="8">
                  <c:v>大北</c:v>
                </c:pt>
                <c:pt idx="9">
                  <c:v>長野</c:v>
                </c:pt>
                <c:pt idx="10">
                  <c:v>北信</c:v>
                </c:pt>
              </c:strCache>
              <c:extLst>
                <c:ext xmlns:c15="http://schemas.microsoft.com/office/drawing/2012/chart" uri="{02D57815-91ED-43cb-92C2-25804820EDAC}">
                  <c15:fullRef>
                    <c15:sqref>'パーツ(5)'!$K$49:$K$60</c15:sqref>
                  </c15:fullRef>
                </c:ext>
              </c:extLst>
            </c:strRef>
          </c:cat>
          <c:val>
            <c:numRef>
              <c:f>'パーツ(5)'!$M$50:$M$60</c:f>
              <c:numCache>
                <c:formatCode>0.0%</c:formatCode>
                <c:ptCount val="11"/>
                <c:pt idx="0">
                  <c:v>0.1299212598425197</c:v>
                </c:pt>
                <c:pt idx="1">
                  <c:v>0.125</c:v>
                </c:pt>
                <c:pt idx="2">
                  <c:v>0.16279069767441864</c:v>
                </c:pt>
                <c:pt idx="3">
                  <c:v>0.1111111111111111</c:v>
                </c:pt>
                <c:pt idx="4">
                  <c:v>2.6315789473684216E-2</c:v>
                </c:pt>
                <c:pt idx="5">
                  <c:v>0.12280701754385964</c:v>
                </c:pt>
                <c:pt idx="6">
                  <c:v>0</c:v>
                </c:pt>
                <c:pt idx="7">
                  <c:v>0.13846153846153891</c:v>
                </c:pt>
                <c:pt idx="8">
                  <c:v>0.125</c:v>
                </c:pt>
                <c:pt idx="9">
                  <c:v>0.15463917525773196</c:v>
                </c:pt>
                <c:pt idx="10">
                  <c:v>0.21052631578947437</c:v>
                </c:pt>
              </c:numCache>
              <c:extLst>
                <c:ext xmlns:c15="http://schemas.microsoft.com/office/drawing/2012/chart" uri="{02D57815-91ED-43cb-92C2-25804820EDAC}">
                  <c15:fullRef>
                    <c15:sqref>'パーツ(5)'!$M$49:$M$60</c15:sqref>
                  </c15:fullRef>
                </c:ext>
              </c:extLst>
            </c:numRef>
          </c:val>
        </c:ser>
        <c:ser>
          <c:idx val="2"/>
          <c:order val="2"/>
          <c:tx>
            <c:strRef>
              <c:f>'パーツ(5)'!$N$48</c:f>
              <c:strCache>
                <c:ptCount val="1"/>
                <c:pt idx="0">
                  <c:v>無回答</c:v>
                </c:pt>
              </c:strCache>
            </c:strRef>
          </c:tx>
          <c:spPr>
            <a:solidFill>
              <a:srgbClr val="BBDB7E"/>
            </a:solidFill>
          </c:spPr>
          <c:dLbls>
            <c:dLbl>
              <c:idx val="0"/>
              <c:layout>
                <c:manualLayout>
                  <c:x val="3.681263273438079E-2"/>
                  <c:y val="2.3865123865959379E-7"/>
                </c:manualLayout>
              </c:layout>
              <c:dLblPos val="ctr"/>
              <c:showVal val="1"/>
              <c:extLst>
                <c:ext xmlns:c15="http://schemas.microsoft.com/office/drawing/2012/chart" uri="{CE6537A1-D6FC-4f65-9D91-7224C49458BB}"/>
              </c:extLst>
            </c:dLbl>
            <c:dLbl>
              <c:idx val="1"/>
              <c:layout>
                <c:manualLayout>
                  <c:x val="3.6380146698045256E-2"/>
                  <c:y val="2.3865123865959379E-7"/>
                </c:manualLayout>
              </c:layout>
              <c:dLblPos val="ctr"/>
              <c:showVal val="1"/>
              <c:extLst>
                <c:ext xmlns:c15="http://schemas.microsoft.com/office/drawing/2012/chart" uri="{CE6537A1-D6FC-4f65-9D91-7224C49458BB}"/>
              </c:extLst>
            </c:dLbl>
            <c:dLbl>
              <c:idx val="2"/>
              <c:layout>
                <c:manualLayout>
                  <c:x val="3.7401818816980396E-2"/>
                  <c:y val="2.3865123865959379E-7"/>
                </c:manualLayout>
              </c:layout>
              <c:dLblPos val="ctr"/>
              <c:showVal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3.6498014371328248E-2"/>
                  <c:y val="0"/>
                </c:manualLayout>
              </c:layout>
              <c:dLblPos val="ctr"/>
              <c:showVal val="1"/>
              <c:extLst>
                <c:ext xmlns:c15="http://schemas.microsoft.com/office/drawing/2012/chart" uri="{CE6537A1-D6FC-4f65-9D91-7224C49458BB}"/>
              </c:extLst>
            </c:dLbl>
            <c:dLbl>
              <c:idx val="8"/>
              <c:layout>
                <c:manualLayout>
                  <c:x val="6.5061128246424307E-2"/>
                  <c:y val="2.3865123877072415E-7"/>
                </c:manualLayout>
              </c:layout>
              <c:dLblPos val="ctr"/>
              <c:showVal val="1"/>
              <c:extLst>
                <c:ext xmlns:c15="http://schemas.microsoft.com/office/drawing/2012/chart" uri="{CE6537A1-D6FC-4f65-9D91-7224C49458BB}"/>
              </c:extLst>
            </c:dLbl>
            <c:dLbl>
              <c:idx val="9"/>
              <c:layout>
                <c:manualLayout>
                  <c:x val="4.6102250054289182E-2"/>
                  <c:y val="0"/>
                </c:manualLayout>
              </c:layout>
              <c:dLblPos val="ctr"/>
              <c:showVal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txPr>
              <a:bodyPr rot="0" vert="horz"/>
              <a:lstStyle/>
              <a:p>
                <a:pPr>
                  <a:defRPr sz="1400">
                    <a:latin typeface="ＭＳ Ｐゴシック" panose="020B0600070205080204" pitchFamily="50" charset="-128"/>
                    <a:ea typeface="ＭＳ Ｐゴシック" panose="020B0600070205080204" pitchFamily="50" charset="-128"/>
                  </a:defRPr>
                </a:pPr>
                <a:endParaRPr lang="ja-JP"/>
              </a:p>
            </c:txPr>
            <c:dLblPos val="inBase"/>
            <c:showVal val="1"/>
            <c:extLst>
              <c:ext xmlns:c15="http://schemas.microsoft.com/office/drawing/2012/chart" uri="{CE6537A1-D6FC-4f65-9D91-7224C49458BB}">
                <c15:showLeaderLines val="1"/>
                <c15:leaderLines>
                  <c:spPr>
                    <a:ln w="9525" cap="flat" cmpd="sng" algn="ctr">
                      <a:solidFill>
                        <a:sysClr val="windowText" lastClr="000000"/>
                      </a:solidFill>
                      <a:round/>
                    </a:ln>
                    <a:effectLst/>
                  </c:spPr>
                </c15:leaderLines>
              </c:ext>
            </c:extLst>
          </c:dLbls>
          <c:cat>
            <c:strRef>
              <c:f>'パーツ(5)'!$K$50:$K$60</c:f>
              <c:strCache>
                <c:ptCount val="11"/>
                <c:pt idx="0">
                  <c:v>全体</c:v>
                </c:pt>
                <c:pt idx="1">
                  <c:v>佐久</c:v>
                </c:pt>
                <c:pt idx="2">
                  <c:v>上小</c:v>
                </c:pt>
                <c:pt idx="3">
                  <c:v>諏訪</c:v>
                </c:pt>
                <c:pt idx="4">
                  <c:v>上伊那</c:v>
                </c:pt>
                <c:pt idx="5">
                  <c:v>飯伊</c:v>
                </c:pt>
                <c:pt idx="6">
                  <c:v>木曽</c:v>
                </c:pt>
                <c:pt idx="7">
                  <c:v>松本</c:v>
                </c:pt>
                <c:pt idx="8">
                  <c:v>大北</c:v>
                </c:pt>
                <c:pt idx="9">
                  <c:v>長野</c:v>
                </c:pt>
                <c:pt idx="10">
                  <c:v>北信</c:v>
                </c:pt>
              </c:strCache>
              <c:extLst>
                <c:ext xmlns:c15="http://schemas.microsoft.com/office/drawing/2012/chart" uri="{02D57815-91ED-43cb-92C2-25804820EDAC}">
                  <c15:fullRef>
                    <c15:sqref>'パーツ(5)'!$K$49:$K$60</c15:sqref>
                  </c15:fullRef>
                </c:ext>
              </c:extLst>
            </c:strRef>
          </c:cat>
          <c:val>
            <c:numRef>
              <c:f>'パーツ(5)'!$N$50:$N$60</c:f>
              <c:numCache>
                <c:formatCode>0.0%</c:formatCode>
                <c:ptCount val="11"/>
                <c:pt idx="0">
                  <c:v>1.9685039370078813E-2</c:v>
                </c:pt>
                <c:pt idx="1">
                  <c:v>2.0833333333333412E-2</c:v>
                </c:pt>
                <c:pt idx="2">
                  <c:v>2.3255813953488372E-2</c:v>
                </c:pt>
                <c:pt idx="3">
                  <c:v>0</c:v>
                </c:pt>
                <c:pt idx="4">
                  <c:v>0</c:v>
                </c:pt>
                <c:pt idx="5">
                  <c:v>0</c:v>
                </c:pt>
                <c:pt idx="6">
                  <c:v>0</c:v>
                </c:pt>
                <c:pt idx="7">
                  <c:v>1.5384615384615444E-2</c:v>
                </c:pt>
                <c:pt idx="8">
                  <c:v>8.3333333333333343E-2</c:v>
                </c:pt>
                <c:pt idx="9">
                  <c:v>4.1237113402061855E-2</c:v>
                </c:pt>
                <c:pt idx="10">
                  <c:v>0</c:v>
                </c:pt>
              </c:numCache>
              <c:extLst>
                <c:ext xmlns:c15="http://schemas.microsoft.com/office/drawing/2012/chart" uri="{02D57815-91ED-43cb-92C2-25804820EDAC}">
                  <c15:fullRef>
                    <c15:sqref>'パーツ(5)'!$N$49:$N$60</c15:sqref>
                  </c15:fullRef>
                </c:ext>
              </c:extLst>
            </c:numRef>
          </c:val>
        </c:ser>
        <c:dLbls>
          <c:showVal val="1"/>
        </c:dLbls>
        <c:gapWidth val="60"/>
        <c:overlap val="100"/>
        <c:axId val="233549824"/>
        <c:axId val="233551360"/>
      </c:barChart>
      <c:catAx>
        <c:axId val="233549824"/>
        <c:scaling>
          <c:orientation val="maxMin"/>
        </c:scaling>
        <c:axPos val="l"/>
        <c:numFmt formatCode="General" sourceLinked="1"/>
        <c:tickLblPos val="nextTo"/>
        <c:spPr>
          <a:noFill/>
          <a:ln w="9525" cap="flat" cmpd="sng" algn="ctr">
            <a:solidFill>
              <a:schemeClr val="tx1">
                <a:lumMod val="50000"/>
                <a:lumOff val="50000"/>
              </a:schemeClr>
            </a:solidFill>
            <a:round/>
          </a:ln>
          <a:effectLst/>
        </c:spPr>
        <c:txPr>
          <a:bodyPr rot="-60000000" vert="horz"/>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233551360"/>
        <c:crosses val="autoZero"/>
        <c:auto val="1"/>
        <c:lblAlgn val="ctr"/>
        <c:lblOffset val="10"/>
        <c:tickLblSkip val="1"/>
      </c:catAx>
      <c:valAx>
        <c:axId val="233551360"/>
        <c:scaling>
          <c:orientation val="minMax"/>
        </c:scaling>
        <c:axPos val="t"/>
        <c:majorGridlines>
          <c:spPr>
            <a:ln w="9525" cap="flat" cmpd="sng" algn="ctr">
              <a:solidFill>
                <a:schemeClr val="tx1">
                  <a:lumMod val="50000"/>
                  <a:lumOff val="50000"/>
                </a:schemeClr>
              </a:solidFill>
              <a:round/>
            </a:ln>
            <a:effectLst/>
          </c:spPr>
        </c:majorGridlines>
        <c:numFmt formatCode="0%" sourceLinked="1"/>
        <c:tickLblPos val="high"/>
        <c:spPr>
          <a:noFill/>
          <a:ln>
            <a:noFill/>
          </a:ln>
          <a:effectLst/>
        </c:spPr>
        <c:txPr>
          <a:bodyPr rot="-60000000" vert="horz"/>
          <a:lstStyle/>
          <a:p>
            <a:pPr algn="ctr">
              <a:defRPr lang="ja-JP" altLang="en-US"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233549824"/>
        <c:crosses val="autoZero"/>
        <c:crossBetween val="between"/>
        <c:majorUnit val="0.2"/>
      </c:valAx>
      <c:spPr>
        <a:noFill/>
        <a:ln>
          <a:noFill/>
        </a:ln>
        <a:effectLst/>
      </c:spPr>
    </c:plotArea>
    <c:legend>
      <c:legendPos val="t"/>
      <c:layout>
        <c:manualLayout>
          <c:xMode val="edge"/>
          <c:yMode val="edge"/>
          <c:x val="0.15472011029532268"/>
          <c:y val="0.11668537213516561"/>
          <c:w val="0.67911074997753751"/>
          <c:h val="5.9419781810369318E-2"/>
        </c:manualLayout>
      </c:layout>
      <c:spPr>
        <a:noFill/>
        <a:ln>
          <a:noFill/>
        </a:ln>
        <a:effectLst/>
      </c:spPr>
      <c:txPr>
        <a:bodyPr rot="0" vert="horz"/>
        <a:lstStyle/>
        <a:p>
          <a:pP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chart>
  <c:spPr>
    <a:noFill/>
    <a:ln w="9525" cap="flat" cmpd="sng" algn="ctr">
      <a:noFill/>
      <a:round/>
    </a:ln>
    <a:effectLst/>
  </c:spPr>
  <c:txPr>
    <a:bodyPr/>
    <a:lstStyle/>
    <a:p>
      <a:pPr>
        <a:defRPr sz="900"/>
      </a:pPr>
      <a:endParaRPr lang="ja-JP"/>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ja-JP"/>
  <c:style val="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01783243480898"/>
          <c:y val="0.19557038010329841"/>
          <c:w val="0.75318966065988813"/>
          <c:h val="0.70946245234086969"/>
        </c:manualLayout>
      </c:layout>
      <c:barChart>
        <c:barDir val="bar"/>
        <c:grouping val="percentStacked"/>
        <c:ser>
          <c:idx val="0"/>
          <c:order val="0"/>
          <c:tx>
            <c:strRef>
              <c:f>'パーツ(5)'!$G$48</c:f>
              <c:strCache>
                <c:ptCount val="1"/>
                <c:pt idx="0">
                  <c:v>今後実施を検討</c:v>
                </c:pt>
              </c:strCache>
            </c:strRef>
          </c:tx>
          <c:spPr>
            <a:solidFill>
              <a:schemeClr val="accent2"/>
            </a:solidFill>
          </c:spPr>
          <c:dLbls>
            <c:dLbl>
              <c:idx val="6"/>
              <c:delete val="1"/>
              <c:extLst>
                <c:ext xmlns:c15="http://schemas.microsoft.com/office/drawing/2012/chart" uri="{CE6537A1-D6FC-4f65-9D91-7224C49458BB}"/>
              </c:extLst>
            </c:dLbl>
            <c:numFmt formatCode="0.0%" sourceLinked="0"/>
            <c:spPr>
              <a:noFill/>
              <a:ln>
                <a:noFill/>
              </a:ln>
              <a:effectLst/>
            </c:spPr>
            <c:txPr>
              <a:bodyPr rot="0" vert="horz" anchorCtr="0"/>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'パーツ(5)'!$F$50:$F$60</c:f>
              <c:strCache>
                <c:ptCount val="11"/>
                <c:pt idx="0">
                  <c:v>全体</c:v>
                </c:pt>
                <c:pt idx="1">
                  <c:v>佐久</c:v>
                </c:pt>
                <c:pt idx="2">
                  <c:v>上小</c:v>
                </c:pt>
                <c:pt idx="3">
                  <c:v>諏訪</c:v>
                </c:pt>
                <c:pt idx="4">
                  <c:v>上伊那</c:v>
                </c:pt>
                <c:pt idx="5">
                  <c:v>飯伊</c:v>
                </c:pt>
                <c:pt idx="6">
                  <c:v>木曽</c:v>
                </c:pt>
                <c:pt idx="7">
                  <c:v>松本</c:v>
                </c:pt>
                <c:pt idx="8">
                  <c:v>大北</c:v>
                </c:pt>
                <c:pt idx="9">
                  <c:v>長野</c:v>
                </c:pt>
                <c:pt idx="10">
                  <c:v>北信</c:v>
                </c:pt>
              </c:strCache>
              <c:extLst>
                <c:ext xmlns:c15="http://schemas.microsoft.com/office/drawing/2012/chart" uri="{02D57815-91ED-43cb-92C2-25804820EDAC}">
                  <c15:fullRef>
                    <c15:sqref>'パーツ(5)'!$F$49:$F$60</c15:sqref>
                  </c15:fullRef>
                </c:ext>
              </c:extLst>
            </c:strRef>
          </c:cat>
          <c:val>
            <c:numRef>
              <c:f>'パーツ(5)'!$G$50:$G$60</c:f>
              <c:numCache>
                <c:formatCode>0.0%</c:formatCode>
                <c:ptCount val="11"/>
                <c:pt idx="0">
                  <c:v>0.44444444444444442</c:v>
                </c:pt>
                <c:pt idx="1">
                  <c:v>0.33333333333333331</c:v>
                </c:pt>
                <c:pt idx="2">
                  <c:v>0.2</c:v>
                </c:pt>
                <c:pt idx="3">
                  <c:v>0.16666666666666666</c:v>
                </c:pt>
                <c:pt idx="4">
                  <c:v>0.4</c:v>
                </c:pt>
                <c:pt idx="5">
                  <c:v>0.43750000000000117</c:v>
                </c:pt>
                <c:pt idx="6">
                  <c:v>0</c:v>
                </c:pt>
                <c:pt idx="7">
                  <c:v>0.5</c:v>
                </c:pt>
                <c:pt idx="8">
                  <c:v>0.62500000000000244</c:v>
                </c:pt>
                <c:pt idx="9">
                  <c:v>0.47058823529411942</c:v>
                </c:pt>
                <c:pt idx="10">
                  <c:v>0.8333333333333337</c:v>
                </c:pt>
              </c:numCache>
              <c:extLst>
                <c:ext xmlns:c15="http://schemas.microsoft.com/office/drawing/2012/chart" uri="{02D57815-91ED-43cb-92C2-25804820EDAC}">
                  <c15:fullRef>
                    <c15:sqref>'パーツ(5)'!$G$49:$G$60</c15:sqref>
                  </c15:fullRef>
                </c:ext>
              </c:extLst>
            </c:numRef>
          </c:val>
        </c:ser>
        <c:ser>
          <c:idx val="1"/>
          <c:order val="1"/>
          <c:tx>
            <c:strRef>
              <c:f>'パーツ(5)'!$H$48</c:f>
              <c:strCache>
                <c:ptCount val="1"/>
                <c:pt idx="0">
                  <c:v>今後も実施しない</c:v>
                </c:pt>
              </c:strCache>
            </c:strRef>
          </c:tx>
          <c:spPr>
            <a:solidFill>
              <a:srgbClr val="FFFF9F"/>
            </a:solidFill>
          </c:spPr>
          <c:dLbls>
            <c:dLbl>
              <c:idx val="4"/>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10"/>
              <c:delete val="1"/>
              <c:extLst>
                <c:ext xmlns:c15="http://schemas.microsoft.com/office/drawing/2012/chart" uri="{CE6537A1-D6FC-4f65-9D91-7224C49458BB}"/>
              </c:extLst>
            </c:dLbl>
            <c:numFmt formatCode="0.0%" sourceLinked="0"/>
            <c:spPr>
              <a:noFill/>
              <a:ln>
                <a:noFill/>
              </a:ln>
              <a:effectLst/>
            </c:spPr>
            <c:txPr>
              <a:bodyPr rot="0" vert="horz" anchorCtr="0"/>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'パーツ(5)'!$F$50:$F$60</c:f>
              <c:strCache>
                <c:ptCount val="11"/>
                <c:pt idx="0">
                  <c:v>全体</c:v>
                </c:pt>
                <c:pt idx="1">
                  <c:v>佐久</c:v>
                </c:pt>
                <c:pt idx="2">
                  <c:v>上小</c:v>
                </c:pt>
                <c:pt idx="3">
                  <c:v>諏訪</c:v>
                </c:pt>
                <c:pt idx="4">
                  <c:v>上伊那</c:v>
                </c:pt>
                <c:pt idx="5">
                  <c:v>飯伊</c:v>
                </c:pt>
                <c:pt idx="6">
                  <c:v>木曽</c:v>
                </c:pt>
                <c:pt idx="7">
                  <c:v>松本</c:v>
                </c:pt>
                <c:pt idx="8">
                  <c:v>大北</c:v>
                </c:pt>
                <c:pt idx="9">
                  <c:v>長野</c:v>
                </c:pt>
                <c:pt idx="10">
                  <c:v>北信</c:v>
                </c:pt>
              </c:strCache>
              <c:extLst>
                <c:ext xmlns:c15="http://schemas.microsoft.com/office/drawing/2012/chart" uri="{02D57815-91ED-43cb-92C2-25804820EDAC}">
                  <c15:fullRef>
                    <c15:sqref>'パーツ(5)'!$F$49:$F$60</c15:sqref>
                  </c15:fullRef>
                </c:ext>
              </c:extLst>
            </c:strRef>
          </c:cat>
          <c:val>
            <c:numRef>
              <c:f>'パーツ(5)'!$H$50:$H$60</c:f>
              <c:numCache>
                <c:formatCode>0.0%</c:formatCode>
                <c:ptCount val="11"/>
                <c:pt idx="0">
                  <c:v>0.17592592592592593</c:v>
                </c:pt>
                <c:pt idx="1">
                  <c:v>0.25</c:v>
                </c:pt>
                <c:pt idx="2">
                  <c:v>0.4</c:v>
                </c:pt>
                <c:pt idx="3">
                  <c:v>0.33333333333333331</c:v>
                </c:pt>
                <c:pt idx="4">
                  <c:v>0</c:v>
                </c:pt>
                <c:pt idx="5">
                  <c:v>0.18750000000000044</c:v>
                </c:pt>
                <c:pt idx="6">
                  <c:v>0</c:v>
                </c:pt>
                <c:pt idx="7">
                  <c:v>0.2</c:v>
                </c:pt>
                <c:pt idx="8">
                  <c:v>0.125</c:v>
                </c:pt>
                <c:pt idx="9">
                  <c:v>0.11764705882352942</c:v>
                </c:pt>
                <c:pt idx="10">
                  <c:v>0</c:v>
                </c:pt>
              </c:numCache>
              <c:extLst>
                <c:ext xmlns:c15="http://schemas.microsoft.com/office/drawing/2012/chart" uri="{02D57815-91ED-43cb-92C2-25804820EDAC}">
                  <c15:fullRef>
                    <c15:sqref>'パーツ(5)'!$H$49:$H$60</c15:sqref>
                  </c15:fullRef>
                </c:ext>
              </c:extLst>
            </c:numRef>
          </c:val>
        </c:ser>
        <c:ser>
          <c:idx val="2"/>
          <c:order val="2"/>
          <c:tx>
            <c:strRef>
              <c:f>'パーツ(5)'!$I$48</c:f>
              <c:strCache>
                <c:ptCount val="1"/>
                <c:pt idx="0">
                  <c:v>無回答</c:v>
                </c:pt>
              </c:strCache>
            </c:strRef>
          </c:tx>
          <c:spPr>
            <a:solidFill>
              <a:srgbClr val="BBDB7E"/>
            </a:solidFill>
          </c:spPr>
          <c:dLbls>
            <c:spPr>
              <a:noFill/>
              <a:ln>
                <a:noFill/>
              </a:ln>
              <a:effectLst/>
            </c:spPr>
            <c:txPr>
              <a:bodyPr rot="0" vert="horz"/>
              <a:lstStyle/>
              <a:p>
                <a:pPr>
                  <a:defRPr sz="1400">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15:leaderLines>
                  <c:spPr>
                    <a:ln w="9525" cap="flat" cmpd="sng" algn="ctr">
                      <a:solidFill>
                        <a:sysClr val="windowText" lastClr="000000"/>
                      </a:solidFill>
                      <a:round/>
                    </a:ln>
                    <a:effectLst/>
                  </c:spPr>
                </c15:leaderLines>
              </c:ext>
            </c:extLst>
          </c:dLbls>
          <c:cat>
            <c:strRef>
              <c:f>'パーツ(5)'!$F$50:$F$60</c:f>
              <c:strCache>
                <c:ptCount val="11"/>
                <c:pt idx="0">
                  <c:v>全体</c:v>
                </c:pt>
                <c:pt idx="1">
                  <c:v>佐久</c:v>
                </c:pt>
                <c:pt idx="2">
                  <c:v>上小</c:v>
                </c:pt>
                <c:pt idx="3">
                  <c:v>諏訪</c:v>
                </c:pt>
                <c:pt idx="4">
                  <c:v>上伊那</c:v>
                </c:pt>
                <c:pt idx="5">
                  <c:v>飯伊</c:v>
                </c:pt>
                <c:pt idx="6">
                  <c:v>木曽</c:v>
                </c:pt>
                <c:pt idx="7">
                  <c:v>松本</c:v>
                </c:pt>
                <c:pt idx="8">
                  <c:v>大北</c:v>
                </c:pt>
                <c:pt idx="9">
                  <c:v>長野</c:v>
                </c:pt>
                <c:pt idx="10">
                  <c:v>北信</c:v>
                </c:pt>
              </c:strCache>
              <c:extLst>
                <c:ext xmlns:c15="http://schemas.microsoft.com/office/drawing/2012/chart" uri="{02D57815-91ED-43cb-92C2-25804820EDAC}">
                  <c15:fullRef>
                    <c15:sqref>'パーツ(5)'!$F$49:$F$60</c15:sqref>
                  </c15:fullRef>
                </c:ext>
              </c:extLst>
            </c:strRef>
          </c:cat>
          <c:val>
            <c:numRef>
              <c:f>'パーツ(5)'!$I$50:$I$60</c:f>
              <c:numCache>
                <c:formatCode>0.0%</c:formatCode>
                <c:ptCount val="11"/>
                <c:pt idx="0">
                  <c:v>0.37962962962963176</c:v>
                </c:pt>
                <c:pt idx="1">
                  <c:v>0.41666666666666813</c:v>
                </c:pt>
                <c:pt idx="2">
                  <c:v>0.4</c:v>
                </c:pt>
                <c:pt idx="3">
                  <c:v>0.5</c:v>
                </c:pt>
                <c:pt idx="4">
                  <c:v>0.60000000000000064</c:v>
                </c:pt>
                <c:pt idx="5">
                  <c:v>0.37500000000000117</c:v>
                </c:pt>
                <c:pt idx="6">
                  <c:v>1</c:v>
                </c:pt>
                <c:pt idx="7">
                  <c:v>0.30000000000000032</c:v>
                </c:pt>
                <c:pt idx="8">
                  <c:v>0.25</c:v>
                </c:pt>
                <c:pt idx="9">
                  <c:v>0.41176470588235464</c:v>
                </c:pt>
                <c:pt idx="10">
                  <c:v>0.16666666666666666</c:v>
                </c:pt>
              </c:numCache>
              <c:extLst>
                <c:ext xmlns:c15="http://schemas.microsoft.com/office/drawing/2012/chart" uri="{02D57815-91ED-43cb-92C2-25804820EDAC}">
                  <c15:fullRef>
                    <c15:sqref>'パーツ(5)'!$I$49:$I$60</c15:sqref>
                  </c15:fullRef>
                </c:ext>
              </c:extLst>
            </c:numRef>
          </c:val>
        </c:ser>
        <c:dLbls>
          <c:showVal val="1"/>
        </c:dLbls>
        <c:gapWidth val="60"/>
        <c:overlap val="100"/>
        <c:axId val="233970304"/>
        <c:axId val="233701760"/>
      </c:barChart>
      <c:catAx>
        <c:axId val="233970304"/>
        <c:scaling>
          <c:orientation val="maxMin"/>
        </c:scaling>
        <c:axPos val="l"/>
        <c:numFmt formatCode="General" sourceLinked="1"/>
        <c:tickLblPos val="nextTo"/>
        <c:spPr>
          <a:noFill/>
          <a:ln w="9525" cap="flat" cmpd="sng" algn="ctr">
            <a:solidFill>
              <a:schemeClr val="tx1">
                <a:lumMod val="50000"/>
                <a:lumOff val="50000"/>
              </a:schemeClr>
            </a:solidFill>
            <a:round/>
          </a:ln>
          <a:effectLst/>
        </c:spPr>
        <c:txPr>
          <a:bodyPr rot="-60000000" vert="horz"/>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233701760"/>
        <c:crosses val="autoZero"/>
        <c:auto val="1"/>
        <c:lblAlgn val="ctr"/>
        <c:lblOffset val="10"/>
        <c:tickLblSkip val="1"/>
      </c:catAx>
      <c:valAx>
        <c:axId val="233701760"/>
        <c:scaling>
          <c:orientation val="minMax"/>
        </c:scaling>
        <c:axPos val="t"/>
        <c:majorGridlines>
          <c:spPr>
            <a:ln w="9525" cap="flat" cmpd="sng" algn="ctr">
              <a:solidFill>
                <a:schemeClr val="tx1">
                  <a:lumMod val="50000"/>
                  <a:lumOff val="50000"/>
                </a:schemeClr>
              </a:solidFill>
              <a:round/>
            </a:ln>
            <a:effectLst/>
          </c:spPr>
        </c:majorGridlines>
        <c:numFmt formatCode="0%" sourceLinked="1"/>
        <c:tickLblPos val="high"/>
        <c:spPr>
          <a:noFill/>
          <a:ln>
            <a:noFill/>
          </a:ln>
          <a:effectLst/>
        </c:spPr>
        <c:txPr>
          <a:bodyPr rot="-60000000" vert="horz"/>
          <a:lstStyle/>
          <a:p>
            <a:pPr algn="ctr">
              <a:defRPr lang="ja-JP" altLang="en-US"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233970304"/>
        <c:crosses val="autoZero"/>
        <c:crossBetween val="between"/>
        <c:majorUnit val="0.2"/>
      </c:valAx>
      <c:spPr>
        <a:noFill/>
        <a:ln>
          <a:noFill/>
        </a:ln>
        <a:effectLst/>
      </c:spPr>
    </c:plotArea>
    <c:legend>
      <c:legendPos val="t"/>
      <c:layout>
        <c:manualLayout>
          <c:xMode val="edge"/>
          <c:yMode val="edge"/>
          <c:x val="0.18386621193858355"/>
          <c:y val="0.12597806592918237"/>
          <c:w val="0.60007800971037861"/>
          <c:h val="5.5598319763412486E-2"/>
        </c:manualLayout>
      </c:layout>
      <c:spPr>
        <a:noFill/>
        <a:ln>
          <a:noFill/>
        </a:ln>
        <a:effectLst/>
      </c:spPr>
      <c:txPr>
        <a:bodyPr rot="0" vert="horz"/>
        <a:lstStyle/>
        <a:p>
          <a:pP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chart>
  <c:spPr>
    <a:noFill/>
    <a:ln w="9525" cap="flat" cmpd="sng" algn="ctr">
      <a:noFill/>
      <a:round/>
    </a:ln>
    <a:effectLst/>
  </c:spPr>
  <c:txPr>
    <a:bodyPr/>
    <a:lstStyle/>
    <a:p>
      <a:pPr>
        <a:defRPr sz="900"/>
      </a:pPr>
      <a:endParaRPr lang="ja-JP"/>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ja-JP"/>
  <c:style val="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01783243480898"/>
          <c:y val="0.19557038010329841"/>
          <c:w val="0.75318966065988813"/>
          <c:h val="0.70946245234086969"/>
        </c:manualLayout>
      </c:layout>
      <c:barChart>
        <c:barDir val="bar"/>
        <c:grouping val="percentStacked"/>
        <c:ser>
          <c:idx val="0"/>
          <c:order val="0"/>
          <c:tx>
            <c:strRef>
              <c:f>'パーツ(5)'!$P$48</c:f>
              <c:strCache>
                <c:ptCount val="1"/>
                <c:pt idx="0">
                  <c:v>今後実施を検討</c:v>
                </c:pt>
              </c:strCache>
            </c:strRef>
          </c:tx>
          <c:spPr>
            <a:solidFill>
              <a:schemeClr val="accent2"/>
            </a:solidFill>
          </c:spPr>
          <c:dLbls>
            <c:dLbl>
              <c:idx val="1"/>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delete val="1"/>
              <c:extLst>
                <c:ext xmlns:c15="http://schemas.microsoft.com/office/drawing/2012/chart" uri="{CE6537A1-D6FC-4f65-9D91-7224C49458BB}"/>
              </c:extLst>
            </c:dLbl>
            <c:numFmt formatCode="0.0%" sourceLinked="0"/>
            <c:spPr>
              <a:noFill/>
              <a:ln>
                <a:noFill/>
              </a:ln>
              <a:effectLst/>
            </c:spPr>
            <c:txPr>
              <a:bodyPr rot="0" vert="horz" anchorCtr="0"/>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'パーツ(5)'!$O$50:$O$60</c:f>
              <c:strCache>
                <c:ptCount val="11"/>
                <c:pt idx="0">
                  <c:v>全体</c:v>
                </c:pt>
                <c:pt idx="1">
                  <c:v>佐久</c:v>
                </c:pt>
                <c:pt idx="2">
                  <c:v>上小</c:v>
                </c:pt>
                <c:pt idx="3">
                  <c:v>諏訪</c:v>
                </c:pt>
                <c:pt idx="4">
                  <c:v>上伊那</c:v>
                </c:pt>
                <c:pt idx="5">
                  <c:v>飯伊</c:v>
                </c:pt>
                <c:pt idx="6">
                  <c:v>木曽</c:v>
                </c:pt>
                <c:pt idx="7">
                  <c:v>松本</c:v>
                </c:pt>
                <c:pt idx="8">
                  <c:v>大北</c:v>
                </c:pt>
                <c:pt idx="9">
                  <c:v>長野</c:v>
                </c:pt>
                <c:pt idx="10">
                  <c:v>北信</c:v>
                </c:pt>
              </c:strCache>
              <c:extLst>
                <c:ext xmlns:c15="http://schemas.microsoft.com/office/drawing/2012/chart" uri="{02D57815-91ED-43cb-92C2-25804820EDAC}">
                  <c15:fullRef>
                    <c15:sqref>'パーツ(5)'!$O$49:$O$60</c15:sqref>
                  </c15:fullRef>
                </c:ext>
              </c:extLst>
            </c:strRef>
          </c:cat>
          <c:val>
            <c:numRef>
              <c:f>'パーツ(5)'!$P$50:$P$60</c:f>
              <c:numCache>
                <c:formatCode>0.0%</c:formatCode>
                <c:ptCount val="11"/>
                <c:pt idx="0">
                  <c:v>0.57407407407407773</c:v>
                </c:pt>
                <c:pt idx="1">
                  <c:v>0</c:v>
                </c:pt>
                <c:pt idx="2">
                  <c:v>0.5</c:v>
                </c:pt>
                <c:pt idx="3">
                  <c:v>0.25</c:v>
                </c:pt>
                <c:pt idx="4">
                  <c:v>0.5</c:v>
                </c:pt>
                <c:pt idx="5">
                  <c:v>0.66666666666666663</c:v>
                </c:pt>
                <c:pt idx="6">
                  <c:v>0</c:v>
                </c:pt>
                <c:pt idx="7">
                  <c:v>0.73333333333333361</c:v>
                </c:pt>
                <c:pt idx="8">
                  <c:v>0</c:v>
                </c:pt>
                <c:pt idx="9">
                  <c:v>0.8</c:v>
                </c:pt>
                <c:pt idx="10">
                  <c:v>1</c:v>
                </c:pt>
              </c:numCache>
              <c:extLst>
                <c:ext xmlns:c15="http://schemas.microsoft.com/office/drawing/2012/chart" uri="{02D57815-91ED-43cb-92C2-25804820EDAC}">
                  <c15:fullRef>
                    <c15:sqref>'パーツ(5)'!$P$49:$P$60</c15:sqref>
                  </c15:fullRef>
                </c:ext>
              </c:extLst>
            </c:numRef>
          </c:val>
        </c:ser>
        <c:ser>
          <c:idx val="1"/>
          <c:order val="1"/>
          <c:tx>
            <c:strRef>
              <c:f>'パーツ(5)'!$Q$48</c:f>
              <c:strCache>
                <c:ptCount val="1"/>
                <c:pt idx="0">
                  <c:v>今後も実施しない</c:v>
                </c:pt>
              </c:strCache>
            </c:strRef>
          </c:tx>
          <c:spPr>
            <a:solidFill>
              <a:srgbClr val="FFFF9F"/>
            </a:solidFill>
          </c:spPr>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10"/>
              <c:delete val="1"/>
              <c:extLst>
                <c:ext xmlns:c15="http://schemas.microsoft.com/office/drawing/2012/chart" uri="{CE6537A1-D6FC-4f65-9D91-7224C49458BB}"/>
              </c:extLst>
            </c:dLbl>
            <c:numFmt formatCode="0.0%" sourceLinked="0"/>
            <c:spPr>
              <a:noFill/>
              <a:ln>
                <a:noFill/>
              </a:ln>
              <a:effectLst/>
            </c:spPr>
            <c:txPr>
              <a:bodyPr rot="0" vert="horz" anchorCtr="0"/>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'パーツ(5)'!$O$50:$O$60</c:f>
              <c:strCache>
                <c:ptCount val="11"/>
                <c:pt idx="0">
                  <c:v>全体</c:v>
                </c:pt>
                <c:pt idx="1">
                  <c:v>佐久</c:v>
                </c:pt>
                <c:pt idx="2">
                  <c:v>上小</c:v>
                </c:pt>
                <c:pt idx="3">
                  <c:v>諏訪</c:v>
                </c:pt>
                <c:pt idx="4">
                  <c:v>上伊那</c:v>
                </c:pt>
                <c:pt idx="5">
                  <c:v>飯伊</c:v>
                </c:pt>
                <c:pt idx="6">
                  <c:v>木曽</c:v>
                </c:pt>
                <c:pt idx="7">
                  <c:v>松本</c:v>
                </c:pt>
                <c:pt idx="8">
                  <c:v>大北</c:v>
                </c:pt>
                <c:pt idx="9">
                  <c:v>長野</c:v>
                </c:pt>
                <c:pt idx="10">
                  <c:v>北信</c:v>
                </c:pt>
              </c:strCache>
              <c:extLst>
                <c:ext xmlns:c15="http://schemas.microsoft.com/office/drawing/2012/chart" uri="{02D57815-91ED-43cb-92C2-25804820EDAC}">
                  <c15:fullRef>
                    <c15:sqref>'パーツ(5)'!$O$49:$O$60</c15:sqref>
                  </c15:fullRef>
                </c:ext>
              </c:extLst>
            </c:strRef>
          </c:cat>
          <c:val>
            <c:numRef>
              <c:f>'パーツ(5)'!$Q$50:$Q$60</c:f>
              <c:numCache>
                <c:formatCode>0.0%</c:formatCode>
                <c:ptCount val="11"/>
                <c:pt idx="0">
                  <c:v>0.18518518518518587</c:v>
                </c:pt>
                <c:pt idx="1">
                  <c:v>0.60000000000000064</c:v>
                </c:pt>
                <c:pt idx="2">
                  <c:v>0</c:v>
                </c:pt>
                <c:pt idx="3">
                  <c:v>0.25</c:v>
                </c:pt>
                <c:pt idx="4">
                  <c:v>0</c:v>
                </c:pt>
                <c:pt idx="5">
                  <c:v>0</c:v>
                </c:pt>
                <c:pt idx="6">
                  <c:v>0</c:v>
                </c:pt>
                <c:pt idx="7">
                  <c:v>0.2</c:v>
                </c:pt>
                <c:pt idx="8">
                  <c:v>0</c:v>
                </c:pt>
                <c:pt idx="9">
                  <c:v>0.13333333333333341</c:v>
                </c:pt>
                <c:pt idx="10">
                  <c:v>0</c:v>
                </c:pt>
              </c:numCache>
              <c:extLst>
                <c:ext xmlns:c15="http://schemas.microsoft.com/office/drawing/2012/chart" uri="{02D57815-91ED-43cb-92C2-25804820EDAC}">
                  <c15:fullRef>
                    <c15:sqref>'パーツ(5)'!$Q$49:$Q$60</c15:sqref>
                  </c15:fullRef>
                </c:ext>
              </c:extLst>
            </c:numRef>
          </c:val>
        </c:ser>
        <c:ser>
          <c:idx val="2"/>
          <c:order val="2"/>
          <c:tx>
            <c:strRef>
              <c:f>'パーツ(5)'!$R$48</c:f>
              <c:strCache>
                <c:ptCount val="1"/>
                <c:pt idx="0">
                  <c:v>無回答</c:v>
                </c:pt>
              </c:strCache>
            </c:strRef>
          </c:tx>
          <c:spPr>
            <a:solidFill>
              <a:srgbClr val="BBDB7E"/>
            </a:solidFill>
          </c:spPr>
          <c:dLbls>
            <c:dLbl>
              <c:idx val="10"/>
              <c:delete val="1"/>
              <c:extLst>
                <c:ext xmlns:c15="http://schemas.microsoft.com/office/drawing/2012/chart" uri="{CE6537A1-D6FC-4f65-9D91-7224C49458BB}"/>
              </c:extLst>
            </c:dLbl>
            <c:spPr>
              <a:noFill/>
              <a:ln>
                <a:noFill/>
              </a:ln>
              <a:effectLst/>
            </c:spPr>
            <c:txPr>
              <a:bodyPr rot="0" vert="horz"/>
              <a:lstStyle/>
              <a:p>
                <a:pPr>
                  <a:defRPr sz="1400">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15:leaderLines>
                  <c:spPr>
                    <a:ln w="9525" cap="flat" cmpd="sng" algn="ctr">
                      <a:solidFill>
                        <a:sysClr val="windowText" lastClr="000000"/>
                      </a:solidFill>
                      <a:round/>
                    </a:ln>
                    <a:effectLst/>
                  </c:spPr>
                </c15:leaderLines>
              </c:ext>
            </c:extLst>
          </c:dLbls>
          <c:cat>
            <c:strRef>
              <c:f>'パーツ(5)'!$O$50:$O$60</c:f>
              <c:strCache>
                <c:ptCount val="11"/>
                <c:pt idx="0">
                  <c:v>全体</c:v>
                </c:pt>
                <c:pt idx="1">
                  <c:v>佐久</c:v>
                </c:pt>
                <c:pt idx="2">
                  <c:v>上小</c:v>
                </c:pt>
                <c:pt idx="3">
                  <c:v>諏訪</c:v>
                </c:pt>
                <c:pt idx="4">
                  <c:v>上伊那</c:v>
                </c:pt>
                <c:pt idx="5">
                  <c:v>飯伊</c:v>
                </c:pt>
                <c:pt idx="6">
                  <c:v>木曽</c:v>
                </c:pt>
                <c:pt idx="7">
                  <c:v>松本</c:v>
                </c:pt>
                <c:pt idx="8">
                  <c:v>大北</c:v>
                </c:pt>
                <c:pt idx="9">
                  <c:v>長野</c:v>
                </c:pt>
                <c:pt idx="10">
                  <c:v>北信</c:v>
                </c:pt>
              </c:strCache>
              <c:extLst>
                <c:ext xmlns:c15="http://schemas.microsoft.com/office/drawing/2012/chart" uri="{02D57815-91ED-43cb-92C2-25804820EDAC}">
                  <c15:fullRef>
                    <c15:sqref>'パーツ(5)'!$O$49:$O$60</c15:sqref>
                  </c15:fullRef>
                </c:ext>
              </c:extLst>
            </c:strRef>
          </c:cat>
          <c:val>
            <c:numRef>
              <c:f>'パーツ(5)'!$R$50:$R$60</c:f>
              <c:numCache>
                <c:formatCode>0.0%</c:formatCode>
                <c:ptCount val="11"/>
                <c:pt idx="0">
                  <c:v>0.24074074074074142</c:v>
                </c:pt>
                <c:pt idx="1">
                  <c:v>0.4</c:v>
                </c:pt>
                <c:pt idx="2">
                  <c:v>0.5</c:v>
                </c:pt>
                <c:pt idx="3">
                  <c:v>0.5</c:v>
                </c:pt>
                <c:pt idx="4">
                  <c:v>0.5</c:v>
                </c:pt>
                <c:pt idx="5">
                  <c:v>0.33333333333333331</c:v>
                </c:pt>
                <c:pt idx="6">
                  <c:v>1</c:v>
                </c:pt>
                <c:pt idx="7">
                  <c:v>6.666666666666668E-2</c:v>
                </c:pt>
                <c:pt idx="8">
                  <c:v>1</c:v>
                </c:pt>
                <c:pt idx="9">
                  <c:v>6.666666666666668E-2</c:v>
                </c:pt>
                <c:pt idx="10">
                  <c:v>0</c:v>
                </c:pt>
              </c:numCache>
              <c:extLst>
                <c:ext xmlns:c15="http://schemas.microsoft.com/office/drawing/2012/chart" uri="{02D57815-91ED-43cb-92C2-25804820EDAC}">
                  <c15:fullRef>
                    <c15:sqref>'パーツ(5)'!$R$49:$R$60</c15:sqref>
                  </c15:fullRef>
                </c:ext>
              </c:extLst>
            </c:numRef>
          </c:val>
        </c:ser>
        <c:dLbls>
          <c:showVal val="1"/>
        </c:dLbls>
        <c:gapWidth val="60"/>
        <c:overlap val="100"/>
        <c:axId val="234089472"/>
        <c:axId val="199099136"/>
      </c:barChart>
      <c:catAx>
        <c:axId val="234089472"/>
        <c:scaling>
          <c:orientation val="maxMin"/>
        </c:scaling>
        <c:axPos val="l"/>
        <c:numFmt formatCode="General" sourceLinked="1"/>
        <c:tickLblPos val="nextTo"/>
        <c:spPr>
          <a:noFill/>
          <a:ln w="9525" cap="flat" cmpd="sng" algn="ctr">
            <a:solidFill>
              <a:schemeClr val="tx1">
                <a:lumMod val="50000"/>
                <a:lumOff val="50000"/>
              </a:schemeClr>
            </a:solidFill>
            <a:round/>
          </a:ln>
          <a:effectLst/>
        </c:spPr>
        <c:txPr>
          <a:bodyPr rot="-60000000" vert="horz"/>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199099136"/>
        <c:crosses val="autoZero"/>
        <c:auto val="1"/>
        <c:lblAlgn val="ctr"/>
        <c:lblOffset val="10"/>
        <c:tickLblSkip val="1"/>
      </c:catAx>
      <c:valAx>
        <c:axId val="199099136"/>
        <c:scaling>
          <c:orientation val="minMax"/>
        </c:scaling>
        <c:axPos val="t"/>
        <c:majorGridlines>
          <c:spPr>
            <a:ln w="9525" cap="flat" cmpd="sng" algn="ctr">
              <a:solidFill>
                <a:schemeClr val="tx1">
                  <a:lumMod val="50000"/>
                  <a:lumOff val="50000"/>
                </a:schemeClr>
              </a:solidFill>
              <a:round/>
            </a:ln>
            <a:effectLst/>
          </c:spPr>
        </c:majorGridlines>
        <c:numFmt formatCode="0%" sourceLinked="1"/>
        <c:tickLblPos val="high"/>
        <c:spPr>
          <a:noFill/>
          <a:ln>
            <a:noFill/>
          </a:ln>
          <a:effectLst/>
        </c:spPr>
        <c:txPr>
          <a:bodyPr rot="-60000000" vert="horz"/>
          <a:lstStyle/>
          <a:p>
            <a:pPr algn="ctr">
              <a:defRPr lang="ja-JP" altLang="en-US"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234089472"/>
        <c:crosses val="autoZero"/>
        <c:crossBetween val="between"/>
        <c:majorUnit val="0.2"/>
      </c:valAx>
      <c:spPr>
        <a:noFill/>
        <a:ln>
          <a:noFill/>
        </a:ln>
        <a:effectLst/>
      </c:spPr>
    </c:plotArea>
    <c:legend>
      <c:legendPos val="t"/>
      <c:layout>
        <c:manualLayout>
          <c:xMode val="edge"/>
          <c:yMode val="edge"/>
          <c:x val="0.18366707304210392"/>
          <c:y val="0.11651420000639852"/>
          <c:w val="0.64029854020367571"/>
          <c:h val="5.9332615695566374E-2"/>
        </c:manualLayout>
      </c:layout>
      <c:spPr>
        <a:noFill/>
        <a:ln>
          <a:noFill/>
        </a:ln>
        <a:effectLst/>
      </c:spPr>
      <c:txPr>
        <a:bodyPr rot="0" vert="horz"/>
        <a:lstStyle/>
        <a:p>
          <a:pP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chart>
  <c:spPr>
    <a:noFill/>
    <a:ln w="9525" cap="flat" cmpd="sng" algn="ctr">
      <a:noFill/>
      <a:round/>
    </a:ln>
    <a:effectLst/>
  </c:spPr>
  <c:txPr>
    <a:bodyPr/>
    <a:lstStyle/>
    <a:p>
      <a:pPr>
        <a:defRPr sz="900"/>
      </a:pPr>
      <a:endParaRPr lang="ja-JP"/>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ja-JP"/>
  <c:style val="6"/>
  <c:chart>
    <c:plotArea>
      <c:layout>
        <c:manualLayout>
          <c:layoutTarget val="inner"/>
          <c:xMode val="edge"/>
          <c:yMode val="edge"/>
          <c:x val="0.19413304398684814"/>
          <c:y val="0.15657083853428094"/>
          <c:w val="0.74556970713079662"/>
          <c:h val="0.64342906343739781"/>
        </c:manualLayout>
      </c:layout>
      <c:barChart>
        <c:barDir val="bar"/>
        <c:grouping val="percentStacked"/>
        <c:ser>
          <c:idx val="0"/>
          <c:order val="0"/>
          <c:tx>
            <c:strRef>
              <c:f>Sheet4!$D$8</c:f>
              <c:strCache>
                <c:ptCount val="1"/>
                <c:pt idx="0">
                  <c:v>供給過剰</c:v>
                </c:pt>
              </c:strCache>
            </c:strRef>
          </c:tx>
          <c:spPr>
            <a:solidFill>
              <a:schemeClr val="accent6">
                <a:lumMod val="75000"/>
              </a:schemeClr>
            </a:solidFill>
          </c:spPr>
          <c:dLbls>
            <c:dLbl>
              <c:idx val="0"/>
              <c:layout>
                <c:manualLayout>
                  <c:x val="0"/>
                  <c:y val="4.5377333069326994E-2"/>
                </c:manualLayout>
              </c:layout>
              <c:showVal val="1"/>
            </c:dLbl>
            <c:dLbl>
              <c:idx val="2"/>
              <c:layout>
                <c:manualLayout>
                  <c:x val="0"/>
                  <c:y val="5.2940221914214949E-2"/>
                </c:manualLayout>
              </c:layout>
              <c:showVal val="1"/>
            </c:dLbl>
            <c:txPr>
              <a:bodyPr/>
              <a:lstStyle/>
              <a:p>
                <a:pPr>
                  <a:defRPr sz="1600"/>
                </a:pPr>
                <a:endParaRPr lang="ja-JP"/>
              </a:p>
            </c:txPr>
            <c:showVal val="1"/>
          </c:dLbls>
          <c:cat>
            <c:strRef>
              <c:f>Sheet4!$B$9:$B$13</c:f>
              <c:strCache>
                <c:ptCount val="5"/>
                <c:pt idx="0">
                  <c:v>全体</c:v>
                </c:pt>
                <c:pt idx="1">
                  <c:v>病院</c:v>
                </c:pt>
                <c:pt idx="2">
                  <c:v>無床診療所</c:v>
                </c:pt>
                <c:pt idx="3">
                  <c:v>有床診療所</c:v>
                </c:pt>
                <c:pt idx="4">
                  <c:v>訪問看護ST</c:v>
                </c:pt>
              </c:strCache>
            </c:strRef>
          </c:cat>
          <c:val>
            <c:numRef>
              <c:f>Sheet4!$D$9:$D$13</c:f>
              <c:numCache>
                <c:formatCode>General</c:formatCode>
                <c:ptCount val="5"/>
                <c:pt idx="0" formatCode="0.0%">
                  <c:v>4.0000000000000096E-3</c:v>
                </c:pt>
                <c:pt idx="2" formatCode="0.0%">
                  <c:v>5.0000000000000096E-3</c:v>
                </c:pt>
              </c:numCache>
            </c:numRef>
          </c:val>
        </c:ser>
        <c:ser>
          <c:idx val="1"/>
          <c:order val="1"/>
          <c:tx>
            <c:strRef>
              <c:f>Sheet4!$E$8</c:f>
              <c:strCache>
                <c:ptCount val="1"/>
                <c:pt idx="0">
                  <c:v>充足</c:v>
                </c:pt>
              </c:strCache>
            </c:strRef>
          </c:tx>
          <c:spPr>
            <a:solidFill>
              <a:schemeClr val="bg2">
                <a:lumMod val="50000"/>
              </a:schemeClr>
            </a:solidFill>
          </c:spPr>
          <c:dLbls>
            <c:txPr>
              <a:bodyPr/>
              <a:lstStyle/>
              <a:p>
                <a:pPr>
                  <a:defRPr sz="1600">
                    <a:latin typeface="ＭＳ ゴシック" pitchFamily="49" charset="-128"/>
                    <a:ea typeface="ＭＳ ゴシック" pitchFamily="49" charset="-128"/>
                  </a:defRPr>
                </a:pPr>
                <a:endParaRPr lang="ja-JP"/>
              </a:p>
            </c:txPr>
            <c:showVal val="1"/>
          </c:dLbls>
          <c:cat>
            <c:strRef>
              <c:f>Sheet4!$B$9:$B$13</c:f>
              <c:strCache>
                <c:ptCount val="5"/>
                <c:pt idx="0">
                  <c:v>全体</c:v>
                </c:pt>
                <c:pt idx="1">
                  <c:v>病院</c:v>
                </c:pt>
                <c:pt idx="2">
                  <c:v>無床診療所</c:v>
                </c:pt>
                <c:pt idx="3">
                  <c:v>有床診療所</c:v>
                </c:pt>
                <c:pt idx="4">
                  <c:v>訪問看護ST</c:v>
                </c:pt>
              </c:strCache>
            </c:strRef>
          </c:cat>
          <c:val>
            <c:numRef>
              <c:f>Sheet4!$E$9:$E$13</c:f>
              <c:numCache>
                <c:formatCode>0.0%</c:formatCode>
                <c:ptCount val="5"/>
                <c:pt idx="0">
                  <c:v>0.16600000000000001</c:v>
                </c:pt>
                <c:pt idx="1">
                  <c:v>0.14300000000000004</c:v>
                </c:pt>
                <c:pt idx="2">
                  <c:v>0.17</c:v>
                </c:pt>
                <c:pt idx="3">
                  <c:v>0.14000000000000001</c:v>
                </c:pt>
                <c:pt idx="4">
                  <c:v>0.23500000000000001</c:v>
                </c:pt>
              </c:numCache>
            </c:numRef>
          </c:val>
        </c:ser>
        <c:ser>
          <c:idx val="2"/>
          <c:order val="2"/>
          <c:tx>
            <c:strRef>
              <c:f>Sheet4!$F$8</c:f>
              <c:strCache>
                <c:ptCount val="1"/>
                <c:pt idx="0">
                  <c:v>不足</c:v>
                </c:pt>
              </c:strCache>
            </c:strRef>
          </c:tx>
          <c:spPr>
            <a:solidFill>
              <a:schemeClr val="accent2">
                <a:lumMod val="40000"/>
                <a:lumOff val="60000"/>
              </a:schemeClr>
            </a:solidFill>
          </c:spPr>
          <c:dLbls>
            <c:txPr>
              <a:bodyPr/>
              <a:lstStyle/>
              <a:p>
                <a:pPr>
                  <a:defRPr sz="1600">
                    <a:latin typeface="ＭＳ ゴシック" pitchFamily="49" charset="-128"/>
                    <a:ea typeface="ＭＳ ゴシック" pitchFamily="49" charset="-128"/>
                  </a:defRPr>
                </a:pPr>
                <a:endParaRPr lang="ja-JP"/>
              </a:p>
            </c:txPr>
            <c:showVal val="1"/>
          </c:dLbls>
          <c:cat>
            <c:strRef>
              <c:f>Sheet4!$B$9:$B$13</c:f>
              <c:strCache>
                <c:ptCount val="5"/>
                <c:pt idx="0">
                  <c:v>全体</c:v>
                </c:pt>
                <c:pt idx="1">
                  <c:v>病院</c:v>
                </c:pt>
                <c:pt idx="2">
                  <c:v>無床診療所</c:v>
                </c:pt>
                <c:pt idx="3">
                  <c:v>有床診療所</c:v>
                </c:pt>
                <c:pt idx="4">
                  <c:v>訪問看護ST</c:v>
                </c:pt>
              </c:strCache>
            </c:strRef>
          </c:cat>
          <c:val>
            <c:numRef>
              <c:f>Sheet4!$F$9:$F$13</c:f>
              <c:numCache>
                <c:formatCode>0.0%</c:formatCode>
                <c:ptCount val="5"/>
                <c:pt idx="0">
                  <c:v>0.1830000000000003</c:v>
                </c:pt>
                <c:pt idx="1">
                  <c:v>0.49500000000000038</c:v>
                </c:pt>
                <c:pt idx="2">
                  <c:v>0.1520000000000003</c:v>
                </c:pt>
                <c:pt idx="3">
                  <c:v>0.12000000000000002</c:v>
                </c:pt>
                <c:pt idx="4">
                  <c:v>0.57399999999999995</c:v>
                </c:pt>
              </c:numCache>
            </c:numRef>
          </c:val>
        </c:ser>
        <c:ser>
          <c:idx val="3"/>
          <c:order val="3"/>
          <c:tx>
            <c:strRef>
              <c:f>Sheet4!$G$8</c:f>
              <c:strCache>
                <c:ptCount val="1"/>
                <c:pt idx="0">
                  <c:v>わからない</c:v>
                </c:pt>
              </c:strCache>
            </c:strRef>
          </c:tx>
          <c:dLbls>
            <c:txPr>
              <a:bodyPr/>
              <a:lstStyle/>
              <a:p>
                <a:pPr>
                  <a:defRPr sz="1600">
                    <a:latin typeface="ＭＳ ゴシック" pitchFamily="49" charset="-128"/>
                    <a:ea typeface="ＭＳ ゴシック" pitchFamily="49" charset="-128"/>
                  </a:defRPr>
                </a:pPr>
                <a:endParaRPr lang="ja-JP"/>
              </a:p>
            </c:txPr>
            <c:showVal val="1"/>
          </c:dLbls>
          <c:cat>
            <c:strRef>
              <c:f>Sheet4!$B$9:$B$13</c:f>
              <c:strCache>
                <c:ptCount val="5"/>
                <c:pt idx="0">
                  <c:v>全体</c:v>
                </c:pt>
                <c:pt idx="1">
                  <c:v>病院</c:v>
                </c:pt>
                <c:pt idx="2">
                  <c:v>無床診療所</c:v>
                </c:pt>
                <c:pt idx="3">
                  <c:v>有床診療所</c:v>
                </c:pt>
                <c:pt idx="4">
                  <c:v>訪問看護ST</c:v>
                </c:pt>
              </c:strCache>
            </c:strRef>
          </c:cat>
          <c:val>
            <c:numRef>
              <c:f>Sheet4!$G$9:$G$13</c:f>
              <c:numCache>
                <c:formatCode>0.0%</c:formatCode>
                <c:ptCount val="5"/>
                <c:pt idx="0">
                  <c:v>0.56299999999999994</c:v>
                </c:pt>
                <c:pt idx="1">
                  <c:v>0.33000000000000085</c:v>
                </c:pt>
                <c:pt idx="2">
                  <c:v>0.58899999999999997</c:v>
                </c:pt>
                <c:pt idx="3">
                  <c:v>0.58000000000000007</c:v>
                </c:pt>
                <c:pt idx="4">
                  <c:v>0.10300000000000002</c:v>
                </c:pt>
              </c:numCache>
            </c:numRef>
          </c:val>
        </c:ser>
        <c:ser>
          <c:idx val="4"/>
          <c:order val="4"/>
          <c:tx>
            <c:strRef>
              <c:f>Sheet4!$H$8</c:f>
              <c:strCache>
                <c:ptCount val="1"/>
                <c:pt idx="0">
                  <c:v>その他</c:v>
                </c:pt>
              </c:strCache>
            </c:strRef>
          </c:tx>
          <c:spPr>
            <a:solidFill>
              <a:schemeClr val="accent2">
                <a:lumMod val="20000"/>
                <a:lumOff val="80000"/>
              </a:schemeClr>
            </a:solidFill>
          </c:spPr>
          <c:dLbls>
            <c:dLbl>
              <c:idx val="0"/>
              <c:layout>
                <c:manualLayout>
                  <c:x val="0"/>
                  <c:y val="4.5377333069326994E-2"/>
                </c:manualLayout>
              </c:layout>
              <c:showVal val="1"/>
            </c:dLbl>
            <c:dLbl>
              <c:idx val="2"/>
              <c:layout>
                <c:manualLayout>
                  <c:x val="0"/>
                  <c:y val="7.5629186200407622E-2"/>
                </c:manualLayout>
              </c:layout>
              <c:showVal val="1"/>
            </c:dLbl>
            <c:dLbl>
              <c:idx val="3"/>
              <c:layout>
                <c:manualLayout>
                  <c:x val="-1.501105380907264E-3"/>
                  <c:y val="6.8066297355520097E-2"/>
                </c:manualLayout>
              </c:layout>
              <c:showVal val="1"/>
            </c:dLbl>
            <c:dLbl>
              <c:idx val="4"/>
              <c:layout>
                <c:manualLayout>
                  <c:x val="7.5055269045363193E-3"/>
                  <c:y val="6.0503706262161304E-2"/>
                </c:manualLayout>
              </c:layout>
              <c:showVal val="1"/>
            </c:dLbl>
            <c:txPr>
              <a:bodyPr/>
              <a:lstStyle/>
              <a:p>
                <a:pPr>
                  <a:defRPr sz="1530"/>
                </a:pPr>
                <a:endParaRPr lang="ja-JP"/>
              </a:p>
            </c:txPr>
            <c:showVal val="1"/>
          </c:dLbls>
          <c:cat>
            <c:strRef>
              <c:f>Sheet4!$B$9:$B$13</c:f>
              <c:strCache>
                <c:ptCount val="5"/>
                <c:pt idx="0">
                  <c:v>全体</c:v>
                </c:pt>
                <c:pt idx="1">
                  <c:v>病院</c:v>
                </c:pt>
                <c:pt idx="2">
                  <c:v>無床診療所</c:v>
                </c:pt>
                <c:pt idx="3">
                  <c:v>有床診療所</c:v>
                </c:pt>
                <c:pt idx="4">
                  <c:v>訪問看護ST</c:v>
                </c:pt>
              </c:strCache>
            </c:strRef>
          </c:cat>
          <c:val>
            <c:numRef>
              <c:f>Sheet4!$H$9:$H$13</c:f>
              <c:numCache>
                <c:formatCode>General</c:formatCode>
                <c:ptCount val="5"/>
                <c:pt idx="0" formatCode="0.0%">
                  <c:v>4.0000000000000096E-3</c:v>
                </c:pt>
                <c:pt idx="2" formatCode="0.0%">
                  <c:v>4.0000000000000096E-3</c:v>
                </c:pt>
                <c:pt idx="3" formatCode="0.0%">
                  <c:v>2.0000000000000011E-2</c:v>
                </c:pt>
                <c:pt idx="4" formatCode="0.0%">
                  <c:v>1.4999999999999998E-2</c:v>
                </c:pt>
              </c:numCache>
            </c:numRef>
          </c:val>
        </c:ser>
        <c:ser>
          <c:idx val="5"/>
          <c:order val="5"/>
          <c:tx>
            <c:strRef>
              <c:f>Sheet4!$I$8</c:f>
              <c:strCache>
                <c:ptCount val="1"/>
                <c:pt idx="0">
                  <c:v>無回答</c:v>
                </c:pt>
              </c:strCache>
            </c:strRef>
          </c:tx>
          <c:dLbls>
            <c:dLbl>
              <c:idx val="5"/>
              <c:layout>
                <c:manualLayout>
                  <c:x val="4.2744200353951193E-3"/>
                  <c:y val="3.6453776611257238E-7"/>
                </c:manualLayout>
              </c:layout>
              <c:showVal val="1"/>
            </c:dLbl>
            <c:txPr>
              <a:bodyPr/>
              <a:lstStyle/>
              <a:p>
                <a:pPr>
                  <a:defRPr sz="1400">
                    <a:latin typeface="ＭＳ ゴシック" pitchFamily="49" charset="-128"/>
                    <a:ea typeface="ＭＳ ゴシック" pitchFamily="49" charset="-128"/>
                  </a:defRPr>
                </a:pPr>
                <a:endParaRPr lang="ja-JP"/>
              </a:p>
            </c:txPr>
            <c:showVal val="1"/>
          </c:dLbls>
          <c:cat>
            <c:strRef>
              <c:f>Sheet4!$B$9:$B$13</c:f>
              <c:strCache>
                <c:ptCount val="5"/>
                <c:pt idx="0">
                  <c:v>全体</c:v>
                </c:pt>
                <c:pt idx="1">
                  <c:v>病院</c:v>
                </c:pt>
                <c:pt idx="2">
                  <c:v>無床診療所</c:v>
                </c:pt>
                <c:pt idx="3">
                  <c:v>有床診療所</c:v>
                </c:pt>
                <c:pt idx="4">
                  <c:v>訪問看護ST</c:v>
                </c:pt>
              </c:strCache>
            </c:strRef>
          </c:cat>
          <c:val>
            <c:numRef>
              <c:f>Sheet4!$I$9:$I$13</c:f>
              <c:numCache>
                <c:formatCode>0.0%</c:formatCode>
                <c:ptCount val="5"/>
                <c:pt idx="0">
                  <c:v>7.9000000000000153E-2</c:v>
                </c:pt>
                <c:pt idx="1">
                  <c:v>3.3000000000000002E-2</c:v>
                </c:pt>
                <c:pt idx="2">
                  <c:v>8.0000000000000043E-2</c:v>
                </c:pt>
                <c:pt idx="3">
                  <c:v>0.14000000000000001</c:v>
                </c:pt>
                <c:pt idx="4">
                  <c:v>7.4000000000000024E-2</c:v>
                </c:pt>
              </c:numCache>
            </c:numRef>
          </c:val>
        </c:ser>
        <c:overlap val="100"/>
        <c:axId val="177074560"/>
        <c:axId val="177076096"/>
      </c:barChart>
      <c:catAx>
        <c:axId val="177074560"/>
        <c:scaling>
          <c:orientation val="maxMin"/>
        </c:scaling>
        <c:axPos val="l"/>
        <c:tickLblPos val="nextTo"/>
        <c:txPr>
          <a:bodyPr/>
          <a:lstStyle/>
          <a:p>
            <a:pPr>
              <a:defRPr sz="1800">
                <a:latin typeface="メイリオ" pitchFamily="50" charset="-128"/>
                <a:ea typeface="メイリオ" pitchFamily="50" charset="-128"/>
              </a:defRPr>
            </a:pPr>
            <a:endParaRPr lang="ja-JP"/>
          </a:p>
        </c:txPr>
        <c:crossAx val="177076096"/>
        <c:crosses val="autoZero"/>
        <c:auto val="1"/>
        <c:lblAlgn val="ctr"/>
        <c:lblOffset val="100"/>
      </c:catAx>
      <c:valAx>
        <c:axId val="177076096"/>
        <c:scaling>
          <c:orientation val="minMax"/>
        </c:scaling>
        <c:axPos val="t"/>
        <c:majorGridlines/>
        <c:numFmt formatCode="0%" sourceLinked="0"/>
        <c:tickLblPos val="high"/>
        <c:crossAx val="177074560"/>
        <c:crosses val="autoZero"/>
        <c:crossBetween val="between"/>
      </c:valAx>
      <c:spPr>
        <a:noFill/>
        <a:ln w="25400">
          <a:noFill/>
        </a:ln>
      </c:spPr>
    </c:plotArea>
    <c:legend>
      <c:legendPos val="t"/>
      <c:layout>
        <c:manualLayout>
          <c:xMode val="edge"/>
          <c:yMode val="edge"/>
          <c:x val="0.13538150297762572"/>
          <c:y val="1.9966334977455341E-2"/>
          <c:w val="0.73532428020818486"/>
          <c:h val="9.7781074433995183E-2"/>
        </c:manualLayout>
      </c:layout>
      <c:txPr>
        <a:bodyPr/>
        <a:lstStyle/>
        <a:p>
          <a:pPr>
            <a:defRPr sz="1500">
              <a:latin typeface="メイリオ" pitchFamily="50" charset="-128"/>
              <a:ea typeface="メイリオ" pitchFamily="50" charset="-128"/>
            </a:defRPr>
          </a:pPr>
          <a:endParaRPr lang="ja-JP"/>
        </a:p>
      </c:txPr>
    </c:legend>
    <c:plotVisOnly val="1"/>
  </c:chart>
  <c:txPr>
    <a:bodyPr/>
    <a:lstStyle/>
    <a:p>
      <a:pPr>
        <a:defRPr sz="18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style val="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878203764449189E-2"/>
          <c:y val="0.39558585735173402"/>
          <c:w val="0.90649830889572858"/>
          <c:h val="0.23120071632161268"/>
        </c:manualLayout>
      </c:layout>
      <c:barChart>
        <c:barDir val="bar"/>
        <c:grouping val="percentStacked"/>
        <c:ser>
          <c:idx val="0"/>
          <c:order val="0"/>
          <c:tx>
            <c:strRef>
              <c:f>'パーツ(1)'!$C$26</c:f>
              <c:strCache>
                <c:ptCount val="1"/>
                <c:pt idx="0">
                  <c:v>20代</c:v>
                </c:pt>
              </c:strCache>
            </c:strRef>
          </c:tx>
          <c:spPr>
            <a:solidFill>
              <a:schemeClr val="accent2"/>
            </a:solidFill>
          </c:spPr>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'パーツ(1)'!$C$27</c:f>
              <c:numCache>
                <c:formatCode>0.0%</c:formatCode>
                <c:ptCount val="1"/>
                <c:pt idx="0">
                  <c:v>6.2000000000000034E-2</c:v>
                </c:pt>
              </c:numCache>
            </c:numRef>
          </c:val>
        </c:ser>
        <c:ser>
          <c:idx val="1"/>
          <c:order val="1"/>
          <c:tx>
            <c:strRef>
              <c:f>'パーツ(1)'!$D$26</c:f>
              <c:strCache>
                <c:ptCount val="1"/>
                <c:pt idx="0">
                  <c:v>30代</c:v>
                </c:pt>
              </c:strCache>
            </c:strRef>
          </c:tx>
          <c:spPr>
            <a:solidFill>
              <a:srgbClr val="FFFF9F"/>
            </a:solidFill>
          </c:spPr>
          <c:dLbls>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layout/>
                <c15:showLeaderLines val="0"/>
              </c:ext>
            </c:extLst>
          </c:dLbls>
          <c:val>
            <c:numRef>
              <c:f>'パーツ(1)'!$D$27</c:f>
              <c:numCache>
                <c:formatCode>0.0%</c:formatCode>
                <c:ptCount val="1"/>
                <c:pt idx="0">
                  <c:v>0.18600000000000044</c:v>
                </c:pt>
              </c:numCache>
            </c:numRef>
          </c:val>
        </c:ser>
        <c:ser>
          <c:idx val="2"/>
          <c:order val="2"/>
          <c:tx>
            <c:strRef>
              <c:f>'パーツ(1)'!$E$26</c:f>
              <c:strCache>
                <c:ptCount val="1"/>
                <c:pt idx="0">
                  <c:v>40代</c:v>
                </c:pt>
              </c:strCache>
            </c:strRef>
          </c:tx>
          <c:spPr>
            <a:solidFill>
              <a:schemeClr val="accent2">
                <a:lumMod val="60000"/>
                <a:lumOff val="40000"/>
              </a:schemeClr>
            </a:solidFill>
          </c:spPr>
          <c:dLbls>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layout/>
                <c15:showLeaderLines val="0"/>
              </c:ext>
            </c:extLst>
          </c:dLbls>
          <c:val>
            <c:numRef>
              <c:f>'パーツ(1)'!$E$27</c:f>
              <c:numCache>
                <c:formatCode>0.0%</c:formatCode>
                <c:ptCount val="1"/>
                <c:pt idx="0">
                  <c:v>0.31000000000000127</c:v>
                </c:pt>
              </c:numCache>
            </c:numRef>
          </c:val>
        </c:ser>
        <c:ser>
          <c:idx val="3"/>
          <c:order val="3"/>
          <c:tx>
            <c:strRef>
              <c:f>'パーツ(1)'!$F$26</c:f>
              <c:strCache>
                <c:ptCount val="1"/>
                <c:pt idx="0">
                  <c:v>50代</c:v>
                </c:pt>
              </c:strCache>
            </c:strRef>
          </c:tx>
          <c:spPr>
            <a:solidFill>
              <a:schemeClr val="accent2">
                <a:lumMod val="75000"/>
              </a:schemeClr>
            </a:solidFill>
          </c:spPr>
          <c:dLbls>
            <c:spPr>
              <a:noFill/>
              <a:ln>
                <a:noFill/>
              </a:ln>
              <a:effectLst/>
            </c:spPr>
            <c:txPr>
              <a:bodyPr wrap="square" lIns="38100" tIns="19050" rIns="38100" bIns="19050" anchor="ctr">
                <a:spAutoFit/>
              </a:bodyPr>
              <a:lstStyle/>
              <a:p>
                <a:pPr>
                  <a:defRPr sz="1400">
                    <a:solidFill>
                      <a:schemeClr val="bg1"/>
                    </a:solidFill>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layout/>
                <c15:showLeaderLines val="1"/>
              </c:ext>
            </c:extLst>
          </c:dLbls>
          <c:val>
            <c:numRef>
              <c:f>'パーツ(1)'!$F$27</c:f>
              <c:numCache>
                <c:formatCode>0.0%</c:formatCode>
                <c:ptCount val="1"/>
                <c:pt idx="0">
                  <c:v>0.26600000000000001</c:v>
                </c:pt>
              </c:numCache>
            </c:numRef>
          </c:val>
        </c:ser>
        <c:ser>
          <c:idx val="4"/>
          <c:order val="4"/>
          <c:tx>
            <c:strRef>
              <c:f>'パーツ(1)'!$G$26</c:f>
              <c:strCache>
                <c:ptCount val="1"/>
                <c:pt idx="0">
                  <c:v>60代</c:v>
                </c:pt>
              </c:strCache>
            </c:strRef>
          </c:tx>
          <c:spPr>
            <a:solidFill>
              <a:schemeClr val="accent1">
                <a:lumMod val="20000"/>
                <a:lumOff val="80000"/>
              </a:schemeClr>
            </a:solidFill>
          </c:spPr>
          <c:dLbls>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layout/>
                <c15:showLeaderLines val="1"/>
              </c:ext>
            </c:extLst>
          </c:dLbls>
          <c:val>
            <c:numRef>
              <c:f>'パーツ(1)'!$G$27</c:f>
              <c:numCache>
                <c:formatCode>0.0%</c:formatCode>
                <c:ptCount val="1"/>
                <c:pt idx="0">
                  <c:v>0.14300000000000004</c:v>
                </c:pt>
              </c:numCache>
            </c:numRef>
          </c:val>
        </c:ser>
        <c:ser>
          <c:idx val="5"/>
          <c:order val="5"/>
          <c:tx>
            <c:strRef>
              <c:f>'パーツ(1)'!$H$26</c:f>
              <c:strCache>
                <c:ptCount val="1"/>
                <c:pt idx="0">
                  <c:v>70代以上</c:v>
                </c:pt>
              </c:strCache>
            </c:strRef>
          </c:tx>
          <c:spPr>
            <a:solidFill>
              <a:schemeClr val="accent1">
                <a:lumMod val="50000"/>
              </a:schemeClr>
            </a:solidFill>
          </c:spPr>
          <c:dLbls>
            <c:dLbl>
              <c:idx val="0"/>
              <c:layout>
                <c:manualLayout>
                  <c:x val="1.4442514082669685E-2"/>
                  <c:y val="-0.29506696643993202"/>
                </c:manualLayout>
              </c:layout>
              <c:showVal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ext>
            </c:extLst>
          </c:dLbls>
          <c:val>
            <c:numRef>
              <c:f>'パーツ(1)'!$H$27</c:f>
              <c:numCache>
                <c:formatCode>0.0%</c:formatCode>
                <c:ptCount val="1"/>
                <c:pt idx="0">
                  <c:v>3.3000000000000002E-2</c:v>
                </c:pt>
              </c:numCache>
            </c:numRef>
          </c:val>
        </c:ser>
        <c:dLbls>
          <c:showVal val="1"/>
        </c:dLbls>
        <c:gapWidth val="60"/>
        <c:overlap val="100"/>
        <c:axId val="224731136"/>
        <c:axId val="224732672"/>
      </c:barChart>
      <c:catAx>
        <c:axId val="224731136"/>
        <c:scaling>
          <c:orientation val="minMax"/>
        </c:scaling>
        <c:delete val="1"/>
        <c:axPos val="r"/>
        <c:numFmt formatCode="General" sourceLinked="1"/>
        <c:majorTickMark val="none"/>
        <c:tickLblPos val="none"/>
        <c:crossAx val="224732672"/>
        <c:crosses val="max"/>
        <c:auto val="1"/>
        <c:lblAlgn val="ctr"/>
        <c:lblOffset val="100"/>
      </c:catAx>
      <c:valAx>
        <c:axId val="224732672"/>
        <c:scaling>
          <c:orientation val="minMax"/>
        </c:scaling>
        <c:axPos val="b"/>
        <c:majorGridlines>
          <c:spPr>
            <a:ln w="9525" cap="flat" cmpd="sng" algn="ctr">
              <a:solidFill>
                <a:schemeClr val="tx1">
                  <a:lumMod val="50000"/>
                  <a:lumOff val="50000"/>
                </a:schemeClr>
              </a:solidFill>
              <a:round/>
            </a:ln>
            <a:effectLst/>
          </c:spPr>
        </c:majorGridlines>
        <c:numFmt formatCode="0%" sourceLinked="1"/>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224731136"/>
        <c:crosses val="autoZero"/>
        <c:crossBetween val="between"/>
        <c:majorUnit val="0.5"/>
      </c:valAx>
      <c:spPr>
        <a:noFill/>
        <a:ln>
          <a:noFill/>
        </a:ln>
        <a:effectLst/>
      </c:spPr>
    </c:plotArea>
    <c:legend>
      <c:legendPos val="t"/>
      <c:layout>
        <c:manualLayout>
          <c:xMode val="edge"/>
          <c:yMode val="edge"/>
          <c:x val="0.17994598982662785"/>
          <c:y val="0.81263963911121562"/>
          <c:w val="0.62853701491748593"/>
          <c:h val="0.1494354003032301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chart>
  <c:spPr>
    <a:noFill/>
    <a:ln w="9525" cap="flat" cmpd="sng" algn="ctr">
      <a:noFill/>
      <a:round/>
    </a:ln>
    <a:effectLst/>
  </c:spPr>
  <c:txPr>
    <a:bodyPr/>
    <a:lstStyle/>
    <a:p>
      <a:pPr>
        <a:defRPr/>
      </a:pPr>
      <a:endParaRPr lang="ja-JP"/>
    </a:p>
  </c:txPr>
  <c:externalData r:id="rId2"/>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ja-JP"/>
  <c:style val="6"/>
  <c:chart>
    <c:plotArea>
      <c:layout/>
      <c:barChart>
        <c:barDir val="bar"/>
        <c:grouping val="percentStacked"/>
        <c:ser>
          <c:idx val="0"/>
          <c:order val="0"/>
          <c:tx>
            <c:strRef>
              <c:f>Sheet4!$D$28</c:f>
              <c:strCache>
                <c:ptCount val="1"/>
                <c:pt idx="0">
                  <c:v>供給過剰</c:v>
                </c:pt>
              </c:strCache>
            </c:strRef>
          </c:tx>
          <c:spPr>
            <a:solidFill>
              <a:srgbClr val="006699"/>
            </a:solidFill>
          </c:spPr>
          <c:dLbls>
            <c:dLbl>
              <c:idx val="0"/>
              <c:layout>
                <c:manualLayout>
                  <c:x val="1.3186489143989245E-2"/>
                  <c:y val="4.6791853059410714E-2"/>
                </c:manualLayout>
              </c:layout>
              <c:spPr/>
              <c:txPr>
                <a:bodyPr/>
                <a:lstStyle/>
                <a:p>
                  <a:pPr>
                    <a:defRPr sz="1400">
                      <a:latin typeface="ＭＳ ゴシック" pitchFamily="49" charset="-128"/>
                      <a:ea typeface="ＭＳ ゴシック" pitchFamily="49" charset="-128"/>
                    </a:defRPr>
                  </a:pPr>
                  <a:endParaRPr lang="ja-JP"/>
                </a:p>
              </c:txPr>
              <c:showVal val="1"/>
            </c:dLbl>
            <c:dLbl>
              <c:idx val="2"/>
              <c:layout>
                <c:manualLayout>
                  <c:x val="1.4834800286987894E-2"/>
                  <c:y val="5.0391793202116016E-2"/>
                </c:manualLayout>
              </c:layout>
              <c:spPr/>
              <c:txPr>
                <a:bodyPr/>
                <a:lstStyle/>
                <a:p>
                  <a:pPr>
                    <a:defRPr sz="1400">
                      <a:latin typeface="ＭＳ ゴシック" pitchFamily="49" charset="-128"/>
                      <a:ea typeface="ＭＳ ゴシック" pitchFamily="49" charset="-128"/>
                    </a:defRPr>
                  </a:pPr>
                  <a:endParaRPr lang="ja-JP"/>
                </a:p>
              </c:txPr>
              <c:showVal val="1"/>
            </c:dLbl>
            <c:txPr>
              <a:bodyPr/>
              <a:lstStyle/>
              <a:p>
                <a:pPr>
                  <a:defRPr sz="1600">
                    <a:latin typeface="ＭＳ ゴシック" pitchFamily="49" charset="-128"/>
                    <a:ea typeface="ＭＳ ゴシック" pitchFamily="49" charset="-128"/>
                  </a:defRPr>
                </a:pPr>
                <a:endParaRPr lang="ja-JP"/>
              </a:p>
            </c:txPr>
            <c:showVal val="1"/>
          </c:dLbls>
          <c:cat>
            <c:strRef>
              <c:f>Sheet4!$B$29:$B$33</c:f>
              <c:strCache>
                <c:ptCount val="5"/>
                <c:pt idx="0">
                  <c:v>全体</c:v>
                </c:pt>
                <c:pt idx="1">
                  <c:v>病院</c:v>
                </c:pt>
                <c:pt idx="2">
                  <c:v>無床診療所</c:v>
                </c:pt>
                <c:pt idx="3">
                  <c:v>有床診療所</c:v>
                </c:pt>
                <c:pt idx="4">
                  <c:v>訪問看護ST</c:v>
                </c:pt>
              </c:strCache>
            </c:strRef>
          </c:cat>
          <c:val>
            <c:numRef>
              <c:f>Sheet4!$D$29:$D$33</c:f>
              <c:numCache>
                <c:formatCode>General</c:formatCode>
                <c:ptCount val="5"/>
                <c:pt idx="0" formatCode="0.0%">
                  <c:v>3.0000000000000053E-3</c:v>
                </c:pt>
                <c:pt idx="2" formatCode="0.0%">
                  <c:v>4.0000000000000096E-3</c:v>
                </c:pt>
              </c:numCache>
            </c:numRef>
          </c:val>
        </c:ser>
        <c:ser>
          <c:idx val="1"/>
          <c:order val="1"/>
          <c:tx>
            <c:strRef>
              <c:f>Sheet4!$E$28</c:f>
              <c:strCache>
                <c:ptCount val="1"/>
                <c:pt idx="0">
                  <c:v>充足</c:v>
                </c:pt>
              </c:strCache>
            </c:strRef>
          </c:tx>
          <c:dLbls>
            <c:txPr>
              <a:bodyPr/>
              <a:lstStyle/>
              <a:p>
                <a:pPr>
                  <a:defRPr sz="1600">
                    <a:latin typeface="ＭＳ ゴシック" pitchFamily="49" charset="-128"/>
                    <a:ea typeface="ＭＳ ゴシック" pitchFamily="49" charset="-128"/>
                  </a:defRPr>
                </a:pPr>
                <a:endParaRPr lang="ja-JP"/>
              </a:p>
            </c:txPr>
            <c:showVal val="1"/>
          </c:dLbls>
          <c:cat>
            <c:strRef>
              <c:f>Sheet4!$B$29:$B$33</c:f>
              <c:strCache>
                <c:ptCount val="5"/>
                <c:pt idx="0">
                  <c:v>全体</c:v>
                </c:pt>
                <c:pt idx="1">
                  <c:v>病院</c:v>
                </c:pt>
                <c:pt idx="2">
                  <c:v>無床診療所</c:v>
                </c:pt>
                <c:pt idx="3">
                  <c:v>有床診療所</c:v>
                </c:pt>
                <c:pt idx="4">
                  <c:v>訪問看護ST</c:v>
                </c:pt>
              </c:strCache>
            </c:strRef>
          </c:cat>
          <c:val>
            <c:numRef>
              <c:f>Sheet4!$E$29:$E$33</c:f>
              <c:numCache>
                <c:formatCode>0.0%</c:formatCode>
                <c:ptCount val="5"/>
                <c:pt idx="0">
                  <c:v>0.16900000000000001</c:v>
                </c:pt>
                <c:pt idx="1">
                  <c:v>0.13200000000000001</c:v>
                </c:pt>
                <c:pt idx="2">
                  <c:v>0.17800000000000021</c:v>
                </c:pt>
                <c:pt idx="3">
                  <c:v>0.1</c:v>
                </c:pt>
                <c:pt idx="4">
                  <c:v>0.24300000000000024</c:v>
                </c:pt>
              </c:numCache>
            </c:numRef>
          </c:val>
        </c:ser>
        <c:ser>
          <c:idx val="2"/>
          <c:order val="2"/>
          <c:tx>
            <c:strRef>
              <c:f>Sheet4!$F$28</c:f>
              <c:strCache>
                <c:ptCount val="1"/>
                <c:pt idx="0">
                  <c:v>不足</c:v>
                </c:pt>
              </c:strCache>
            </c:strRef>
          </c:tx>
          <c:spPr>
            <a:solidFill>
              <a:schemeClr val="accent2">
                <a:lumMod val="40000"/>
                <a:lumOff val="60000"/>
              </a:schemeClr>
            </a:solidFill>
          </c:spPr>
          <c:dLbls>
            <c:txPr>
              <a:bodyPr/>
              <a:lstStyle/>
              <a:p>
                <a:pPr>
                  <a:defRPr sz="1600">
                    <a:latin typeface="ＭＳ ゴシック" pitchFamily="49" charset="-128"/>
                    <a:ea typeface="ＭＳ ゴシック" pitchFamily="49" charset="-128"/>
                  </a:defRPr>
                </a:pPr>
                <a:endParaRPr lang="ja-JP"/>
              </a:p>
            </c:txPr>
            <c:showVal val="1"/>
          </c:dLbls>
          <c:cat>
            <c:strRef>
              <c:f>Sheet4!$B$29:$B$33</c:f>
              <c:strCache>
                <c:ptCount val="5"/>
                <c:pt idx="0">
                  <c:v>全体</c:v>
                </c:pt>
                <c:pt idx="1">
                  <c:v>病院</c:v>
                </c:pt>
                <c:pt idx="2">
                  <c:v>無床診療所</c:v>
                </c:pt>
                <c:pt idx="3">
                  <c:v>有床診療所</c:v>
                </c:pt>
                <c:pt idx="4">
                  <c:v>訪問看護ST</c:v>
                </c:pt>
              </c:strCache>
            </c:strRef>
          </c:cat>
          <c:val>
            <c:numRef>
              <c:f>Sheet4!$F$29:$F$33</c:f>
              <c:numCache>
                <c:formatCode>0.0%</c:formatCode>
                <c:ptCount val="5"/>
                <c:pt idx="0">
                  <c:v>0.17800000000000021</c:v>
                </c:pt>
                <c:pt idx="1">
                  <c:v>0.45100000000000001</c:v>
                </c:pt>
                <c:pt idx="2">
                  <c:v>0.14800000000000021</c:v>
                </c:pt>
                <c:pt idx="3">
                  <c:v>0.16</c:v>
                </c:pt>
                <c:pt idx="4">
                  <c:v>0.55900000000000005</c:v>
                </c:pt>
              </c:numCache>
            </c:numRef>
          </c:val>
        </c:ser>
        <c:ser>
          <c:idx val="3"/>
          <c:order val="3"/>
          <c:tx>
            <c:strRef>
              <c:f>Sheet4!$G$28</c:f>
              <c:strCache>
                <c:ptCount val="1"/>
                <c:pt idx="0">
                  <c:v>わからない</c:v>
                </c:pt>
              </c:strCache>
            </c:strRef>
          </c:tx>
          <c:dLbls>
            <c:txPr>
              <a:bodyPr/>
              <a:lstStyle/>
              <a:p>
                <a:pPr>
                  <a:defRPr sz="1600">
                    <a:latin typeface="ＭＳ ゴシック" pitchFamily="49" charset="-128"/>
                    <a:ea typeface="ＭＳ ゴシック" pitchFamily="49" charset="-128"/>
                  </a:defRPr>
                </a:pPr>
                <a:endParaRPr lang="ja-JP"/>
              </a:p>
            </c:txPr>
            <c:showVal val="1"/>
          </c:dLbls>
          <c:cat>
            <c:strRef>
              <c:f>Sheet4!$B$29:$B$33</c:f>
              <c:strCache>
                <c:ptCount val="5"/>
                <c:pt idx="0">
                  <c:v>全体</c:v>
                </c:pt>
                <c:pt idx="1">
                  <c:v>病院</c:v>
                </c:pt>
                <c:pt idx="2">
                  <c:v>無床診療所</c:v>
                </c:pt>
                <c:pt idx="3">
                  <c:v>有床診療所</c:v>
                </c:pt>
                <c:pt idx="4">
                  <c:v>訪問看護ST</c:v>
                </c:pt>
              </c:strCache>
            </c:strRef>
          </c:cat>
          <c:val>
            <c:numRef>
              <c:f>Sheet4!$G$29:$G$33</c:f>
              <c:numCache>
                <c:formatCode>0.0%</c:formatCode>
                <c:ptCount val="5"/>
                <c:pt idx="0">
                  <c:v>0.57199999999999995</c:v>
                </c:pt>
                <c:pt idx="1">
                  <c:v>0.37400000000000061</c:v>
                </c:pt>
                <c:pt idx="2">
                  <c:v>0.59399999999999997</c:v>
                </c:pt>
                <c:pt idx="3">
                  <c:v>0.58000000000000007</c:v>
                </c:pt>
                <c:pt idx="4">
                  <c:v>0.11799999999999998</c:v>
                </c:pt>
              </c:numCache>
            </c:numRef>
          </c:val>
        </c:ser>
        <c:ser>
          <c:idx val="4"/>
          <c:order val="4"/>
          <c:tx>
            <c:strRef>
              <c:f>Sheet4!$H$28</c:f>
              <c:strCache>
                <c:ptCount val="1"/>
                <c:pt idx="0">
                  <c:v>その他</c:v>
                </c:pt>
              </c:strCache>
            </c:strRef>
          </c:tx>
          <c:spPr>
            <a:solidFill>
              <a:schemeClr val="accent2">
                <a:lumMod val="20000"/>
                <a:lumOff val="80000"/>
              </a:schemeClr>
            </a:solidFill>
          </c:spPr>
          <c:dLbls>
            <c:dLbl>
              <c:idx val="0"/>
              <c:layout>
                <c:manualLayout>
                  <c:x val="0"/>
                  <c:y val="4.6791853059410714E-2"/>
                </c:manualLayout>
              </c:layout>
              <c:showVal val="1"/>
            </c:dLbl>
            <c:dLbl>
              <c:idx val="2"/>
              <c:layout>
                <c:manualLayout>
                  <c:x val="-1.2087475413109489E-16"/>
                  <c:y val="4.6791853059410714E-2"/>
                </c:manualLayout>
              </c:layout>
              <c:showVal val="1"/>
            </c:dLbl>
            <c:dLbl>
              <c:idx val="3"/>
              <c:layout>
                <c:manualLayout>
                  <c:x val="-6.5932445719946147E-3"/>
                  <c:y val="4.6791853059410582E-2"/>
                </c:manualLayout>
              </c:layout>
              <c:showVal val="1"/>
            </c:dLbl>
            <c:dLbl>
              <c:idx val="4"/>
              <c:layout>
                <c:manualLayout>
                  <c:x val="0"/>
                  <c:y val="6.8388092932984784E-2"/>
                </c:manualLayout>
              </c:layout>
              <c:showVal val="1"/>
            </c:dLbl>
            <c:txPr>
              <a:bodyPr/>
              <a:lstStyle/>
              <a:p>
                <a:pPr>
                  <a:defRPr sz="1400">
                    <a:latin typeface="ＭＳ ゴシック" pitchFamily="49" charset="-128"/>
                    <a:ea typeface="ＭＳ ゴシック" pitchFamily="49" charset="-128"/>
                  </a:defRPr>
                </a:pPr>
                <a:endParaRPr lang="ja-JP"/>
              </a:p>
            </c:txPr>
            <c:showVal val="1"/>
          </c:dLbls>
          <c:cat>
            <c:strRef>
              <c:f>Sheet4!$B$29:$B$33</c:f>
              <c:strCache>
                <c:ptCount val="5"/>
                <c:pt idx="0">
                  <c:v>全体</c:v>
                </c:pt>
                <c:pt idx="1">
                  <c:v>病院</c:v>
                </c:pt>
                <c:pt idx="2">
                  <c:v>無床診療所</c:v>
                </c:pt>
                <c:pt idx="3">
                  <c:v>有床診療所</c:v>
                </c:pt>
                <c:pt idx="4">
                  <c:v>訪問看護ST</c:v>
                </c:pt>
              </c:strCache>
            </c:strRef>
          </c:cat>
          <c:val>
            <c:numRef>
              <c:f>Sheet4!$H$29:$H$33</c:f>
              <c:numCache>
                <c:formatCode>General</c:formatCode>
                <c:ptCount val="5"/>
                <c:pt idx="0" formatCode="0.0%">
                  <c:v>5.0000000000000096E-3</c:v>
                </c:pt>
                <c:pt idx="2" formatCode="0.0%">
                  <c:v>5.0000000000000096E-3</c:v>
                </c:pt>
                <c:pt idx="3" formatCode="0.0%">
                  <c:v>2.0000000000000011E-2</c:v>
                </c:pt>
                <c:pt idx="4" formatCode="0.0%">
                  <c:v>1.4999999999999998E-2</c:v>
                </c:pt>
              </c:numCache>
            </c:numRef>
          </c:val>
        </c:ser>
        <c:ser>
          <c:idx val="5"/>
          <c:order val="5"/>
          <c:tx>
            <c:strRef>
              <c:f>Sheet4!$I$28</c:f>
              <c:strCache>
                <c:ptCount val="1"/>
                <c:pt idx="0">
                  <c:v>無回答</c:v>
                </c:pt>
              </c:strCache>
            </c:strRef>
          </c:tx>
          <c:dLbls>
            <c:txPr>
              <a:bodyPr/>
              <a:lstStyle/>
              <a:p>
                <a:pPr>
                  <a:defRPr sz="1400">
                    <a:latin typeface="ＭＳ ゴシック" pitchFamily="49" charset="-128"/>
                    <a:ea typeface="ＭＳ ゴシック" pitchFamily="49" charset="-128"/>
                  </a:defRPr>
                </a:pPr>
                <a:endParaRPr lang="ja-JP"/>
              </a:p>
            </c:txPr>
            <c:showVal val="1"/>
          </c:dLbls>
          <c:cat>
            <c:strRef>
              <c:f>Sheet4!$B$29:$B$33</c:f>
              <c:strCache>
                <c:ptCount val="5"/>
                <c:pt idx="0">
                  <c:v>全体</c:v>
                </c:pt>
                <c:pt idx="1">
                  <c:v>病院</c:v>
                </c:pt>
                <c:pt idx="2">
                  <c:v>無床診療所</c:v>
                </c:pt>
                <c:pt idx="3">
                  <c:v>有床診療所</c:v>
                </c:pt>
                <c:pt idx="4">
                  <c:v>訪問看護ST</c:v>
                </c:pt>
              </c:strCache>
            </c:strRef>
          </c:cat>
          <c:val>
            <c:numRef>
              <c:f>Sheet4!$I$29:$I$33</c:f>
              <c:numCache>
                <c:formatCode>0.0%</c:formatCode>
                <c:ptCount val="5"/>
                <c:pt idx="0">
                  <c:v>7.1999999999999995E-2</c:v>
                </c:pt>
                <c:pt idx="1">
                  <c:v>4.3999999999999997E-2</c:v>
                </c:pt>
                <c:pt idx="2">
                  <c:v>7.0999999999999994E-2</c:v>
                </c:pt>
                <c:pt idx="3">
                  <c:v>0.14000000000000001</c:v>
                </c:pt>
                <c:pt idx="4">
                  <c:v>6.6000000000000003E-2</c:v>
                </c:pt>
              </c:numCache>
            </c:numRef>
          </c:val>
        </c:ser>
        <c:overlap val="100"/>
        <c:axId val="177149056"/>
        <c:axId val="177150592"/>
      </c:barChart>
      <c:catAx>
        <c:axId val="177149056"/>
        <c:scaling>
          <c:orientation val="maxMin"/>
        </c:scaling>
        <c:axPos val="l"/>
        <c:numFmt formatCode="0.0%" sourceLinked="1"/>
        <c:tickLblPos val="nextTo"/>
        <c:txPr>
          <a:bodyPr/>
          <a:lstStyle/>
          <a:p>
            <a:pPr>
              <a:defRPr>
                <a:latin typeface="メイリオ" pitchFamily="50" charset="-128"/>
                <a:ea typeface="メイリオ" pitchFamily="50" charset="-128"/>
              </a:defRPr>
            </a:pPr>
            <a:endParaRPr lang="ja-JP"/>
          </a:p>
        </c:txPr>
        <c:crossAx val="177150592"/>
        <c:crosses val="autoZero"/>
        <c:auto val="1"/>
        <c:lblAlgn val="ctr"/>
        <c:lblOffset val="100"/>
      </c:catAx>
      <c:valAx>
        <c:axId val="177150592"/>
        <c:scaling>
          <c:orientation val="minMax"/>
        </c:scaling>
        <c:axPos val="t"/>
        <c:majorGridlines/>
        <c:numFmt formatCode="0%" sourceLinked="1"/>
        <c:tickLblPos val="high"/>
        <c:crossAx val="177149056"/>
        <c:crosses val="autoZero"/>
        <c:crossBetween val="between"/>
      </c:valAx>
    </c:plotArea>
    <c:legend>
      <c:legendPos val="t"/>
      <c:txPr>
        <a:bodyPr/>
        <a:lstStyle/>
        <a:p>
          <a:pPr>
            <a:defRPr sz="1400">
              <a:latin typeface="メイリオ" pitchFamily="50" charset="-128"/>
              <a:ea typeface="メイリオ" pitchFamily="50" charset="-128"/>
            </a:defRPr>
          </a:pPr>
          <a:endParaRPr lang="ja-JP"/>
        </a:p>
      </c:txPr>
    </c:legend>
    <c:plotVisOnly val="1"/>
  </c:chart>
  <c:txPr>
    <a:bodyPr/>
    <a:lstStyle/>
    <a:p>
      <a:pPr>
        <a:defRPr sz="1800"/>
      </a:pPr>
      <a:endParaRPr lang="ja-JP"/>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ja-JP"/>
  <c:style val="6"/>
  <c:chart>
    <c:plotArea>
      <c:layout/>
      <c:barChart>
        <c:barDir val="bar"/>
        <c:grouping val="percentStacked"/>
        <c:ser>
          <c:idx val="0"/>
          <c:order val="0"/>
          <c:tx>
            <c:strRef>
              <c:f>Sheet4!$D$18</c:f>
              <c:strCache>
                <c:ptCount val="1"/>
                <c:pt idx="0">
                  <c:v>供給過剰</c:v>
                </c:pt>
              </c:strCache>
            </c:strRef>
          </c:tx>
          <c:spPr>
            <a:solidFill>
              <a:schemeClr val="accent6">
                <a:lumMod val="60000"/>
                <a:lumOff val="40000"/>
              </a:schemeClr>
            </a:solidFill>
          </c:spPr>
          <c:dLbls>
            <c:showVal val="1"/>
          </c:dLbls>
          <c:cat>
            <c:strRef>
              <c:f>Sheet4!$B$19:$B$23</c:f>
              <c:strCache>
                <c:ptCount val="5"/>
                <c:pt idx="0">
                  <c:v>全体</c:v>
                </c:pt>
                <c:pt idx="1">
                  <c:v>病院</c:v>
                </c:pt>
                <c:pt idx="2">
                  <c:v>無床診療所</c:v>
                </c:pt>
                <c:pt idx="3">
                  <c:v>有床診療所</c:v>
                </c:pt>
                <c:pt idx="4">
                  <c:v>訪問看護ST</c:v>
                </c:pt>
              </c:strCache>
            </c:strRef>
          </c:cat>
          <c:val>
            <c:numRef>
              <c:f>Sheet4!$D$19:$D$23</c:f>
              <c:numCache>
                <c:formatCode>General</c:formatCode>
                <c:ptCount val="5"/>
              </c:numCache>
            </c:numRef>
          </c:val>
        </c:ser>
        <c:ser>
          <c:idx val="1"/>
          <c:order val="1"/>
          <c:tx>
            <c:strRef>
              <c:f>Sheet4!$E$18</c:f>
              <c:strCache>
                <c:ptCount val="1"/>
                <c:pt idx="0">
                  <c:v>充足</c:v>
                </c:pt>
              </c:strCache>
            </c:strRef>
          </c:tx>
          <c:dLbls>
            <c:txPr>
              <a:bodyPr/>
              <a:lstStyle/>
              <a:p>
                <a:pPr>
                  <a:defRPr sz="1600">
                    <a:latin typeface="ＭＳ ゴシック" pitchFamily="49" charset="-128"/>
                    <a:ea typeface="ＭＳ ゴシック" pitchFamily="49" charset="-128"/>
                  </a:defRPr>
                </a:pPr>
                <a:endParaRPr lang="ja-JP"/>
              </a:p>
            </c:txPr>
            <c:showVal val="1"/>
          </c:dLbls>
          <c:cat>
            <c:strRef>
              <c:f>Sheet4!$B$19:$B$23</c:f>
              <c:strCache>
                <c:ptCount val="5"/>
                <c:pt idx="0">
                  <c:v>全体</c:v>
                </c:pt>
                <c:pt idx="1">
                  <c:v>病院</c:v>
                </c:pt>
                <c:pt idx="2">
                  <c:v>無床診療所</c:v>
                </c:pt>
                <c:pt idx="3">
                  <c:v>有床診療所</c:v>
                </c:pt>
                <c:pt idx="4">
                  <c:v>訪問看護ST</c:v>
                </c:pt>
              </c:strCache>
            </c:strRef>
          </c:cat>
          <c:val>
            <c:numRef>
              <c:f>Sheet4!$E$19:$E$23</c:f>
              <c:numCache>
                <c:formatCode>0.0%</c:formatCode>
                <c:ptCount val="5"/>
                <c:pt idx="0">
                  <c:v>7.9000000000000153E-2</c:v>
                </c:pt>
                <c:pt idx="1">
                  <c:v>7.6999999999999999E-2</c:v>
                </c:pt>
                <c:pt idx="2">
                  <c:v>8.0000000000000043E-2</c:v>
                </c:pt>
                <c:pt idx="3">
                  <c:v>6.0000000000000032E-2</c:v>
                </c:pt>
                <c:pt idx="4">
                  <c:v>0.11</c:v>
                </c:pt>
              </c:numCache>
            </c:numRef>
          </c:val>
        </c:ser>
        <c:ser>
          <c:idx val="2"/>
          <c:order val="2"/>
          <c:tx>
            <c:strRef>
              <c:f>Sheet4!$F$18</c:f>
              <c:strCache>
                <c:ptCount val="1"/>
                <c:pt idx="0">
                  <c:v>不足</c:v>
                </c:pt>
              </c:strCache>
            </c:strRef>
          </c:tx>
          <c:spPr>
            <a:solidFill>
              <a:schemeClr val="accent2">
                <a:lumMod val="40000"/>
                <a:lumOff val="60000"/>
              </a:schemeClr>
            </a:solidFill>
          </c:spPr>
          <c:dLbls>
            <c:txPr>
              <a:bodyPr/>
              <a:lstStyle/>
              <a:p>
                <a:pPr>
                  <a:defRPr sz="1600">
                    <a:latin typeface="ＭＳ ゴシック" pitchFamily="49" charset="-128"/>
                    <a:ea typeface="ＭＳ ゴシック" pitchFamily="49" charset="-128"/>
                  </a:defRPr>
                </a:pPr>
                <a:endParaRPr lang="ja-JP"/>
              </a:p>
            </c:txPr>
            <c:showVal val="1"/>
          </c:dLbls>
          <c:cat>
            <c:strRef>
              <c:f>Sheet4!$B$19:$B$23</c:f>
              <c:strCache>
                <c:ptCount val="5"/>
                <c:pt idx="0">
                  <c:v>全体</c:v>
                </c:pt>
                <c:pt idx="1">
                  <c:v>病院</c:v>
                </c:pt>
                <c:pt idx="2">
                  <c:v>無床診療所</c:v>
                </c:pt>
                <c:pt idx="3">
                  <c:v>有床診療所</c:v>
                </c:pt>
                <c:pt idx="4">
                  <c:v>訪問看護ST</c:v>
                </c:pt>
              </c:strCache>
            </c:strRef>
          </c:cat>
          <c:val>
            <c:numRef>
              <c:f>Sheet4!$F$19:$F$23</c:f>
              <c:numCache>
                <c:formatCode>0.0%</c:formatCode>
                <c:ptCount val="5"/>
                <c:pt idx="0">
                  <c:v>0.26100000000000001</c:v>
                </c:pt>
                <c:pt idx="1">
                  <c:v>0.58199999999999996</c:v>
                </c:pt>
                <c:pt idx="2">
                  <c:v>0.22800000000000001</c:v>
                </c:pt>
                <c:pt idx="3">
                  <c:v>0.2</c:v>
                </c:pt>
                <c:pt idx="4">
                  <c:v>0.75000000000000133</c:v>
                </c:pt>
              </c:numCache>
            </c:numRef>
          </c:val>
        </c:ser>
        <c:ser>
          <c:idx val="3"/>
          <c:order val="3"/>
          <c:tx>
            <c:strRef>
              <c:f>Sheet4!$G$18</c:f>
              <c:strCache>
                <c:ptCount val="1"/>
                <c:pt idx="0">
                  <c:v>わからない</c:v>
                </c:pt>
              </c:strCache>
            </c:strRef>
          </c:tx>
          <c:dLbls>
            <c:dLbl>
              <c:idx val="4"/>
              <c:spPr/>
              <c:txPr>
                <a:bodyPr/>
                <a:lstStyle/>
                <a:p>
                  <a:pPr>
                    <a:defRPr sz="1400">
                      <a:latin typeface="ＭＳ ゴシック" pitchFamily="49" charset="-128"/>
                      <a:ea typeface="ＭＳ ゴシック" pitchFamily="49" charset="-128"/>
                    </a:defRPr>
                  </a:pPr>
                  <a:endParaRPr lang="ja-JP"/>
                </a:p>
              </c:txPr>
            </c:dLbl>
            <c:txPr>
              <a:bodyPr/>
              <a:lstStyle/>
              <a:p>
                <a:pPr>
                  <a:defRPr sz="1600">
                    <a:latin typeface="ＭＳ ゴシック" pitchFamily="49" charset="-128"/>
                    <a:ea typeface="ＭＳ ゴシック" pitchFamily="49" charset="-128"/>
                  </a:defRPr>
                </a:pPr>
                <a:endParaRPr lang="ja-JP"/>
              </a:p>
            </c:txPr>
            <c:showVal val="1"/>
          </c:dLbls>
          <c:cat>
            <c:strRef>
              <c:f>Sheet4!$B$19:$B$23</c:f>
              <c:strCache>
                <c:ptCount val="5"/>
                <c:pt idx="0">
                  <c:v>全体</c:v>
                </c:pt>
                <c:pt idx="1">
                  <c:v>病院</c:v>
                </c:pt>
                <c:pt idx="2">
                  <c:v>無床診療所</c:v>
                </c:pt>
                <c:pt idx="3">
                  <c:v>有床診療所</c:v>
                </c:pt>
                <c:pt idx="4">
                  <c:v>訪問看護ST</c:v>
                </c:pt>
              </c:strCache>
            </c:strRef>
          </c:cat>
          <c:val>
            <c:numRef>
              <c:f>Sheet4!$G$19:$G$23</c:f>
              <c:numCache>
                <c:formatCode>0.0%</c:formatCode>
                <c:ptCount val="5"/>
                <c:pt idx="0">
                  <c:v>0.57500000000000062</c:v>
                </c:pt>
                <c:pt idx="1">
                  <c:v>0.29700000000000032</c:v>
                </c:pt>
                <c:pt idx="2">
                  <c:v>0.60700000000000065</c:v>
                </c:pt>
                <c:pt idx="3">
                  <c:v>0.58000000000000007</c:v>
                </c:pt>
                <c:pt idx="4">
                  <c:v>8.1000000000000003E-2</c:v>
                </c:pt>
              </c:numCache>
            </c:numRef>
          </c:val>
        </c:ser>
        <c:ser>
          <c:idx val="4"/>
          <c:order val="4"/>
          <c:tx>
            <c:strRef>
              <c:f>Sheet4!$H$18</c:f>
              <c:strCache>
                <c:ptCount val="1"/>
                <c:pt idx="0">
                  <c:v>その他</c:v>
                </c:pt>
              </c:strCache>
            </c:strRef>
          </c:tx>
          <c:spPr>
            <a:solidFill>
              <a:schemeClr val="accent2">
                <a:lumMod val="20000"/>
                <a:lumOff val="80000"/>
              </a:schemeClr>
            </a:solidFill>
          </c:spPr>
          <c:dLbls>
            <c:dLbl>
              <c:idx val="0"/>
              <c:layout>
                <c:manualLayout>
                  <c:x val="-5.187332126495749E-3"/>
                  <c:y val="7.5309360145731932E-2"/>
                </c:manualLayout>
              </c:layout>
              <c:showVal val="1"/>
            </c:dLbl>
            <c:dLbl>
              <c:idx val="2"/>
              <c:layout>
                <c:manualLayout>
                  <c:x val="-3.4582214176638332E-3"/>
                  <c:y val="6.4012704105352133E-2"/>
                </c:manualLayout>
              </c:layout>
              <c:showVal val="1"/>
            </c:dLbl>
            <c:dLbl>
              <c:idx val="3"/>
              <c:layout>
                <c:manualLayout>
                  <c:x val="-1.7291107088319205E-3"/>
                  <c:y val="5.6481797740016514E-2"/>
                </c:manualLayout>
              </c:layout>
              <c:showVal val="1"/>
            </c:dLbl>
            <c:dLbl>
              <c:idx val="4"/>
              <c:layout>
                <c:manualLayout>
                  <c:x val="-8.6455535441595822E-3"/>
                  <c:y val="5.2716344557349033E-2"/>
                </c:manualLayout>
              </c:layout>
              <c:showVal val="1"/>
            </c:dLbl>
            <c:txPr>
              <a:bodyPr/>
              <a:lstStyle/>
              <a:p>
                <a:pPr>
                  <a:defRPr sz="1400">
                    <a:latin typeface="ＭＳ ゴシック" pitchFamily="49" charset="-128"/>
                    <a:ea typeface="ＭＳ ゴシック" pitchFamily="49" charset="-128"/>
                  </a:defRPr>
                </a:pPr>
                <a:endParaRPr lang="ja-JP"/>
              </a:p>
            </c:txPr>
            <c:showVal val="1"/>
          </c:dLbls>
          <c:cat>
            <c:strRef>
              <c:f>Sheet4!$B$19:$B$23</c:f>
              <c:strCache>
                <c:ptCount val="5"/>
                <c:pt idx="0">
                  <c:v>全体</c:v>
                </c:pt>
                <c:pt idx="1">
                  <c:v>病院</c:v>
                </c:pt>
                <c:pt idx="2">
                  <c:v>無床診療所</c:v>
                </c:pt>
                <c:pt idx="3">
                  <c:v>有床診療所</c:v>
                </c:pt>
                <c:pt idx="4">
                  <c:v>訪問看護ST</c:v>
                </c:pt>
              </c:strCache>
            </c:strRef>
          </c:cat>
          <c:val>
            <c:numRef>
              <c:f>Sheet4!$H$19:$H$23</c:f>
              <c:numCache>
                <c:formatCode>General</c:formatCode>
                <c:ptCount val="5"/>
                <c:pt idx="0" formatCode="0.0%">
                  <c:v>5.0000000000000096E-3</c:v>
                </c:pt>
                <c:pt idx="2" formatCode="0.0%">
                  <c:v>5.0000000000000096E-3</c:v>
                </c:pt>
                <c:pt idx="3" formatCode="0.0%">
                  <c:v>2.0000000000000011E-2</c:v>
                </c:pt>
                <c:pt idx="4" formatCode="0.0%">
                  <c:v>1.4999999999999998E-2</c:v>
                </c:pt>
              </c:numCache>
            </c:numRef>
          </c:val>
        </c:ser>
        <c:ser>
          <c:idx val="5"/>
          <c:order val="5"/>
          <c:tx>
            <c:strRef>
              <c:f>Sheet4!$I$18</c:f>
              <c:strCache>
                <c:ptCount val="1"/>
                <c:pt idx="0">
                  <c:v>無回答</c:v>
                </c:pt>
              </c:strCache>
            </c:strRef>
          </c:tx>
          <c:dLbls>
            <c:dLbl>
              <c:idx val="4"/>
              <c:layout>
                <c:manualLayout>
                  <c:x val="1.7291107088319043E-2"/>
                  <c:y val="0"/>
                </c:manualLayout>
              </c:layout>
              <c:showVal val="1"/>
            </c:dLbl>
            <c:txPr>
              <a:bodyPr/>
              <a:lstStyle/>
              <a:p>
                <a:pPr>
                  <a:defRPr sz="1400"/>
                </a:pPr>
                <a:endParaRPr lang="ja-JP"/>
              </a:p>
            </c:txPr>
            <c:showVal val="1"/>
          </c:dLbls>
          <c:cat>
            <c:strRef>
              <c:f>Sheet4!$B$19:$B$23</c:f>
              <c:strCache>
                <c:ptCount val="5"/>
                <c:pt idx="0">
                  <c:v>全体</c:v>
                </c:pt>
                <c:pt idx="1">
                  <c:v>病院</c:v>
                </c:pt>
                <c:pt idx="2">
                  <c:v>無床診療所</c:v>
                </c:pt>
                <c:pt idx="3">
                  <c:v>有床診療所</c:v>
                </c:pt>
                <c:pt idx="4">
                  <c:v>訪問看護ST</c:v>
                </c:pt>
              </c:strCache>
            </c:strRef>
          </c:cat>
          <c:val>
            <c:numRef>
              <c:f>Sheet4!$I$19:$I$23</c:f>
              <c:numCache>
                <c:formatCode>0.0%</c:formatCode>
                <c:ptCount val="5"/>
                <c:pt idx="0">
                  <c:v>8.0000000000000043E-2</c:v>
                </c:pt>
                <c:pt idx="1">
                  <c:v>4.3999999999999997E-2</c:v>
                </c:pt>
                <c:pt idx="2">
                  <c:v>8.0000000000000043E-2</c:v>
                </c:pt>
                <c:pt idx="3">
                  <c:v>0.14000000000000001</c:v>
                </c:pt>
                <c:pt idx="4">
                  <c:v>4.3999999999999997E-2</c:v>
                </c:pt>
              </c:numCache>
            </c:numRef>
          </c:val>
        </c:ser>
        <c:overlap val="100"/>
        <c:axId val="177411584"/>
        <c:axId val="177413120"/>
      </c:barChart>
      <c:catAx>
        <c:axId val="177411584"/>
        <c:scaling>
          <c:orientation val="maxMin"/>
        </c:scaling>
        <c:axPos val="l"/>
        <c:numFmt formatCode="0.0%" sourceLinked="1"/>
        <c:tickLblPos val="nextTo"/>
        <c:txPr>
          <a:bodyPr/>
          <a:lstStyle/>
          <a:p>
            <a:pPr>
              <a:defRPr>
                <a:latin typeface="メイリオ" pitchFamily="50" charset="-128"/>
                <a:ea typeface="メイリオ" pitchFamily="50" charset="-128"/>
              </a:defRPr>
            </a:pPr>
            <a:endParaRPr lang="ja-JP"/>
          </a:p>
        </c:txPr>
        <c:crossAx val="177413120"/>
        <c:crosses val="autoZero"/>
        <c:auto val="1"/>
        <c:lblAlgn val="ctr"/>
        <c:lblOffset val="100"/>
      </c:catAx>
      <c:valAx>
        <c:axId val="177413120"/>
        <c:scaling>
          <c:orientation val="minMax"/>
        </c:scaling>
        <c:axPos val="t"/>
        <c:majorGridlines/>
        <c:numFmt formatCode="0%" sourceLinked="1"/>
        <c:tickLblPos val="high"/>
        <c:crossAx val="177411584"/>
        <c:crosses val="autoZero"/>
        <c:crossBetween val="between"/>
        <c:majorUnit val="0.2"/>
      </c:valAx>
    </c:plotArea>
    <c:legend>
      <c:legendPos val="t"/>
      <c:txPr>
        <a:bodyPr/>
        <a:lstStyle/>
        <a:p>
          <a:pPr>
            <a:defRPr sz="1600">
              <a:latin typeface="メイリオ" pitchFamily="50" charset="-128"/>
              <a:ea typeface="メイリオ" pitchFamily="50" charset="-128"/>
            </a:defRPr>
          </a:pPr>
          <a:endParaRPr lang="ja-JP"/>
        </a:p>
      </c:txPr>
    </c:legend>
    <c:plotVisOnly val="1"/>
  </c:chart>
  <c:txPr>
    <a:bodyPr/>
    <a:lstStyle/>
    <a:p>
      <a:pPr>
        <a:defRPr sz="1800"/>
      </a:pPr>
      <a:endParaRPr lang="ja-JP"/>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ja-JP"/>
  <c:style val="6"/>
  <c:chart>
    <c:plotArea>
      <c:layout/>
      <c:barChart>
        <c:barDir val="bar"/>
        <c:grouping val="percentStacked"/>
        <c:ser>
          <c:idx val="0"/>
          <c:order val="0"/>
          <c:tx>
            <c:strRef>
              <c:f>Sheet4!$D$38</c:f>
              <c:strCache>
                <c:ptCount val="1"/>
                <c:pt idx="0">
                  <c:v>供給過剰</c:v>
                </c:pt>
              </c:strCache>
            </c:strRef>
          </c:tx>
          <c:spPr>
            <a:solidFill>
              <a:schemeClr val="accent6">
                <a:lumMod val="60000"/>
                <a:lumOff val="40000"/>
              </a:schemeClr>
            </a:solidFill>
          </c:spPr>
          <c:dLbls>
            <c:dLbl>
              <c:idx val="0"/>
              <c:layout>
                <c:manualLayout>
                  <c:x val="2.0290272565585247E-2"/>
                  <c:y val="5.3129450462892795E-2"/>
                </c:manualLayout>
              </c:layout>
              <c:spPr/>
              <c:txPr>
                <a:bodyPr/>
                <a:lstStyle/>
                <a:p>
                  <a:pPr>
                    <a:defRPr sz="1400">
                      <a:latin typeface="ＭＳ ゴシック" pitchFamily="49" charset="-128"/>
                      <a:ea typeface="ＭＳ ゴシック" pitchFamily="49" charset="-128"/>
                    </a:defRPr>
                  </a:pPr>
                  <a:endParaRPr lang="ja-JP"/>
                </a:p>
              </c:txPr>
              <c:showVal val="1"/>
            </c:dLbl>
            <c:dLbl>
              <c:idx val="2"/>
              <c:layout>
                <c:manualLayout>
                  <c:x val="1.8729482368232502E-2"/>
                  <c:y val="4.9334511059409898E-2"/>
                </c:manualLayout>
              </c:layout>
              <c:spPr/>
              <c:txPr>
                <a:bodyPr/>
                <a:lstStyle/>
                <a:p>
                  <a:pPr>
                    <a:defRPr sz="1400">
                      <a:latin typeface="ＭＳ ゴシック" pitchFamily="49" charset="-128"/>
                      <a:ea typeface="ＭＳ ゴシック" pitchFamily="49" charset="-128"/>
                    </a:defRPr>
                  </a:pPr>
                  <a:endParaRPr lang="ja-JP"/>
                </a:p>
              </c:txPr>
              <c:showVal val="1"/>
            </c:dLbl>
            <c:dLbl>
              <c:idx val="4"/>
              <c:layout>
                <c:manualLayout>
                  <c:x val="9.3647411841162268E-3"/>
                  <c:y val="4.9334809873535924E-2"/>
                </c:manualLayout>
              </c:layout>
              <c:spPr/>
              <c:txPr>
                <a:bodyPr/>
                <a:lstStyle/>
                <a:p>
                  <a:pPr>
                    <a:defRPr sz="1400">
                      <a:latin typeface="ＭＳ ゴシック" pitchFamily="49" charset="-128"/>
                      <a:ea typeface="ＭＳ ゴシック" pitchFamily="49" charset="-128"/>
                    </a:defRPr>
                  </a:pPr>
                  <a:endParaRPr lang="ja-JP"/>
                </a:p>
              </c:txPr>
              <c:showVal val="1"/>
            </c:dLbl>
            <c:txPr>
              <a:bodyPr/>
              <a:lstStyle/>
              <a:p>
                <a:pPr>
                  <a:defRPr sz="1600">
                    <a:latin typeface="ＭＳ ゴシック" pitchFamily="49" charset="-128"/>
                    <a:ea typeface="ＭＳ ゴシック" pitchFamily="49" charset="-128"/>
                  </a:defRPr>
                </a:pPr>
                <a:endParaRPr lang="ja-JP"/>
              </a:p>
            </c:txPr>
            <c:showVal val="1"/>
          </c:dLbls>
          <c:cat>
            <c:strRef>
              <c:f>Sheet4!$B$39:$B$43</c:f>
              <c:strCache>
                <c:ptCount val="5"/>
                <c:pt idx="0">
                  <c:v>全体</c:v>
                </c:pt>
                <c:pt idx="1">
                  <c:v>病院</c:v>
                </c:pt>
                <c:pt idx="2">
                  <c:v>無床診療所</c:v>
                </c:pt>
                <c:pt idx="3">
                  <c:v>有床診療所</c:v>
                </c:pt>
                <c:pt idx="4">
                  <c:v>訪問看護ST</c:v>
                </c:pt>
              </c:strCache>
            </c:strRef>
          </c:cat>
          <c:val>
            <c:numRef>
              <c:f>Sheet4!$D$39:$D$43</c:f>
              <c:numCache>
                <c:formatCode>General</c:formatCode>
                <c:ptCount val="5"/>
                <c:pt idx="0" formatCode="0.0%">
                  <c:v>6.0000000000000105E-3</c:v>
                </c:pt>
                <c:pt idx="2" formatCode="0.0%">
                  <c:v>8.000000000000021E-3</c:v>
                </c:pt>
                <c:pt idx="4" formatCode="0.0%">
                  <c:v>3.6999999999999998E-2</c:v>
                </c:pt>
              </c:numCache>
            </c:numRef>
          </c:val>
        </c:ser>
        <c:ser>
          <c:idx val="1"/>
          <c:order val="1"/>
          <c:tx>
            <c:strRef>
              <c:f>Sheet4!$E$38</c:f>
              <c:strCache>
                <c:ptCount val="1"/>
                <c:pt idx="0">
                  <c:v>充足</c:v>
                </c:pt>
              </c:strCache>
            </c:strRef>
          </c:tx>
          <c:dLbls>
            <c:txPr>
              <a:bodyPr/>
              <a:lstStyle/>
              <a:p>
                <a:pPr>
                  <a:defRPr sz="1600">
                    <a:latin typeface="ＭＳ ゴシック" pitchFamily="49" charset="-128"/>
                    <a:ea typeface="ＭＳ ゴシック" pitchFamily="49" charset="-128"/>
                  </a:defRPr>
                </a:pPr>
                <a:endParaRPr lang="ja-JP"/>
              </a:p>
            </c:txPr>
            <c:showVal val="1"/>
          </c:dLbls>
          <c:cat>
            <c:strRef>
              <c:f>Sheet4!$B$39:$B$43</c:f>
              <c:strCache>
                <c:ptCount val="5"/>
                <c:pt idx="0">
                  <c:v>全体</c:v>
                </c:pt>
                <c:pt idx="1">
                  <c:v>病院</c:v>
                </c:pt>
                <c:pt idx="2">
                  <c:v>無床診療所</c:v>
                </c:pt>
                <c:pt idx="3">
                  <c:v>有床診療所</c:v>
                </c:pt>
                <c:pt idx="4">
                  <c:v>訪問看護ST</c:v>
                </c:pt>
              </c:strCache>
            </c:strRef>
          </c:cat>
          <c:val>
            <c:numRef>
              <c:f>Sheet4!$E$39:$E$43</c:f>
              <c:numCache>
                <c:formatCode>0.0%</c:formatCode>
                <c:ptCount val="5"/>
                <c:pt idx="0">
                  <c:v>0.21900000000000033</c:v>
                </c:pt>
                <c:pt idx="1">
                  <c:v>0.26400000000000001</c:v>
                </c:pt>
                <c:pt idx="2">
                  <c:v>0.2170000000000003</c:v>
                </c:pt>
                <c:pt idx="3">
                  <c:v>0.18000000000000024</c:v>
                </c:pt>
                <c:pt idx="4">
                  <c:v>0.52200000000000002</c:v>
                </c:pt>
              </c:numCache>
            </c:numRef>
          </c:val>
        </c:ser>
        <c:ser>
          <c:idx val="2"/>
          <c:order val="2"/>
          <c:tx>
            <c:strRef>
              <c:f>Sheet4!$F$38</c:f>
              <c:strCache>
                <c:ptCount val="1"/>
                <c:pt idx="0">
                  <c:v>不足</c:v>
                </c:pt>
              </c:strCache>
            </c:strRef>
          </c:tx>
          <c:spPr>
            <a:solidFill>
              <a:schemeClr val="accent2">
                <a:lumMod val="40000"/>
                <a:lumOff val="60000"/>
              </a:schemeClr>
            </a:solidFill>
          </c:spPr>
          <c:dLbls>
            <c:txPr>
              <a:bodyPr/>
              <a:lstStyle/>
              <a:p>
                <a:pPr>
                  <a:defRPr sz="1600">
                    <a:latin typeface="ＭＳ ゴシック" pitchFamily="49" charset="-128"/>
                    <a:ea typeface="ＭＳ ゴシック" pitchFamily="49" charset="-128"/>
                  </a:defRPr>
                </a:pPr>
                <a:endParaRPr lang="ja-JP"/>
              </a:p>
            </c:txPr>
            <c:showVal val="1"/>
          </c:dLbls>
          <c:cat>
            <c:strRef>
              <c:f>Sheet4!$B$39:$B$43</c:f>
              <c:strCache>
                <c:ptCount val="5"/>
                <c:pt idx="0">
                  <c:v>全体</c:v>
                </c:pt>
                <c:pt idx="1">
                  <c:v>病院</c:v>
                </c:pt>
                <c:pt idx="2">
                  <c:v>無床診療所</c:v>
                </c:pt>
                <c:pt idx="3">
                  <c:v>有床診療所</c:v>
                </c:pt>
                <c:pt idx="4">
                  <c:v>訪問看護ST</c:v>
                </c:pt>
              </c:strCache>
            </c:strRef>
          </c:cat>
          <c:val>
            <c:numRef>
              <c:f>Sheet4!$F$39:$F$43</c:f>
              <c:numCache>
                <c:formatCode>0.0%</c:formatCode>
                <c:ptCount val="5"/>
                <c:pt idx="0">
                  <c:v>0.15900000000000034</c:v>
                </c:pt>
                <c:pt idx="1">
                  <c:v>0.44</c:v>
                </c:pt>
                <c:pt idx="2">
                  <c:v>0.129</c:v>
                </c:pt>
                <c:pt idx="3">
                  <c:v>0.12000000000000002</c:v>
                </c:pt>
                <c:pt idx="4">
                  <c:v>0.24300000000000024</c:v>
                </c:pt>
              </c:numCache>
            </c:numRef>
          </c:val>
        </c:ser>
        <c:ser>
          <c:idx val="3"/>
          <c:order val="3"/>
          <c:tx>
            <c:strRef>
              <c:f>Sheet4!$G$38</c:f>
              <c:strCache>
                <c:ptCount val="1"/>
                <c:pt idx="0">
                  <c:v>わからない</c:v>
                </c:pt>
              </c:strCache>
            </c:strRef>
          </c:tx>
          <c:dLbls>
            <c:dLbl>
              <c:idx val="4"/>
              <c:spPr/>
              <c:txPr>
                <a:bodyPr/>
                <a:lstStyle/>
                <a:p>
                  <a:pPr>
                    <a:defRPr sz="1400">
                      <a:latin typeface="ＭＳ ゴシック" pitchFamily="49" charset="-128"/>
                      <a:ea typeface="ＭＳ ゴシック" pitchFamily="49" charset="-128"/>
                    </a:defRPr>
                  </a:pPr>
                  <a:endParaRPr lang="ja-JP"/>
                </a:p>
              </c:txPr>
            </c:dLbl>
            <c:txPr>
              <a:bodyPr/>
              <a:lstStyle/>
              <a:p>
                <a:pPr>
                  <a:defRPr sz="1600">
                    <a:latin typeface="ＭＳ ゴシック" pitchFamily="49" charset="-128"/>
                    <a:ea typeface="ＭＳ ゴシック" pitchFamily="49" charset="-128"/>
                  </a:defRPr>
                </a:pPr>
                <a:endParaRPr lang="ja-JP"/>
              </a:p>
            </c:txPr>
            <c:showVal val="1"/>
          </c:dLbls>
          <c:cat>
            <c:strRef>
              <c:f>Sheet4!$B$39:$B$43</c:f>
              <c:strCache>
                <c:ptCount val="5"/>
                <c:pt idx="0">
                  <c:v>全体</c:v>
                </c:pt>
                <c:pt idx="1">
                  <c:v>病院</c:v>
                </c:pt>
                <c:pt idx="2">
                  <c:v>無床診療所</c:v>
                </c:pt>
                <c:pt idx="3">
                  <c:v>有床診療所</c:v>
                </c:pt>
                <c:pt idx="4">
                  <c:v>訪問看護ST</c:v>
                </c:pt>
              </c:strCache>
            </c:strRef>
          </c:cat>
          <c:val>
            <c:numRef>
              <c:f>Sheet4!$G$39:$G$43</c:f>
              <c:numCache>
                <c:formatCode>0.0%</c:formatCode>
                <c:ptCount val="5"/>
                <c:pt idx="0">
                  <c:v>0.52700000000000002</c:v>
                </c:pt>
                <c:pt idx="1">
                  <c:v>0.253</c:v>
                </c:pt>
                <c:pt idx="2">
                  <c:v>0.55800000000000005</c:v>
                </c:pt>
                <c:pt idx="3">
                  <c:v>0.54</c:v>
                </c:pt>
                <c:pt idx="4">
                  <c:v>0.16900000000000001</c:v>
                </c:pt>
              </c:numCache>
            </c:numRef>
          </c:val>
        </c:ser>
        <c:ser>
          <c:idx val="4"/>
          <c:order val="4"/>
          <c:tx>
            <c:strRef>
              <c:f>Sheet4!$H$38</c:f>
              <c:strCache>
                <c:ptCount val="1"/>
                <c:pt idx="0">
                  <c:v>その他</c:v>
                </c:pt>
              </c:strCache>
            </c:strRef>
          </c:tx>
          <c:spPr>
            <a:solidFill>
              <a:schemeClr val="accent2">
                <a:lumMod val="20000"/>
                <a:lumOff val="80000"/>
              </a:schemeClr>
            </a:solidFill>
          </c:spPr>
          <c:dLbls>
            <c:dLbl>
              <c:idx val="0"/>
              <c:layout>
                <c:manualLayout>
                  <c:x val="-5.187332126495749E-3"/>
                  <c:y val="7.5309360145731932E-2"/>
                </c:manualLayout>
              </c:layout>
              <c:showVal val="1"/>
            </c:dLbl>
            <c:dLbl>
              <c:idx val="1"/>
              <c:layout>
                <c:manualLayout>
                  <c:x val="-4.6823705920579954E-3"/>
                  <c:y val="4.5540766912431432E-2"/>
                </c:manualLayout>
              </c:layout>
              <c:showVal val="1"/>
            </c:dLbl>
            <c:dLbl>
              <c:idx val="2"/>
              <c:layout>
                <c:manualLayout>
                  <c:x val="-3.4582214176638332E-3"/>
                  <c:y val="6.4012704105352133E-2"/>
                </c:manualLayout>
              </c:layout>
              <c:showVal val="1"/>
            </c:dLbl>
            <c:dLbl>
              <c:idx val="3"/>
              <c:layout>
                <c:manualLayout>
                  <c:x val="-1.7291107088319225E-3"/>
                  <c:y val="5.6481797740016514E-2"/>
                </c:manualLayout>
              </c:layout>
              <c:showVal val="1"/>
            </c:dLbl>
            <c:dLbl>
              <c:idx val="4"/>
              <c:layout>
                <c:manualLayout>
                  <c:x val="-8.6455535441595822E-3"/>
                  <c:y val="5.271634455734913E-2"/>
                </c:manualLayout>
              </c:layout>
              <c:showVal val="1"/>
            </c:dLbl>
            <c:txPr>
              <a:bodyPr/>
              <a:lstStyle/>
              <a:p>
                <a:pPr>
                  <a:defRPr sz="1400">
                    <a:latin typeface="ＭＳ ゴシック" pitchFamily="49" charset="-128"/>
                    <a:ea typeface="ＭＳ ゴシック" pitchFamily="49" charset="-128"/>
                  </a:defRPr>
                </a:pPr>
                <a:endParaRPr lang="ja-JP"/>
              </a:p>
            </c:txPr>
            <c:showVal val="1"/>
          </c:dLbls>
          <c:cat>
            <c:strRef>
              <c:f>Sheet4!$B$39:$B$43</c:f>
              <c:strCache>
                <c:ptCount val="5"/>
                <c:pt idx="0">
                  <c:v>全体</c:v>
                </c:pt>
                <c:pt idx="1">
                  <c:v>病院</c:v>
                </c:pt>
                <c:pt idx="2">
                  <c:v>無床診療所</c:v>
                </c:pt>
                <c:pt idx="3">
                  <c:v>有床診療所</c:v>
                </c:pt>
                <c:pt idx="4">
                  <c:v>訪問看護ST</c:v>
                </c:pt>
              </c:strCache>
            </c:strRef>
          </c:cat>
          <c:val>
            <c:numRef>
              <c:f>Sheet4!$H$39:$H$43</c:f>
              <c:numCache>
                <c:formatCode>0.0%</c:formatCode>
                <c:ptCount val="5"/>
                <c:pt idx="0">
                  <c:v>5.0000000000000096E-3</c:v>
                </c:pt>
                <c:pt idx="1">
                  <c:v>1.0999999999999998E-2</c:v>
                </c:pt>
                <c:pt idx="2">
                  <c:v>4.0000000000000096E-3</c:v>
                </c:pt>
                <c:pt idx="3">
                  <c:v>2.0000000000000011E-2</c:v>
                </c:pt>
              </c:numCache>
            </c:numRef>
          </c:val>
        </c:ser>
        <c:ser>
          <c:idx val="5"/>
          <c:order val="5"/>
          <c:tx>
            <c:strRef>
              <c:f>Sheet4!$I$38</c:f>
              <c:strCache>
                <c:ptCount val="1"/>
                <c:pt idx="0">
                  <c:v>無回答</c:v>
                </c:pt>
              </c:strCache>
            </c:strRef>
          </c:tx>
          <c:dLbls>
            <c:dLbl>
              <c:idx val="4"/>
              <c:layout>
                <c:manualLayout>
                  <c:x val="1.7291107088319043E-2"/>
                  <c:y val="0"/>
                </c:manualLayout>
              </c:layout>
              <c:showVal val="1"/>
            </c:dLbl>
            <c:txPr>
              <a:bodyPr/>
              <a:lstStyle/>
              <a:p>
                <a:pPr>
                  <a:defRPr sz="1400"/>
                </a:pPr>
                <a:endParaRPr lang="ja-JP"/>
              </a:p>
            </c:txPr>
            <c:showVal val="1"/>
          </c:dLbls>
          <c:cat>
            <c:strRef>
              <c:f>Sheet4!$B$39:$B$43</c:f>
              <c:strCache>
                <c:ptCount val="5"/>
                <c:pt idx="0">
                  <c:v>全体</c:v>
                </c:pt>
                <c:pt idx="1">
                  <c:v>病院</c:v>
                </c:pt>
                <c:pt idx="2">
                  <c:v>無床診療所</c:v>
                </c:pt>
                <c:pt idx="3">
                  <c:v>有床診療所</c:v>
                </c:pt>
                <c:pt idx="4">
                  <c:v>訪問看護ST</c:v>
                </c:pt>
              </c:strCache>
            </c:strRef>
          </c:cat>
          <c:val>
            <c:numRef>
              <c:f>Sheet4!$I$39:$I$43</c:f>
              <c:numCache>
                <c:formatCode>0.0%</c:formatCode>
                <c:ptCount val="5"/>
                <c:pt idx="0">
                  <c:v>8.3000000000000046E-2</c:v>
                </c:pt>
                <c:pt idx="1">
                  <c:v>3.3000000000000002E-2</c:v>
                </c:pt>
                <c:pt idx="2">
                  <c:v>8.5000000000000006E-2</c:v>
                </c:pt>
                <c:pt idx="3">
                  <c:v>0.14000000000000001</c:v>
                </c:pt>
                <c:pt idx="4">
                  <c:v>2.9000000000000001E-2</c:v>
                </c:pt>
              </c:numCache>
            </c:numRef>
          </c:val>
        </c:ser>
        <c:overlap val="100"/>
        <c:axId val="177540096"/>
        <c:axId val="177554176"/>
      </c:barChart>
      <c:catAx>
        <c:axId val="177540096"/>
        <c:scaling>
          <c:orientation val="maxMin"/>
        </c:scaling>
        <c:axPos val="l"/>
        <c:numFmt formatCode="0.0%" sourceLinked="1"/>
        <c:tickLblPos val="nextTo"/>
        <c:txPr>
          <a:bodyPr/>
          <a:lstStyle/>
          <a:p>
            <a:pPr>
              <a:defRPr>
                <a:latin typeface="メイリオ" pitchFamily="50" charset="-128"/>
                <a:ea typeface="メイリオ" pitchFamily="50" charset="-128"/>
              </a:defRPr>
            </a:pPr>
            <a:endParaRPr lang="ja-JP"/>
          </a:p>
        </c:txPr>
        <c:crossAx val="177554176"/>
        <c:crosses val="autoZero"/>
        <c:auto val="1"/>
        <c:lblAlgn val="ctr"/>
        <c:lblOffset val="100"/>
      </c:catAx>
      <c:valAx>
        <c:axId val="177554176"/>
        <c:scaling>
          <c:orientation val="minMax"/>
        </c:scaling>
        <c:axPos val="t"/>
        <c:majorGridlines/>
        <c:numFmt formatCode="0%" sourceLinked="1"/>
        <c:tickLblPos val="high"/>
        <c:crossAx val="177540096"/>
        <c:crosses val="autoZero"/>
        <c:crossBetween val="between"/>
        <c:majorUnit val="0.2"/>
      </c:valAx>
    </c:plotArea>
    <c:legend>
      <c:legendPos val="t"/>
      <c:txPr>
        <a:bodyPr/>
        <a:lstStyle/>
        <a:p>
          <a:pPr>
            <a:defRPr sz="1600">
              <a:latin typeface="メイリオ" pitchFamily="50" charset="-128"/>
              <a:ea typeface="メイリオ" pitchFamily="50" charset="-128"/>
            </a:defRPr>
          </a:pPr>
          <a:endParaRPr lang="ja-JP"/>
        </a:p>
      </c:txPr>
    </c:legend>
    <c:plotVisOnly val="1"/>
  </c:chart>
  <c:txPr>
    <a:bodyPr/>
    <a:lstStyle/>
    <a:p>
      <a:pPr>
        <a:defRPr sz="1800"/>
      </a:pPr>
      <a:endParaRPr lang="ja-JP"/>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ja-JP"/>
  <c:chart>
    <c:view3D>
      <c:rAngAx val="1"/>
    </c:view3D>
    <c:plotArea>
      <c:layout/>
      <c:bar3DChart>
        <c:barDir val="bar"/>
        <c:grouping val="clustered"/>
        <c:ser>
          <c:idx val="0"/>
          <c:order val="0"/>
          <c:tx>
            <c:strRef>
              <c:f>Sheet1!$A$3</c:f>
              <c:strCache>
                <c:ptCount val="1"/>
                <c:pt idx="0">
                  <c:v>病院</c:v>
                </c:pt>
              </c:strCache>
            </c:strRef>
          </c:tx>
          <c:spPr>
            <a:solidFill>
              <a:schemeClr val="accent1">
                <a:lumMod val="60000"/>
                <a:lumOff val="40000"/>
              </a:schemeClr>
            </a:solidFill>
          </c:spPr>
          <c:dLbls>
            <c:dLbl>
              <c:idx val="0"/>
              <c:layout>
                <c:manualLayout>
                  <c:x val="3.0941981105413251E-3"/>
                  <c:y val="1.3190981523277927E-2"/>
                </c:manualLayout>
              </c:layout>
              <c:showVal val="1"/>
            </c:dLbl>
            <c:dLbl>
              <c:idx val="1"/>
              <c:layout>
                <c:manualLayout>
                  <c:x val="9.2825943316239799E-3"/>
                  <c:y val="2.6381963046555861E-2"/>
                </c:manualLayout>
              </c:layout>
              <c:showVal val="1"/>
            </c:dLbl>
            <c:dLbl>
              <c:idx val="2"/>
              <c:layout>
                <c:manualLayout>
                  <c:x val="1.5470990552706615E-2"/>
                  <c:y val="1.055278521862235E-2"/>
                </c:manualLayout>
              </c:layout>
              <c:showVal val="1"/>
            </c:dLbl>
            <c:dLbl>
              <c:idx val="3"/>
              <c:layout>
                <c:manualLayout>
                  <c:x val="1.3923891497435968E-2"/>
                  <c:y val="1.055278521862235E-2"/>
                </c:manualLayout>
              </c:layout>
              <c:showVal val="1"/>
            </c:dLbl>
            <c:dLbl>
              <c:idx val="4"/>
              <c:layout>
                <c:manualLayout>
                  <c:x val="1.3923891497435968E-2"/>
                  <c:y val="1.055278521862235E-2"/>
                </c:manualLayout>
              </c:layout>
              <c:showVal val="1"/>
            </c:dLbl>
            <c:showVal val="1"/>
          </c:dLbls>
          <c:cat>
            <c:strRef>
              <c:f>Sheet1!$B$2:$F$2</c:f>
              <c:strCache>
                <c:ptCount val="5"/>
                <c:pt idx="0">
                  <c:v>胃ろう</c:v>
                </c:pt>
                <c:pt idx="1">
                  <c:v>膀胱留置カテーテル</c:v>
                </c:pt>
                <c:pt idx="2">
                  <c:v>点滴管理（IVHポート管理含む）</c:v>
                </c:pt>
                <c:pt idx="3">
                  <c:v>吸引</c:v>
                </c:pt>
                <c:pt idx="4">
                  <c:v>浣腸</c:v>
                </c:pt>
              </c:strCache>
            </c:strRef>
          </c:cat>
          <c:val>
            <c:numRef>
              <c:f>Sheet1!$B$3:$F$3</c:f>
              <c:numCache>
                <c:formatCode>0.0%</c:formatCode>
                <c:ptCount val="5"/>
                <c:pt idx="0">
                  <c:v>0.55900000000000005</c:v>
                </c:pt>
                <c:pt idx="1">
                  <c:v>0.66700000000000026</c:v>
                </c:pt>
                <c:pt idx="2">
                  <c:v>0.4200000000000001</c:v>
                </c:pt>
                <c:pt idx="3">
                  <c:v>0.52900000000000003</c:v>
                </c:pt>
                <c:pt idx="4">
                  <c:v>0.58099999999999996</c:v>
                </c:pt>
              </c:numCache>
            </c:numRef>
          </c:val>
        </c:ser>
        <c:ser>
          <c:idx val="1"/>
          <c:order val="1"/>
          <c:tx>
            <c:strRef>
              <c:f>Sheet1!$A$4</c:f>
              <c:strCache>
                <c:ptCount val="1"/>
                <c:pt idx="0">
                  <c:v>無床診療所</c:v>
                </c:pt>
              </c:strCache>
            </c:strRef>
          </c:tx>
          <c:spPr>
            <a:solidFill>
              <a:schemeClr val="accent2">
                <a:lumMod val="40000"/>
                <a:lumOff val="60000"/>
              </a:schemeClr>
            </a:solidFill>
          </c:spPr>
          <c:dLbls>
            <c:dLbl>
              <c:idx val="0"/>
              <c:layout>
                <c:manualLayout>
                  <c:x val="2.0112287718518605E-2"/>
                  <c:y val="1.3190981523277915E-2"/>
                </c:manualLayout>
              </c:layout>
              <c:showVal val="1"/>
            </c:dLbl>
            <c:dLbl>
              <c:idx val="1"/>
              <c:layout>
                <c:manualLayout>
                  <c:x val="1.0829693386894634E-2"/>
                  <c:y val="1.3190981523277927E-2"/>
                </c:manualLayout>
              </c:layout>
              <c:showVal val="1"/>
            </c:dLbl>
            <c:dLbl>
              <c:idx val="2"/>
              <c:layout>
                <c:manualLayout>
                  <c:x val="1.8565188663247949E-2"/>
                  <c:y val="1.055278521862235E-2"/>
                </c:manualLayout>
              </c:layout>
              <c:showVal val="1"/>
            </c:dLbl>
            <c:dLbl>
              <c:idx val="3"/>
              <c:layout>
                <c:manualLayout>
                  <c:x val="2.4753584884330587E-2"/>
                  <c:y val="1.055278521862235E-2"/>
                </c:manualLayout>
              </c:layout>
              <c:showVal val="1"/>
            </c:dLbl>
            <c:dLbl>
              <c:idx val="4"/>
              <c:layout>
                <c:manualLayout>
                  <c:x val="2.3206485829059938E-2"/>
                  <c:y val="1.3191396987262819E-2"/>
                </c:manualLayout>
              </c:layout>
              <c:showVal val="1"/>
            </c:dLbl>
            <c:showVal val="1"/>
          </c:dLbls>
          <c:cat>
            <c:strRef>
              <c:f>Sheet1!$B$2:$F$2</c:f>
              <c:strCache>
                <c:ptCount val="5"/>
                <c:pt idx="0">
                  <c:v>胃ろう</c:v>
                </c:pt>
                <c:pt idx="1">
                  <c:v>膀胱留置カテーテル</c:v>
                </c:pt>
                <c:pt idx="2">
                  <c:v>点滴管理（IVHポート管理含む）</c:v>
                </c:pt>
                <c:pt idx="3">
                  <c:v>吸引</c:v>
                </c:pt>
                <c:pt idx="4">
                  <c:v>浣腸</c:v>
                </c:pt>
              </c:strCache>
            </c:strRef>
          </c:cat>
          <c:val>
            <c:numRef>
              <c:f>Sheet1!$B$4:$F$4</c:f>
              <c:numCache>
                <c:formatCode>0.0%</c:formatCode>
                <c:ptCount val="5"/>
                <c:pt idx="0">
                  <c:v>0.53200000000000003</c:v>
                </c:pt>
                <c:pt idx="1">
                  <c:v>0.65300000000000025</c:v>
                </c:pt>
                <c:pt idx="2">
                  <c:v>0.39000000000000012</c:v>
                </c:pt>
                <c:pt idx="3">
                  <c:v>0.49900000000000011</c:v>
                </c:pt>
                <c:pt idx="4">
                  <c:v>0.55400000000000005</c:v>
                </c:pt>
              </c:numCache>
            </c:numRef>
          </c:val>
        </c:ser>
        <c:ser>
          <c:idx val="2"/>
          <c:order val="2"/>
          <c:tx>
            <c:strRef>
              <c:f>Sheet1!$A$5</c:f>
              <c:strCache>
                <c:ptCount val="1"/>
                <c:pt idx="0">
                  <c:v>有床診療所</c:v>
                </c:pt>
              </c:strCache>
            </c:strRef>
          </c:tx>
          <c:spPr>
            <a:solidFill>
              <a:srgbClr val="FFC000"/>
            </a:solidFill>
          </c:spPr>
          <c:dLbls>
            <c:dLbl>
              <c:idx val="0"/>
              <c:layout>
                <c:manualLayout>
                  <c:x val="1.2376792442165295E-2"/>
                  <c:y val="1.3190981523277927E-2"/>
                </c:manualLayout>
              </c:layout>
              <c:showVal val="1"/>
            </c:dLbl>
            <c:dLbl>
              <c:idx val="1"/>
              <c:layout>
                <c:manualLayout>
                  <c:x val="2.0112287718518605E-2"/>
                  <c:y val="1.0552992950614827E-2"/>
                </c:manualLayout>
              </c:layout>
              <c:showVal val="1"/>
            </c:dLbl>
            <c:dLbl>
              <c:idx val="2"/>
              <c:layout>
                <c:manualLayout>
                  <c:x val="0"/>
                  <c:y val="1.055278521862235E-2"/>
                </c:manualLayout>
              </c:layout>
              <c:showVal val="1"/>
            </c:dLbl>
            <c:dLbl>
              <c:idx val="3"/>
              <c:layout>
                <c:manualLayout>
                  <c:x val="4.64129716581199E-3"/>
                  <c:y val="1.055278521862235E-2"/>
                </c:manualLayout>
              </c:layout>
              <c:showVal val="1"/>
            </c:dLbl>
            <c:dLbl>
              <c:idx val="4"/>
              <c:layout>
                <c:manualLayout>
                  <c:x val="2.3206485829059938E-2"/>
                  <c:y val="1.0552785218622445E-2"/>
                </c:manualLayout>
              </c:layout>
              <c:showVal val="1"/>
            </c:dLbl>
            <c:showVal val="1"/>
          </c:dLbls>
          <c:cat>
            <c:strRef>
              <c:f>Sheet1!$B$2:$F$2</c:f>
              <c:strCache>
                <c:ptCount val="5"/>
                <c:pt idx="0">
                  <c:v>胃ろう</c:v>
                </c:pt>
                <c:pt idx="1">
                  <c:v>膀胱留置カテーテル</c:v>
                </c:pt>
                <c:pt idx="2">
                  <c:v>点滴管理（IVHポート管理含む）</c:v>
                </c:pt>
                <c:pt idx="3">
                  <c:v>吸引</c:v>
                </c:pt>
                <c:pt idx="4">
                  <c:v>浣腸</c:v>
                </c:pt>
              </c:strCache>
            </c:strRef>
          </c:cat>
          <c:val>
            <c:numRef>
              <c:f>Sheet1!$B$5:$F$5</c:f>
              <c:numCache>
                <c:formatCode>0.0%</c:formatCode>
                <c:ptCount val="5"/>
                <c:pt idx="0">
                  <c:v>0.58299999999999996</c:v>
                </c:pt>
                <c:pt idx="1">
                  <c:v>0.62500000000000022</c:v>
                </c:pt>
                <c:pt idx="2">
                  <c:v>0.41700000000000009</c:v>
                </c:pt>
                <c:pt idx="3">
                  <c:v>0.54200000000000004</c:v>
                </c:pt>
                <c:pt idx="4">
                  <c:v>0.54200000000000004</c:v>
                </c:pt>
              </c:numCache>
            </c:numRef>
          </c:val>
        </c:ser>
        <c:ser>
          <c:idx val="3"/>
          <c:order val="3"/>
          <c:tx>
            <c:strRef>
              <c:f>Sheet1!$A$6</c:f>
              <c:strCache>
                <c:ptCount val="1"/>
                <c:pt idx="0">
                  <c:v>訪問看護ST</c:v>
                </c:pt>
              </c:strCache>
            </c:strRef>
          </c:tx>
          <c:dLbls>
            <c:dLbl>
              <c:idx val="0"/>
              <c:layout>
                <c:manualLayout>
                  <c:x val="1.5470990552706732E-2"/>
                  <c:y val="1.3190981523277927E-2"/>
                </c:manualLayout>
              </c:layout>
              <c:showVal val="1"/>
            </c:dLbl>
            <c:dLbl>
              <c:idx val="1"/>
              <c:layout>
                <c:manualLayout>
                  <c:x val="1.5470990552706615E-2"/>
                  <c:y val="1.055278521862235E-2"/>
                </c:manualLayout>
              </c:layout>
              <c:showVal val="1"/>
            </c:dLbl>
            <c:dLbl>
              <c:idx val="2"/>
              <c:layout>
                <c:manualLayout>
                  <c:x val="1.0829693386894634E-2"/>
                  <c:y val="1.055278521862235E-2"/>
                </c:manualLayout>
              </c:layout>
              <c:showVal val="1"/>
            </c:dLbl>
            <c:dLbl>
              <c:idx val="3"/>
              <c:layout>
                <c:manualLayout>
                  <c:x val="7.7354952763533094E-3"/>
                  <c:y val="1.3191189255270427E-2"/>
                </c:manualLayout>
              </c:layout>
              <c:showVal val="1"/>
            </c:dLbl>
            <c:dLbl>
              <c:idx val="4"/>
              <c:layout>
                <c:manualLayout>
                  <c:x val="9.2825943316239799E-3"/>
                  <c:y val="1.055278521862235E-2"/>
                </c:manualLayout>
              </c:layout>
              <c:showVal val="1"/>
            </c:dLbl>
            <c:showVal val="1"/>
          </c:dLbls>
          <c:cat>
            <c:strRef>
              <c:f>Sheet1!$B$2:$F$2</c:f>
              <c:strCache>
                <c:ptCount val="5"/>
                <c:pt idx="0">
                  <c:v>胃ろう</c:v>
                </c:pt>
                <c:pt idx="1">
                  <c:v>膀胱留置カテーテル</c:v>
                </c:pt>
                <c:pt idx="2">
                  <c:v>点滴管理（IVHポート管理含む）</c:v>
                </c:pt>
                <c:pt idx="3">
                  <c:v>吸引</c:v>
                </c:pt>
                <c:pt idx="4">
                  <c:v>浣腸</c:v>
                </c:pt>
              </c:strCache>
            </c:strRef>
          </c:cat>
          <c:val>
            <c:numRef>
              <c:f>Sheet1!$B$6:$F$6</c:f>
              <c:numCache>
                <c:formatCode>0.0%</c:formatCode>
                <c:ptCount val="5"/>
                <c:pt idx="0">
                  <c:v>0.94899999999999995</c:v>
                </c:pt>
                <c:pt idx="1">
                  <c:v>0.96300000000000019</c:v>
                </c:pt>
                <c:pt idx="2">
                  <c:v>0.89</c:v>
                </c:pt>
                <c:pt idx="3">
                  <c:v>0.96300000000000019</c:v>
                </c:pt>
                <c:pt idx="4">
                  <c:v>0.98499999999999999</c:v>
                </c:pt>
              </c:numCache>
            </c:numRef>
          </c:val>
        </c:ser>
        <c:shape val="box"/>
        <c:axId val="177321472"/>
        <c:axId val="177323008"/>
        <c:axId val="0"/>
      </c:bar3DChart>
      <c:catAx>
        <c:axId val="177321472"/>
        <c:scaling>
          <c:orientation val="maxMin"/>
        </c:scaling>
        <c:axPos val="l"/>
        <c:tickLblPos val="nextTo"/>
        <c:txPr>
          <a:bodyPr/>
          <a:lstStyle/>
          <a:p>
            <a:pPr>
              <a:defRPr sz="1200"/>
            </a:pPr>
            <a:endParaRPr lang="ja-JP"/>
          </a:p>
        </c:txPr>
        <c:crossAx val="177323008"/>
        <c:crosses val="autoZero"/>
        <c:auto val="1"/>
        <c:lblAlgn val="ctr"/>
        <c:lblOffset val="100"/>
      </c:catAx>
      <c:valAx>
        <c:axId val="177323008"/>
        <c:scaling>
          <c:orientation val="minMax"/>
        </c:scaling>
        <c:axPos val="t"/>
        <c:numFmt formatCode="0.0%" sourceLinked="1"/>
        <c:tickLblPos val="high"/>
        <c:crossAx val="177321472"/>
        <c:crosses val="autoZero"/>
        <c:crossBetween val="between"/>
        <c:majorUnit val="0.5"/>
      </c:valAx>
    </c:plotArea>
    <c:legend>
      <c:legendPos val="b"/>
      <c:layout>
        <c:manualLayout>
          <c:xMode val="edge"/>
          <c:yMode val="edge"/>
          <c:x val="0.23228997947596472"/>
          <c:y val="0.9317762435616066"/>
          <c:w val="0.58338011176146076"/>
          <c:h val="5.2394578610459916E-2"/>
        </c:manualLayout>
      </c:layout>
      <c:txPr>
        <a:bodyPr/>
        <a:lstStyle/>
        <a:p>
          <a:pPr>
            <a:defRPr sz="1400"/>
          </a:pPr>
          <a:endParaRPr lang="ja-JP"/>
        </a:p>
      </c:txPr>
    </c:legend>
    <c:plotVisOnly val="1"/>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ja-JP"/>
  <c:chart>
    <c:view3D>
      <c:rAngAx val="1"/>
    </c:view3D>
    <c:plotArea>
      <c:layout>
        <c:manualLayout>
          <c:layoutTarget val="inner"/>
          <c:xMode val="edge"/>
          <c:yMode val="edge"/>
          <c:x val="0.19591487056334278"/>
          <c:y val="2.8956152467304638E-2"/>
          <c:w val="0.76961762523677868"/>
          <c:h val="0.85487723586268194"/>
        </c:manualLayout>
      </c:layout>
      <c:bar3DChart>
        <c:barDir val="bar"/>
        <c:grouping val="clustered"/>
        <c:ser>
          <c:idx val="0"/>
          <c:order val="0"/>
          <c:tx>
            <c:strRef>
              <c:f>Sheet1!$A$3</c:f>
              <c:strCache>
                <c:ptCount val="1"/>
                <c:pt idx="0">
                  <c:v>病院</c:v>
                </c:pt>
              </c:strCache>
            </c:strRef>
          </c:tx>
          <c:spPr>
            <a:solidFill>
              <a:schemeClr val="accent1">
                <a:lumMod val="60000"/>
                <a:lumOff val="40000"/>
              </a:schemeClr>
            </a:solidFill>
          </c:spPr>
          <c:dLbls>
            <c:dLbl>
              <c:idx val="0"/>
              <c:layout>
                <c:manualLayout>
                  <c:x val="1.5824056428336609E-3"/>
                  <c:y val="2.6323774970276943E-2"/>
                </c:manualLayout>
              </c:layout>
              <c:showVal val="1"/>
            </c:dLbl>
            <c:dLbl>
              <c:idx val="1"/>
              <c:layout>
                <c:manualLayout>
                  <c:x val="1.4241650785502423E-2"/>
                  <c:y val="1.0529509988110778E-2"/>
                </c:manualLayout>
              </c:layout>
              <c:showVal val="1"/>
            </c:dLbl>
            <c:dLbl>
              <c:idx val="2"/>
              <c:layout>
                <c:manualLayout>
                  <c:x val="2.3736084642504037E-2"/>
                  <c:y val="2.6323774970276943E-2"/>
                </c:manualLayout>
              </c:layout>
              <c:showVal val="1"/>
            </c:dLbl>
            <c:dLbl>
              <c:idx val="3"/>
              <c:layout>
                <c:manualLayout>
                  <c:x val="1.4241650785502484E-2"/>
                  <c:y val="1.0529509988110778E-2"/>
                </c:manualLayout>
              </c:layout>
              <c:showVal val="1"/>
            </c:dLbl>
            <c:dLbl>
              <c:idx val="4"/>
              <c:layout>
                <c:manualLayout>
                  <c:x val="2.8483301571004864E-2"/>
                  <c:y val="2.6324189517914268E-2"/>
                </c:manualLayout>
              </c:layout>
              <c:showVal val="1"/>
            </c:dLbl>
            <c:showVal val="1"/>
          </c:dLbls>
          <c:cat>
            <c:strRef>
              <c:f>Sheet1!$G$2:$K$2</c:f>
              <c:strCache>
                <c:ptCount val="5"/>
                <c:pt idx="0">
                  <c:v>気管カニューレ管理</c:v>
                </c:pt>
                <c:pt idx="1">
                  <c:v>在宅酸素療法</c:v>
                </c:pt>
                <c:pt idx="2">
                  <c:v>人工呼吸器の管理</c:v>
                </c:pt>
                <c:pt idx="3">
                  <c:v>人工肛門・膀胱瘻の管理</c:v>
                </c:pt>
                <c:pt idx="4">
                  <c:v>褥瘡処理</c:v>
                </c:pt>
              </c:strCache>
            </c:strRef>
          </c:cat>
          <c:val>
            <c:numRef>
              <c:f>Sheet1!$G$3:$K$3</c:f>
              <c:numCache>
                <c:formatCode>0.0%</c:formatCode>
                <c:ptCount val="5"/>
                <c:pt idx="0">
                  <c:v>0.31700000000000012</c:v>
                </c:pt>
                <c:pt idx="1">
                  <c:v>0.70100000000000018</c:v>
                </c:pt>
                <c:pt idx="2">
                  <c:v>0.21400000000000005</c:v>
                </c:pt>
                <c:pt idx="3">
                  <c:v>0.31200000000000011</c:v>
                </c:pt>
                <c:pt idx="4">
                  <c:v>0.62000000000000022</c:v>
                </c:pt>
              </c:numCache>
            </c:numRef>
          </c:val>
        </c:ser>
        <c:ser>
          <c:idx val="1"/>
          <c:order val="1"/>
          <c:tx>
            <c:strRef>
              <c:f>Sheet1!$A$4</c:f>
              <c:strCache>
                <c:ptCount val="1"/>
                <c:pt idx="0">
                  <c:v>無床診療所</c:v>
                </c:pt>
              </c:strCache>
            </c:strRef>
          </c:tx>
          <c:spPr>
            <a:solidFill>
              <a:schemeClr val="accent2">
                <a:lumMod val="40000"/>
                <a:lumOff val="60000"/>
              </a:schemeClr>
            </a:solidFill>
          </c:spPr>
          <c:dLbls>
            <c:dLbl>
              <c:idx val="0"/>
              <c:layout>
                <c:manualLayout>
                  <c:x val="2.5318490285337631E-2"/>
                  <c:y val="1.0529509988110764E-2"/>
                </c:manualLayout>
              </c:layout>
              <c:showVal val="1"/>
            </c:dLbl>
            <c:dLbl>
              <c:idx val="1"/>
              <c:layout>
                <c:manualLayout>
                  <c:x val="1.2659245142668819E-2"/>
                  <c:y val="1.0529509988110778E-2"/>
                </c:manualLayout>
              </c:layout>
              <c:showVal val="1"/>
            </c:dLbl>
            <c:dLbl>
              <c:idx val="2"/>
              <c:layout>
                <c:manualLayout>
                  <c:x val="2.6900895928171249E-2"/>
                  <c:y val="1.0529924535748149E-2"/>
                </c:manualLayout>
              </c:layout>
              <c:showVal val="1"/>
            </c:dLbl>
            <c:dLbl>
              <c:idx val="3"/>
              <c:layout>
                <c:manualLayout>
                  <c:x val="3.3230518499505667E-2"/>
                  <c:y val="1.0529717261929437E-2"/>
                </c:manualLayout>
              </c:layout>
              <c:showVal val="1"/>
            </c:dLbl>
            <c:dLbl>
              <c:idx val="4"/>
              <c:layout>
                <c:manualLayout>
                  <c:x val="2.6900895928171249E-2"/>
                  <c:y val="1.0529924535748102E-2"/>
                </c:manualLayout>
              </c:layout>
              <c:showVal val="1"/>
            </c:dLbl>
            <c:showVal val="1"/>
          </c:dLbls>
          <c:cat>
            <c:strRef>
              <c:f>Sheet1!$G$2:$K$2</c:f>
              <c:strCache>
                <c:ptCount val="5"/>
                <c:pt idx="0">
                  <c:v>気管カニューレ管理</c:v>
                </c:pt>
                <c:pt idx="1">
                  <c:v>在宅酸素療法</c:v>
                </c:pt>
                <c:pt idx="2">
                  <c:v>人工呼吸器の管理</c:v>
                </c:pt>
                <c:pt idx="3">
                  <c:v>人工肛門・膀胱瘻の管理</c:v>
                </c:pt>
                <c:pt idx="4">
                  <c:v>褥瘡処理</c:v>
                </c:pt>
              </c:strCache>
            </c:strRef>
          </c:cat>
          <c:val>
            <c:numRef>
              <c:f>Sheet1!$G$4:$K$4</c:f>
              <c:numCache>
                <c:formatCode>0.0%</c:formatCode>
                <c:ptCount val="5"/>
                <c:pt idx="0">
                  <c:v>0.27300000000000002</c:v>
                </c:pt>
                <c:pt idx="1">
                  <c:v>0.69000000000000017</c:v>
                </c:pt>
                <c:pt idx="2">
                  <c:v>0.18700000000000006</c:v>
                </c:pt>
                <c:pt idx="3">
                  <c:v>0.26300000000000001</c:v>
                </c:pt>
                <c:pt idx="4">
                  <c:v>0.6000000000000002</c:v>
                </c:pt>
              </c:numCache>
            </c:numRef>
          </c:val>
        </c:ser>
        <c:ser>
          <c:idx val="2"/>
          <c:order val="2"/>
          <c:tx>
            <c:strRef>
              <c:f>Sheet1!$A$5</c:f>
              <c:strCache>
                <c:ptCount val="1"/>
                <c:pt idx="0">
                  <c:v>有床診療所</c:v>
                </c:pt>
              </c:strCache>
            </c:strRef>
          </c:tx>
          <c:spPr>
            <a:solidFill>
              <a:srgbClr val="FFC000"/>
            </a:solidFill>
          </c:spPr>
          <c:dLbls>
            <c:dLbl>
              <c:idx val="0"/>
              <c:layout>
                <c:manualLayout>
                  <c:x val="4.7472169285007497E-3"/>
                  <c:y val="1.0529509988110778E-2"/>
                </c:manualLayout>
              </c:layout>
              <c:showVal val="1"/>
            </c:dLbl>
            <c:dLbl>
              <c:idx val="1"/>
              <c:layout>
                <c:manualLayout>
                  <c:x val="1.2659245142668819E-2"/>
                  <c:y val="1.0529509988110778E-2"/>
                </c:manualLayout>
              </c:layout>
              <c:showVal val="1"/>
            </c:dLbl>
            <c:dLbl>
              <c:idx val="2"/>
              <c:layout>
                <c:manualLayout>
                  <c:x val="5.3801791856342526E-2"/>
                  <c:y val="1.0529509988110778E-2"/>
                </c:manualLayout>
              </c:layout>
              <c:showVal val="1"/>
            </c:dLbl>
            <c:dLbl>
              <c:idx val="3"/>
              <c:layout>
                <c:manualLayout>
                  <c:x val="1.2659245142668762E-2"/>
                  <c:y val="1.0529509988110778E-2"/>
                </c:manualLayout>
              </c:layout>
              <c:showVal val="1"/>
            </c:dLbl>
            <c:dLbl>
              <c:idx val="4"/>
              <c:layout>
                <c:manualLayout>
                  <c:x val="1.1076839499835227E-2"/>
                  <c:y val="1.0529509988110778E-2"/>
                </c:manualLayout>
              </c:layout>
              <c:showVal val="1"/>
            </c:dLbl>
            <c:showVal val="1"/>
          </c:dLbls>
          <c:cat>
            <c:strRef>
              <c:f>Sheet1!$G$2:$K$2</c:f>
              <c:strCache>
                <c:ptCount val="5"/>
                <c:pt idx="0">
                  <c:v>気管カニューレ管理</c:v>
                </c:pt>
                <c:pt idx="1">
                  <c:v>在宅酸素療法</c:v>
                </c:pt>
                <c:pt idx="2">
                  <c:v>人工呼吸器の管理</c:v>
                </c:pt>
                <c:pt idx="3">
                  <c:v>人工肛門・膀胱瘻の管理</c:v>
                </c:pt>
                <c:pt idx="4">
                  <c:v>褥瘡処理</c:v>
                </c:pt>
              </c:strCache>
            </c:strRef>
          </c:cat>
          <c:val>
            <c:numRef>
              <c:f>Sheet1!$G$5:$K$5</c:f>
              <c:numCache>
                <c:formatCode>0.0%</c:formatCode>
                <c:ptCount val="5"/>
                <c:pt idx="0">
                  <c:v>0.37500000000000011</c:v>
                </c:pt>
                <c:pt idx="1">
                  <c:v>0.66700000000000026</c:v>
                </c:pt>
                <c:pt idx="2">
                  <c:v>0.125</c:v>
                </c:pt>
                <c:pt idx="3">
                  <c:v>0.37500000000000011</c:v>
                </c:pt>
                <c:pt idx="4">
                  <c:v>0.58299999999999996</c:v>
                </c:pt>
              </c:numCache>
            </c:numRef>
          </c:val>
        </c:ser>
        <c:ser>
          <c:idx val="3"/>
          <c:order val="3"/>
          <c:tx>
            <c:strRef>
              <c:f>Sheet1!$A$6</c:f>
              <c:strCache>
                <c:ptCount val="1"/>
                <c:pt idx="0">
                  <c:v>訪問看護ST</c:v>
                </c:pt>
              </c:strCache>
            </c:strRef>
          </c:tx>
          <c:dLbls>
            <c:dLbl>
              <c:idx val="0"/>
              <c:layout>
                <c:manualLayout>
                  <c:x val="1.1076839499835227E-2"/>
                  <c:y val="-2.6323774970276946E-3"/>
                </c:manualLayout>
              </c:layout>
              <c:showVal val="1"/>
            </c:dLbl>
            <c:dLbl>
              <c:idx val="1"/>
              <c:layout>
                <c:manualLayout>
                  <c:x val="1.1076839499835227E-2"/>
                  <c:y val="-2.6323774970276946E-3"/>
                </c:manualLayout>
              </c:layout>
              <c:showVal val="1"/>
            </c:dLbl>
            <c:dLbl>
              <c:idx val="2"/>
              <c:layout>
                <c:manualLayout>
                  <c:x val="7.912028214168013E-3"/>
                  <c:y val="1.0529717261929437E-2"/>
                </c:manualLayout>
              </c:layout>
              <c:showVal val="1"/>
            </c:dLbl>
            <c:dLbl>
              <c:idx val="3"/>
              <c:layout>
                <c:manualLayout>
                  <c:x val="1.5824056428336029E-2"/>
                  <c:y val="-2.6323774970276946E-3"/>
                </c:manualLayout>
              </c:layout>
              <c:showVal val="1"/>
            </c:dLbl>
            <c:dLbl>
              <c:idx val="4"/>
              <c:layout>
                <c:manualLayout>
                  <c:x val="1.5824056428336029E-2"/>
                  <c:y val="1.0529717261929437E-2"/>
                </c:manualLayout>
              </c:layout>
              <c:showVal val="1"/>
            </c:dLbl>
            <c:showVal val="1"/>
          </c:dLbls>
          <c:cat>
            <c:strRef>
              <c:f>Sheet1!$G$2:$K$2</c:f>
              <c:strCache>
                <c:ptCount val="5"/>
                <c:pt idx="0">
                  <c:v>気管カニューレ管理</c:v>
                </c:pt>
                <c:pt idx="1">
                  <c:v>在宅酸素療法</c:v>
                </c:pt>
                <c:pt idx="2">
                  <c:v>人工呼吸器の管理</c:v>
                </c:pt>
                <c:pt idx="3">
                  <c:v>人工肛門・膀胱瘻の管理</c:v>
                </c:pt>
                <c:pt idx="4">
                  <c:v>褥瘡処理</c:v>
                </c:pt>
              </c:strCache>
            </c:strRef>
          </c:cat>
          <c:val>
            <c:numRef>
              <c:f>Sheet1!$G$6:$K$6</c:f>
              <c:numCache>
                <c:formatCode>0.0%</c:formatCode>
                <c:ptCount val="5"/>
                <c:pt idx="0">
                  <c:v>0.87500000000000022</c:v>
                </c:pt>
                <c:pt idx="1">
                  <c:v>0.9710000000000002</c:v>
                </c:pt>
                <c:pt idx="2">
                  <c:v>0.77200000000000024</c:v>
                </c:pt>
                <c:pt idx="3">
                  <c:v>0.94099999999999995</c:v>
                </c:pt>
                <c:pt idx="4">
                  <c:v>0.9780000000000002</c:v>
                </c:pt>
              </c:numCache>
            </c:numRef>
          </c:val>
        </c:ser>
        <c:shape val="box"/>
        <c:axId val="184133504"/>
        <c:axId val="184135040"/>
        <c:axId val="0"/>
      </c:bar3DChart>
      <c:catAx>
        <c:axId val="184133504"/>
        <c:scaling>
          <c:orientation val="maxMin"/>
        </c:scaling>
        <c:axPos val="l"/>
        <c:tickLblPos val="nextTo"/>
        <c:txPr>
          <a:bodyPr/>
          <a:lstStyle/>
          <a:p>
            <a:pPr>
              <a:defRPr sz="1100"/>
            </a:pPr>
            <a:endParaRPr lang="ja-JP"/>
          </a:p>
        </c:txPr>
        <c:crossAx val="184135040"/>
        <c:crosses val="autoZero"/>
        <c:auto val="1"/>
        <c:lblAlgn val="ctr"/>
        <c:lblOffset val="100"/>
      </c:catAx>
      <c:valAx>
        <c:axId val="184135040"/>
        <c:scaling>
          <c:orientation val="minMax"/>
        </c:scaling>
        <c:axPos val="t"/>
        <c:numFmt formatCode="0.0%" sourceLinked="1"/>
        <c:tickLblPos val="high"/>
        <c:crossAx val="184133504"/>
        <c:crosses val="autoZero"/>
        <c:crossBetween val="between"/>
        <c:majorUnit val="0.5"/>
      </c:valAx>
    </c:plotArea>
    <c:legend>
      <c:legendPos val="b"/>
      <c:layout>
        <c:manualLayout>
          <c:xMode val="edge"/>
          <c:yMode val="edge"/>
          <c:x val="0.26744960442973903"/>
          <c:y val="0.92658299160789759"/>
          <c:w val="0.56637462768300351"/>
          <c:h val="5.7622743409936228E-2"/>
        </c:manualLayout>
      </c:layout>
      <c:txPr>
        <a:bodyPr/>
        <a:lstStyle/>
        <a:p>
          <a:pPr>
            <a:defRPr sz="1400"/>
          </a:pPr>
          <a:endParaRPr lang="ja-JP"/>
        </a:p>
      </c:txPr>
    </c:legend>
    <c:plotVisOnly val="1"/>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ja-JP"/>
  <c:chart>
    <c:view3D>
      <c:rAngAx val="1"/>
    </c:view3D>
    <c:plotArea>
      <c:layout/>
      <c:bar3DChart>
        <c:barDir val="bar"/>
        <c:grouping val="clustered"/>
        <c:ser>
          <c:idx val="0"/>
          <c:order val="0"/>
          <c:tx>
            <c:strRef>
              <c:f>Sheet1!$A$3</c:f>
              <c:strCache>
                <c:ptCount val="1"/>
                <c:pt idx="0">
                  <c:v>病院</c:v>
                </c:pt>
              </c:strCache>
            </c:strRef>
          </c:tx>
          <c:spPr>
            <a:solidFill>
              <a:schemeClr val="accent1">
                <a:lumMod val="60000"/>
                <a:lumOff val="40000"/>
              </a:schemeClr>
            </a:solidFill>
          </c:spPr>
          <c:dLbls>
            <c:dLbl>
              <c:idx val="0"/>
              <c:layout>
                <c:manualLayout>
                  <c:x val="1.5645371577574969E-2"/>
                  <c:y val="2.2989022923858682E-2"/>
                </c:manualLayout>
              </c:layout>
              <c:showVal val="1"/>
            </c:dLbl>
            <c:dLbl>
              <c:idx val="1"/>
              <c:layout>
                <c:manualLayout>
                  <c:x val="8.6918730986527519E-3"/>
                  <c:y val="1.642036124794748E-2"/>
                </c:manualLayout>
              </c:layout>
              <c:showVal val="1"/>
            </c:dLbl>
            <c:dLbl>
              <c:idx val="2"/>
              <c:layout>
                <c:manualLayout>
                  <c:x val="0"/>
                  <c:y val="1.9704433497536967E-2"/>
                </c:manualLayout>
              </c:layout>
              <c:showVal val="1"/>
            </c:dLbl>
            <c:dLbl>
              <c:idx val="3"/>
              <c:layout>
                <c:manualLayout>
                  <c:x val="1.2168622338113865E-2"/>
                  <c:y val="1.3136288998358024E-2"/>
                </c:manualLayout>
              </c:layout>
              <c:showVal val="1"/>
            </c:dLbl>
            <c:dLbl>
              <c:idx val="4"/>
              <c:layout>
                <c:manualLayout>
                  <c:x val="3.4767492394611028E-3"/>
                  <c:y val="9.8522167487684852E-3"/>
                </c:manualLayout>
              </c:layout>
              <c:showVal val="1"/>
            </c:dLbl>
            <c:showVal val="1"/>
          </c:dLbls>
          <c:cat>
            <c:strRef>
              <c:f>Sheet1!$L$2:$P$2</c:f>
              <c:strCache>
                <c:ptCount val="5"/>
                <c:pt idx="0">
                  <c:v>腹水コントロール</c:v>
                </c:pt>
                <c:pt idx="1">
                  <c:v>がんの疼痛コントロール</c:v>
                </c:pt>
                <c:pt idx="2">
                  <c:v>終末期の看取り</c:v>
                </c:pt>
                <c:pt idx="3">
                  <c:v>その他</c:v>
                </c:pt>
                <c:pt idx="4">
                  <c:v>無回答</c:v>
                </c:pt>
              </c:strCache>
            </c:strRef>
          </c:cat>
          <c:val>
            <c:numRef>
              <c:f>Sheet1!$L$3:$P$3</c:f>
              <c:numCache>
                <c:formatCode>0.0%</c:formatCode>
                <c:ptCount val="5"/>
                <c:pt idx="0">
                  <c:v>0.14200000000000004</c:v>
                </c:pt>
                <c:pt idx="1">
                  <c:v>0.37500000000000011</c:v>
                </c:pt>
                <c:pt idx="2">
                  <c:v>0.65700000000000025</c:v>
                </c:pt>
                <c:pt idx="3">
                  <c:v>4.5999999999999999E-2</c:v>
                </c:pt>
                <c:pt idx="4">
                  <c:v>0.13300000000000001</c:v>
                </c:pt>
              </c:numCache>
            </c:numRef>
          </c:val>
        </c:ser>
        <c:ser>
          <c:idx val="1"/>
          <c:order val="1"/>
          <c:tx>
            <c:strRef>
              <c:f>Sheet1!$A$4</c:f>
              <c:strCache>
                <c:ptCount val="1"/>
                <c:pt idx="0">
                  <c:v>無床診療所</c:v>
                </c:pt>
              </c:strCache>
            </c:strRef>
          </c:tx>
          <c:spPr>
            <a:solidFill>
              <a:schemeClr val="accent2">
                <a:lumMod val="40000"/>
                <a:lumOff val="60000"/>
              </a:schemeClr>
            </a:solidFill>
          </c:spPr>
          <c:dLbls>
            <c:dLbl>
              <c:idx val="0"/>
              <c:layout>
                <c:manualLayout>
                  <c:x val="2.607561929595829E-2"/>
                  <c:y val="9.8524753371345957E-3"/>
                </c:manualLayout>
              </c:layout>
              <c:showVal val="1"/>
            </c:dLbl>
            <c:dLbl>
              <c:idx val="1"/>
              <c:layout>
                <c:manualLayout>
                  <c:x val="2.6075482416067008E-2"/>
                  <c:y val="1.3136547586724074E-2"/>
                </c:manualLayout>
              </c:layout>
              <c:showVal val="1"/>
            </c:dLbl>
            <c:dLbl>
              <c:idx val="2"/>
              <c:layout>
                <c:manualLayout>
                  <c:x val="1.0430247718383311E-2"/>
                  <c:y val="1.3136288998357963E-2"/>
                </c:manualLayout>
              </c:layout>
              <c:showVal val="1"/>
            </c:dLbl>
            <c:dLbl>
              <c:idx val="3"/>
              <c:layout>
                <c:manualLayout>
                  <c:x val="1.2168622338113865E-2"/>
                  <c:y val="1.3136547586724074E-2"/>
                </c:manualLayout>
              </c:layout>
              <c:showVal val="1"/>
            </c:dLbl>
            <c:dLbl>
              <c:idx val="4"/>
              <c:layout>
                <c:manualLayout>
                  <c:x val="6.9534984789222142E-3"/>
                  <c:y val="3.2840722495894961E-3"/>
                </c:manualLayout>
              </c:layout>
              <c:showVal val="1"/>
            </c:dLbl>
            <c:showVal val="1"/>
          </c:dLbls>
          <c:cat>
            <c:strRef>
              <c:f>Sheet1!$L$2:$P$2</c:f>
              <c:strCache>
                <c:ptCount val="5"/>
                <c:pt idx="0">
                  <c:v>腹水コントロール</c:v>
                </c:pt>
                <c:pt idx="1">
                  <c:v>がんの疼痛コントロール</c:v>
                </c:pt>
                <c:pt idx="2">
                  <c:v>終末期の看取り</c:v>
                </c:pt>
                <c:pt idx="3">
                  <c:v>その他</c:v>
                </c:pt>
                <c:pt idx="4">
                  <c:v>無回答</c:v>
                </c:pt>
              </c:strCache>
            </c:strRef>
          </c:cat>
          <c:val>
            <c:numRef>
              <c:f>Sheet1!$L$4:$P$4</c:f>
              <c:numCache>
                <c:formatCode>0.0%</c:formatCode>
                <c:ptCount val="5"/>
                <c:pt idx="0">
                  <c:v>0.125</c:v>
                </c:pt>
                <c:pt idx="1">
                  <c:v>0.33700000000000013</c:v>
                </c:pt>
                <c:pt idx="2">
                  <c:v>0.64500000000000024</c:v>
                </c:pt>
                <c:pt idx="3">
                  <c:v>4.1000000000000002E-2</c:v>
                </c:pt>
                <c:pt idx="4">
                  <c:v>0.13100000000000001</c:v>
                </c:pt>
              </c:numCache>
            </c:numRef>
          </c:val>
        </c:ser>
        <c:ser>
          <c:idx val="2"/>
          <c:order val="2"/>
          <c:tx>
            <c:strRef>
              <c:f>Sheet1!$A$5</c:f>
              <c:strCache>
                <c:ptCount val="1"/>
                <c:pt idx="0">
                  <c:v>有床診療所</c:v>
                </c:pt>
              </c:strCache>
            </c:strRef>
          </c:tx>
          <c:spPr>
            <a:solidFill>
              <a:srgbClr val="FFC000"/>
            </a:solidFill>
          </c:spPr>
          <c:dLbls>
            <c:dLbl>
              <c:idx val="0"/>
              <c:layout>
                <c:manualLayout>
                  <c:x val="2.4337244676227762E-2"/>
                  <c:y val="6.5681444991789817E-3"/>
                </c:manualLayout>
              </c:layout>
              <c:showVal val="1"/>
            </c:dLbl>
            <c:dLbl>
              <c:idx val="1"/>
              <c:layout>
                <c:manualLayout>
                  <c:x val="0"/>
                  <c:y val="9.8522167487684626E-3"/>
                </c:manualLayout>
              </c:layout>
              <c:showVal val="1"/>
            </c:dLbl>
            <c:dLbl>
              <c:idx val="2"/>
              <c:layout>
                <c:manualLayout>
                  <c:x val="5.2151238591916574E-3"/>
                  <c:y val="9.8522167487684852E-3"/>
                </c:manualLayout>
              </c:layout>
              <c:showVal val="1"/>
            </c:dLbl>
            <c:dLbl>
              <c:idx val="4"/>
              <c:layout>
                <c:manualLayout>
                  <c:x val="5.2151238591916574E-3"/>
                  <c:y val="0"/>
                </c:manualLayout>
              </c:layout>
              <c:showVal val="1"/>
            </c:dLbl>
            <c:showVal val="1"/>
          </c:dLbls>
          <c:cat>
            <c:strRef>
              <c:f>Sheet1!$L$2:$P$2</c:f>
              <c:strCache>
                <c:ptCount val="5"/>
                <c:pt idx="0">
                  <c:v>腹水コントロール</c:v>
                </c:pt>
                <c:pt idx="1">
                  <c:v>がんの疼痛コントロール</c:v>
                </c:pt>
                <c:pt idx="2">
                  <c:v>終末期の看取り</c:v>
                </c:pt>
                <c:pt idx="3">
                  <c:v>その他</c:v>
                </c:pt>
                <c:pt idx="4">
                  <c:v>無回答</c:v>
                </c:pt>
              </c:strCache>
            </c:strRef>
          </c:cat>
          <c:val>
            <c:numRef>
              <c:f>Sheet1!$L$5:$P$5</c:f>
              <c:numCache>
                <c:formatCode>0.0%</c:formatCode>
                <c:ptCount val="5"/>
                <c:pt idx="0">
                  <c:v>0.125</c:v>
                </c:pt>
                <c:pt idx="1">
                  <c:v>0.37500000000000011</c:v>
                </c:pt>
                <c:pt idx="2">
                  <c:v>0.70800000000000018</c:v>
                </c:pt>
                <c:pt idx="3">
                  <c:v>0.16700000000000001</c:v>
                </c:pt>
                <c:pt idx="4">
                  <c:v>0.125</c:v>
                </c:pt>
              </c:numCache>
            </c:numRef>
          </c:val>
        </c:ser>
        <c:ser>
          <c:idx val="3"/>
          <c:order val="3"/>
          <c:tx>
            <c:strRef>
              <c:f>Sheet1!$A$6</c:f>
              <c:strCache>
                <c:ptCount val="1"/>
                <c:pt idx="0">
                  <c:v>訪問看護ST</c:v>
                </c:pt>
              </c:strCache>
            </c:strRef>
          </c:tx>
          <c:dLbls>
            <c:dLbl>
              <c:idx val="0"/>
              <c:layout>
                <c:manualLayout>
                  <c:x val="1.7636929230085554E-2"/>
                  <c:y val="0"/>
                </c:manualLayout>
              </c:layout>
              <c:showVal val="1"/>
            </c:dLbl>
            <c:dLbl>
              <c:idx val="1"/>
              <c:layout>
                <c:manualLayout>
                  <c:x val="1.6033572027350503E-2"/>
                  <c:y val="1.0552783026471698E-2"/>
                </c:manualLayout>
              </c:layout>
              <c:showVal val="1"/>
            </c:dLbl>
            <c:dLbl>
              <c:idx val="2"/>
              <c:layout>
                <c:manualLayout>
                  <c:x val="2.5653715243760804E-2"/>
                  <c:y val="0"/>
                </c:manualLayout>
              </c:layout>
              <c:showVal val="1"/>
            </c:dLbl>
            <c:dLbl>
              <c:idx val="3"/>
              <c:layout>
                <c:manualLayout>
                  <c:x val="3.0463786851965942E-2"/>
                  <c:y val="0"/>
                </c:manualLayout>
              </c:layout>
              <c:showVal val="1"/>
            </c:dLbl>
            <c:dLbl>
              <c:idx val="4"/>
              <c:layout>
                <c:manualLayout>
                  <c:x val="1.6033572027350503E-2"/>
                  <c:y val="0"/>
                </c:manualLayout>
              </c:layout>
              <c:showVal val="1"/>
            </c:dLbl>
            <c:showVal val="1"/>
          </c:dLbls>
          <c:cat>
            <c:strRef>
              <c:f>Sheet1!$L$2:$P$2</c:f>
              <c:strCache>
                <c:ptCount val="5"/>
                <c:pt idx="0">
                  <c:v>腹水コントロール</c:v>
                </c:pt>
                <c:pt idx="1">
                  <c:v>がんの疼痛コントロール</c:v>
                </c:pt>
                <c:pt idx="2">
                  <c:v>終末期の看取り</c:v>
                </c:pt>
                <c:pt idx="3">
                  <c:v>その他</c:v>
                </c:pt>
                <c:pt idx="4">
                  <c:v>無回答</c:v>
                </c:pt>
              </c:strCache>
            </c:strRef>
          </c:cat>
          <c:val>
            <c:numRef>
              <c:f>Sheet1!$L$6:$P$6</c:f>
              <c:numCache>
                <c:formatCode>0.0%</c:formatCode>
                <c:ptCount val="5"/>
                <c:pt idx="0">
                  <c:v>0.51500000000000001</c:v>
                </c:pt>
                <c:pt idx="1">
                  <c:v>0.81599999999999995</c:v>
                </c:pt>
                <c:pt idx="2">
                  <c:v>0.94099999999999995</c:v>
                </c:pt>
                <c:pt idx="3">
                  <c:v>3.6999999999999998E-2</c:v>
                </c:pt>
                <c:pt idx="4">
                  <c:v>7.0000000000000019E-3</c:v>
                </c:pt>
              </c:numCache>
            </c:numRef>
          </c:val>
        </c:ser>
        <c:shape val="box"/>
        <c:axId val="184222080"/>
        <c:axId val="184223616"/>
        <c:axId val="0"/>
      </c:bar3DChart>
      <c:catAx>
        <c:axId val="184222080"/>
        <c:scaling>
          <c:orientation val="maxMin"/>
        </c:scaling>
        <c:axPos val="l"/>
        <c:tickLblPos val="nextTo"/>
        <c:txPr>
          <a:bodyPr/>
          <a:lstStyle/>
          <a:p>
            <a:pPr>
              <a:defRPr sz="1100"/>
            </a:pPr>
            <a:endParaRPr lang="ja-JP"/>
          </a:p>
        </c:txPr>
        <c:crossAx val="184223616"/>
        <c:crosses val="autoZero"/>
        <c:auto val="1"/>
        <c:lblAlgn val="ctr"/>
        <c:lblOffset val="100"/>
      </c:catAx>
      <c:valAx>
        <c:axId val="184223616"/>
        <c:scaling>
          <c:orientation val="minMax"/>
        </c:scaling>
        <c:axPos val="t"/>
        <c:numFmt formatCode="0.0%" sourceLinked="1"/>
        <c:tickLblPos val="high"/>
        <c:crossAx val="184222080"/>
        <c:crosses val="autoZero"/>
        <c:crossBetween val="between"/>
        <c:majorUnit val="0.5"/>
      </c:valAx>
      <c:spPr>
        <a:noFill/>
        <a:ln w="25400">
          <a:noFill/>
        </a:ln>
      </c:spPr>
    </c:plotArea>
    <c:legend>
      <c:legendPos val="b"/>
      <c:layout>
        <c:manualLayout>
          <c:xMode val="edge"/>
          <c:yMode val="edge"/>
          <c:x val="0.28200755471614264"/>
          <c:y val="0.93961169913101572"/>
          <c:w val="0.55463332357010864"/>
          <c:h val="4.4559126329276756E-2"/>
        </c:manualLayout>
      </c:layout>
      <c:txPr>
        <a:bodyPr/>
        <a:lstStyle/>
        <a:p>
          <a:pPr>
            <a:defRPr sz="1400"/>
          </a:pPr>
          <a:endParaRPr lang="ja-JP"/>
        </a:p>
      </c:txPr>
    </c:legend>
    <c:plotVisOnly val="1"/>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ja-JP"/>
  <c:chart>
    <c:plotArea>
      <c:layout/>
      <c:pieChart>
        <c:varyColors val="1"/>
        <c:ser>
          <c:idx val="0"/>
          <c:order val="0"/>
          <c:explosion val="2"/>
          <c:dPt>
            <c:idx val="0"/>
            <c:spPr>
              <a:solidFill>
                <a:srgbClr val="006699"/>
              </a:solidFill>
            </c:spPr>
          </c:dPt>
          <c:dPt>
            <c:idx val="1"/>
            <c:spPr>
              <a:solidFill>
                <a:schemeClr val="accent3">
                  <a:lumMod val="75000"/>
                </a:schemeClr>
              </a:solidFill>
            </c:spPr>
          </c:dPt>
          <c:dPt>
            <c:idx val="2"/>
            <c:spPr>
              <a:solidFill>
                <a:schemeClr val="accent4">
                  <a:lumMod val="40000"/>
                  <a:lumOff val="60000"/>
                </a:schemeClr>
              </a:solidFill>
            </c:spPr>
          </c:dPt>
          <c:dLbls>
            <c:spPr>
              <a:solidFill>
                <a:schemeClr val="bg1"/>
              </a:solidFill>
            </c:spPr>
            <c:txPr>
              <a:bodyPr/>
              <a:lstStyle/>
              <a:p>
                <a:pPr>
                  <a:defRPr sz="1800" b="0">
                    <a:latin typeface="Century" pitchFamily="18" charset="0"/>
                  </a:defRPr>
                </a:pPr>
                <a:endParaRPr lang="ja-JP"/>
              </a:p>
            </c:txPr>
            <c:showVal val="1"/>
            <c:showLeaderLines val="1"/>
          </c:dLbls>
          <c:cat>
            <c:strRef>
              <c:f>Sheet3!$C$2:$E$2</c:f>
              <c:strCache>
                <c:ptCount val="3"/>
                <c:pt idx="0">
                  <c:v>実施している</c:v>
                </c:pt>
                <c:pt idx="1">
                  <c:v>実施していない</c:v>
                </c:pt>
                <c:pt idx="2">
                  <c:v>無回答</c:v>
                </c:pt>
              </c:strCache>
            </c:strRef>
          </c:cat>
          <c:val>
            <c:numRef>
              <c:f>Sheet3!$C$3:$E$3</c:f>
              <c:numCache>
                <c:formatCode>General</c:formatCode>
                <c:ptCount val="3"/>
                <c:pt idx="0">
                  <c:v>453</c:v>
                </c:pt>
                <c:pt idx="1">
                  <c:v>458</c:v>
                </c:pt>
                <c:pt idx="2">
                  <c:v>28</c:v>
                </c:pt>
              </c:numCache>
            </c:numRef>
          </c:val>
        </c:ser>
        <c:firstSliceAng val="0"/>
      </c:pieChart>
    </c:plotArea>
    <c:legend>
      <c:legendPos val="r"/>
      <c:layout>
        <c:manualLayout>
          <c:xMode val="edge"/>
          <c:yMode val="edge"/>
          <c:x val="0.5544719438164798"/>
          <c:y val="0.17577429668308459"/>
          <c:w val="0.368316948547113"/>
          <c:h val="0.68764435695538351"/>
        </c:manualLayout>
      </c:layout>
      <c:txPr>
        <a:bodyPr/>
        <a:lstStyle/>
        <a:p>
          <a:pPr>
            <a:defRPr sz="1800"/>
          </a:pPr>
          <a:endParaRPr lang="ja-JP"/>
        </a:p>
      </c:txPr>
    </c:legend>
    <c:plotVisOnly val="1"/>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ja-JP"/>
  <c:style val="6"/>
  <c:chart>
    <c:plotArea>
      <c:layout>
        <c:manualLayout>
          <c:layoutTarget val="inner"/>
          <c:xMode val="edge"/>
          <c:yMode val="edge"/>
          <c:x val="0.28397688583125091"/>
          <c:y val="2.3676309867379088E-2"/>
          <c:w val="0.44142282362437923"/>
          <c:h val="0.95118630229716072"/>
        </c:manualLayout>
      </c:layout>
      <c:barChart>
        <c:barDir val="col"/>
        <c:grouping val="percentStacked"/>
        <c:ser>
          <c:idx val="0"/>
          <c:order val="0"/>
          <c:tx>
            <c:strRef>
              <c:f>Sheet1!$F$2</c:f>
              <c:strCache>
                <c:ptCount val="1"/>
                <c:pt idx="0">
                  <c:v>無回答</c:v>
                </c:pt>
              </c:strCache>
            </c:strRef>
          </c:tx>
          <c:spPr>
            <a:solidFill>
              <a:schemeClr val="bg2">
                <a:lumMod val="75000"/>
              </a:schemeClr>
            </a:solidFill>
          </c:spPr>
          <c:dLbls>
            <c:dLbl>
              <c:idx val="0"/>
              <c:layout>
                <c:manualLayout>
                  <c:x val="-0.15203883816003569"/>
                  <c:y val="-6.1118532049410534E-2"/>
                </c:manualLayout>
              </c:layout>
              <c:showVal val="1"/>
            </c:dLbl>
            <c:txPr>
              <a:bodyPr/>
              <a:lstStyle/>
              <a:p>
                <a:pPr>
                  <a:defRPr>
                    <a:latin typeface="Century" pitchFamily="18" charset="0"/>
                  </a:defRPr>
                </a:pPr>
                <a:endParaRPr lang="ja-JP"/>
              </a:p>
            </c:txPr>
            <c:showVal val="1"/>
          </c:dLbls>
          <c:val>
            <c:numRef>
              <c:f>Sheet1!$F$3</c:f>
              <c:numCache>
                <c:formatCode>General</c:formatCode>
                <c:ptCount val="1"/>
                <c:pt idx="0">
                  <c:v>28</c:v>
                </c:pt>
              </c:numCache>
            </c:numRef>
          </c:val>
        </c:ser>
        <c:ser>
          <c:idx val="1"/>
          <c:order val="1"/>
          <c:tx>
            <c:strRef>
              <c:f>Sheet1!$G$2</c:f>
              <c:strCache>
                <c:ptCount val="1"/>
                <c:pt idx="0">
                  <c:v>実施していない</c:v>
                </c:pt>
              </c:strCache>
            </c:strRef>
          </c:tx>
          <c:spPr>
            <a:solidFill>
              <a:schemeClr val="accent3">
                <a:lumMod val="75000"/>
              </a:schemeClr>
            </a:solidFill>
          </c:spPr>
          <c:dLbls>
            <c:spPr>
              <a:solidFill>
                <a:schemeClr val="bg1"/>
              </a:solidFill>
            </c:spPr>
            <c:txPr>
              <a:bodyPr/>
              <a:lstStyle/>
              <a:p>
                <a:pPr>
                  <a:defRPr sz="1200">
                    <a:latin typeface="Century" pitchFamily="18" charset="0"/>
                  </a:defRPr>
                </a:pPr>
                <a:endParaRPr lang="ja-JP"/>
              </a:p>
            </c:txPr>
            <c:showVal val="1"/>
          </c:dLbls>
          <c:val>
            <c:numRef>
              <c:f>Sheet1!$G$3</c:f>
              <c:numCache>
                <c:formatCode>General</c:formatCode>
                <c:ptCount val="1"/>
                <c:pt idx="0">
                  <c:v>458</c:v>
                </c:pt>
              </c:numCache>
            </c:numRef>
          </c:val>
        </c:ser>
        <c:ser>
          <c:idx val="2"/>
          <c:order val="2"/>
          <c:tx>
            <c:strRef>
              <c:f>Sheet1!$H$2</c:f>
              <c:strCache>
                <c:ptCount val="1"/>
                <c:pt idx="0">
                  <c:v>実施している</c:v>
                </c:pt>
              </c:strCache>
            </c:strRef>
          </c:tx>
          <c:spPr>
            <a:solidFill>
              <a:srgbClr val="006699"/>
            </a:solidFill>
          </c:spPr>
          <c:dLbls>
            <c:spPr>
              <a:solidFill>
                <a:schemeClr val="bg1"/>
              </a:solidFill>
            </c:spPr>
            <c:txPr>
              <a:bodyPr/>
              <a:lstStyle/>
              <a:p>
                <a:pPr>
                  <a:defRPr>
                    <a:latin typeface="Century" pitchFamily="18" charset="0"/>
                  </a:defRPr>
                </a:pPr>
                <a:endParaRPr lang="ja-JP"/>
              </a:p>
            </c:txPr>
            <c:showVal val="1"/>
          </c:dLbls>
          <c:val>
            <c:numRef>
              <c:f>Sheet1!$H$3</c:f>
              <c:numCache>
                <c:formatCode>General</c:formatCode>
                <c:ptCount val="1"/>
                <c:pt idx="0">
                  <c:v>453</c:v>
                </c:pt>
              </c:numCache>
            </c:numRef>
          </c:val>
        </c:ser>
        <c:overlap val="100"/>
        <c:axId val="184376320"/>
        <c:axId val="184390400"/>
      </c:barChart>
      <c:catAx>
        <c:axId val="184376320"/>
        <c:scaling>
          <c:orientation val="minMax"/>
        </c:scaling>
        <c:delete val="1"/>
        <c:axPos val="b"/>
        <c:tickLblPos val="none"/>
        <c:crossAx val="184390400"/>
        <c:crosses val="autoZero"/>
        <c:auto val="1"/>
        <c:lblAlgn val="ctr"/>
        <c:lblOffset val="100"/>
      </c:catAx>
      <c:valAx>
        <c:axId val="184390400"/>
        <c:scaling>
          <c:orientation val="minMax"/>
        </c:scaling>
        <c:delete val="1"/>
        <c:axPos val="l"/>
        <c:numFmt formatCode="0%" sourceLinked="1"/>
        <c:tickLblPos val="none"/>
        <c:crossAx val="184376320"/>
        <c:crosses val="autoZero"/>
        <c:crossBetween val="between"/>
      </c:valAx>
    </c:plotArea>
    <c:legend>
      <c:legendPos val="l"/>
      <c:layout>
        <c:manualLayout>
          <c:xMode val="edge"/>
          <c:yMode val="edge"/>
          <c:x val="4.2417931059699439E-2"/>
          <c:y val="0.25488769981629955"/>
          <c:w val="0.36032916173870988"/>
          <c:h val="0.38358270269711642"/>
        </c:manualLayout>
      </c:layout>
      <c:txPr>
        <a:bodyPr/>
        <a:lstStyle/>
        <a:p>
          <a:pPr>
            <a:defRPr sz="1600"/>
          </a:pPr>
          <a:endParaRPr lang="ja-JP"/>
        </a:p>
      </c:txPr>
    </c:legend>
    <c:plotVisOnly val="1"/>
  </c:chart>
  <c:txPr>
    <a:bodyPr/>
    <a:lstStyle/>
    <a:p>
      <a:pPr>
        <a:defRPr sz="1800"/>
      </a:pPr>
      <a:endParaRPr lang="ja-JP"/>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9.6322300167706251E-2"/>
          <c:y val="0.11752763904785772"/>
          <c:w val="0.43074545949920906"/>
          <c:h val="0.84145624646357142"/>
        </c:manualLayout>
      </c:layout>
      <c:pieChart>
        <c:varyColors val="1"/>
        <c:ser>
          <c:idx val="0"/>
          <c:order val="0"/>
          <c:dPt>
            <c:idx val="0"/>
            <c:spPr>
              <a:solidFill>
                <a:schemeClr val="accent4">
                  <a:lumMod val="60000"/>
                  <a:lumOff val="40000"/>
                </a:schemeClr>
              </a:solidFill>
            </c:spPr>
          </c:dPt>
          <c:dPt>
            <c:idx val="1"/>
            <c:spPr>
              <a:solidFill>
                <a:srgbClr val="71428E"/>
              </a:solidFill>
            </c:spPr>
          </c:dPt>
          <c:dPt>
            <c:idx val="2"/>
            <c:spPr>
              <a:solidFill>
                <a:schemeClr val="accent2">
                  <a:lumMod val="40000"/>
                  <a:lumOff val="60000"/>
                </a:schemeClr>
              </a:solidFill>
            </c:spPr>
          </c:dPt>
          <c:dLbls>
            <c:dLbl>
              <c:idx val="0"/>
              <c:layout>
                <c:manualLayout>
                  <c:x val="-7.6984915035895482E-2"/>
                  <c:y val="-0.18976767439276776"/>
                </c:manualLayout>
              </c:layout>
              <c:showVal val="1"/>
            </c:dLbl>
            <c:dLbl>
              <c:idx val="1"/>
              <c:layout>
                <c:manualLayout>
                  <c:x val="6.8144462123256144E-2"/>
                  <c:y val="0.17876760463307695"/>
                </c:manualLayout>
              </c:layout>
              <c:showVal val="1"/>
            </c:dLbl>
            <c:dLbl>
              <c:idx val="2"/>
              <c:layout>
                <c:manualLayout>
                  <c:x val="8.2440575385803697E-2"/>
                  <c:y val="3.0762085866428276E-3"/>
                </c:manualLayout>
              </c:layout>
              <c:showVal val="1"/>
            </c:dLbl>
            <c:delete val="1"/>
            <c:spPr>
              <a:solidFill>
                <a:schemeClr val="bg1"/>
              </a:solidFill>
            </c:spPr>
            <c:txPr>
              <a:bodyPr/>
              <a:lstStyle/>
              <a:p>
                <a:pPr>
                  <a:defRPr sz="2000">
                    <a:latin typeface="Century" pitchFamily="18" charset="0"/>
                  </a:defRPr>
                </a:pPr>
                <a:endParaRPr lang="ja-JP"/>
              </a:p>
            </c:txPr>
          </c:dLbls>
          <c:cat>
            <c:strRef>
              <c:f>Sheet1!$B$2:$D$2</c:f>
              <c:strCache>
                <c:ptCount val="3"/>
                <c:pt idx="0">
                  <c:v>今後も実施する</c:v>
                </c:pt>
                <c:pt idx="1">
                  <c:v>今後は縮小を検討</c:v>
                </c:pt>
                <c:pt idx="2">
                  <c:v>無回答</c:v>
                </c:pt>
              </c:strCache>
            </c:strRef>
          </c:cat>
          <c:val>
            <c:numRef>
              <c:f>Sheet1!$B$3:$D$3</c:f>
              <c:numCache>
                <c:formatCode>General</c:formatCode>
                <c:ptCount val="3"/>
                <c:pt idx="0">
                  <c:v>396</c:v>
                </c:pt>
                <c:pt idx="1">
                  <c:v>53</c:v>
                </c:pt>
                <c:pt idx="2">
                  <c:v>4</c:v>
                </c:pt>
              </c:numCache>
            </c:numRef>
          </c:val>
        </c:ser>
        <c:firstSliceAng val="0"/>
      </c:pieChart>
    </c:plotArea>
    <c:legend>
      <c:legendPos val="r"/>
      <c:layout>
        <c:manualLayout>
          <c:xMode val="edge"/>
          <c:yMode val="edge"/>
          <c:x val="0.53514093672131668"/>
          <c:y val="0.32461509444687031"/>
          <c:w val="0.31158574973151132"/>
          <c:h val="0.38358270269711642"/>
        </c:manualLayout>
      </c:layout>
      <c:txPr>
        <a:bodyPr/>
        <a:lstStyle/>
        <a:p>
          <a:pPr>
            <a:defRPr sz="1600"/>
          </a:pPr>
          <a:endParaRPr lang="ja-JP"/>
        </a:p>
      </c:txPr>
    </c:legend>
    <c:plotVisOnly val="1"/>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ja-JP"/>
  <c:style val="6"/>
  <c:chart>
    <c:plotArea>
      <c:layout>
        <c:manualLayout>
          <c:layoutTarget val="inner"/>
          <c:xMode val="edge"/>
          <c:yMode val="edge"/>
          <c:x val="0.28397688583125114"/>
          <c:y val="2.3676309867379099E-2"/>
          <c:w val="0.4414228236243794"/>
          <c:h val="0.9511863022971605"/>
        </c:manualLayout>
      </c:layout>
      <c:barChart>
        <c:barDir val="col"/>
        <c:grouping val="percentStacked"/>
        <c:ser>
          <c:idx val="0"/>
          <c:order val="0"/>
          <c:tx>
            <c:strRef>
              <c:f>Sheet1!$F$2</c:f>
              <c:strCache>
                <c:ptCount val="1"/>
                <c:pt idx="0">
                  <c:v>無回答</c:v>
                </c:pt>
              </c:strCache>
            </c:strRef>
          </c:tx>
          <c:spPr>
            <a:solidFill>
              <a:schemeClr val="bg2">
                <a:lumMod val="75000"/>
              </a:schemeClr>
            </a:solidFill>
          </c:spPr>
          <c:dLbls>
            <c:dLbl>
              <c:idx val="0"/>
              <c:layout>
                <c:manualLayout>
                  <c:x val="-0.16543397428415119"/>
                  <c:y val="-6.1118532049410534E-2"/>
                </c:manualLayout>
              </c:layout>
              <c:showVal val="1"/>
            </c:dLbl>
            <c:txPr>
              <a:bodyPr/>
              <a:lstStyle/>
              <a:p>
                <a:pPr>
                  <a:defRPr>
                    <a:latin typeface="Century" pitchFamily="18" charset="0"/>
                  </a:defRPr>
                </a:pPr>
                <a:endParaRPr lang="ja-JP"/>
              </a:p>
            </c:txPr>
            <c:showVal val="1"/>
          </c:dLbls>
          <c:val>
            <c:numRef>
              <c:f>Sheet1!$F$3</c:f>
              <c:numCache>
                <c:formatCode>General</c:formatCode>
                <c:ptCount val="1"/>
                <c:pt idx="0">
                  <c:v>28</c:v>
                </c:pt>
              </c:numCache>
            </c:numRef>
          </c:val>
        </c:ser>
        <c:ser>
          <c:idx val="1"/>
          <c:order val="1"/>
          <c:tx>
            <c:strRef>
              <c:f>Sheet1!$G$2</c:f>
              <c:strCache>
                <c:ptCount val="1"/>
                <c:pt idx="0">
                  <c:v>実施していない</c:v>
                </c:pt>
              </c:strCache>
            </c:strRef>
          </c:tx>
          <c:spPr>
            <a:solidFill>
              <a:schemeClr val="accent3">
                <a:lumMod val="75000"/>
              </a:schemeClr>
            </a:solidFill>
          </c:spPr>
          <c:dLbls>
            <c:spPr>
              <a:solidFill>
                <a:schemeClr val="bg1"/>
              </a:solidFill>
            </c:spPr>
            <c:txPr>
              <a:bodyPr/>
              <a:lstStyle/>
              <a:p>
                <a:pPr>
                  <a:defRPr>
                    <a:latin typeface="Century" pitchFamily="18" charset="0"/>
                  </a:defRPr>
                </a:pPr>
                <a:endParaRPr lang="ja-JP"/>
              </a:p>
            </c:txPr>
            <c:showVal val="1"/>
          </c:dLbls>
          <c:val>
            <c:numRef>
              <c:f>Sheet1!$G$3</c:f>
              <c:numCache>
                <c:formatCode>General</c:formatCode>
                <c:ptCount val="1"/>
                <c:pt idx="0">
                  <c:v>458</c:v>
                </c:pt>
              </c:numCache>
            </c:numRef>
          </c:val>
        </c:ser>
        <c:ser>
          <c:idx val="2"/>
          <c:order val="2"/>
          <c:tx>
            <c:strRef>
              <c:f>Sheet1!$H$2</c:f>
              <c:strCache>
                <c:ptCount val="1"/>
                <c:pt idx="0">
                  <c:v>実施している</c:v>
                </c:pt>
              </c:strCache>
            </c:strRef>
          </c:tx>
          <c:spPr>
            <a:solidFill>
              <a:srgbClr val="006699"/>
            </a:solidFill>
          </c:spPr>
          <c:dLbls>
            <c:spPr>
              <a:solidFill>
                <a:schemeClr val="bg1"/>
              </a:solidFill>
            </c:spPr>
            <c:txPr>
              <a:bodyPr/>
              <a:lstStyle/>
              <a:p>
                <a:pPr>
                  <a:defRPr sz="1200">
                    <a:latin typeface="Century" pitchFamily="18" charset="0"/>
                  </a:defRPr>
                </a:pPr>
                <a:endParaRPr lang="ja-JP"/>
              </a:p>
            </c:txPr>
            <c:showVal val="1"/>
          </c:dLbls>
          <c:val>
            <c:numRef>
              <c:f>Sheet1!$H$3</c:f>
              <c:numCache>
                <c:formatCode>General</c:formatCode>
                <c:ptCount val="1"/>
                <c:pt idx="0">
                  <c:v>453</c:v>
                </c:pt>
              </c:numCache>
            </c:numRef>
          </c:val>
        </c:ser>
        <c:overlap val="100"/>
        <c:axId val="184551296"/>
        <c:axId val="184552832"/>
      </c:barChart>
      <c:catAx>
        <c:axId val="184551296"/>
        <c:scaling>
          <c:orientation val="minMax"/>
        </c:scaling>
        <c:delete val="1"/>
        <c:axPos val="b"/>
        <c:tickLblPos val="none"/>
        <c:crossAx val="184552832"/>
        <c:crosses val="autoZero"/>
        <c:auto val="1"/>
        <c:lblAlgn val="ctr"/>
        <c:lblOffset val="100"/>
      </c:catAx>
      <c:valAx>
        <c:axId val="184552832"/>
        <c:scaling>
          <c:orientation val="minMax"/>
        </c:scaling>
        <c:delete val="1"/>
        <c:axPos val="l"/>
        <c:numFmt formatCode="0%" sourceLinked="1"/>
        <c:tickLblPos val="none"/>
        <c:crossAx val="184551296"/>
        <c:crosses val="autoZero"/>
        <c:crossBetween val="between"/>
      </c:valAx>
    </c:plotArea>
    <c:legend>
      <c:legendPos val="l"/>
      <c:layout>
        <c:manualLayout>
          <c:xMode val="edge"/>
          <c:yMode val="edge"/>
          <c:x val="6.9208203307930635E-2"/>
          <c:y val="0.36973282038429844"/>
          <c:w val="0.29558600380548467"/>
          <c:h val="0.38358270269711642"/>
        </c:manualLayout>
      </c:layout>
      <c:txPr>
        <a:bodyPr/>
        <a:lstStyle/>
        <a:p>
          <a:pPr>
            <a:defRPr sz="1600"/>
          </a:pPr>
          <a:endParaRPr lang="ja-JP"/>
        </a:p>
      </c:txPr>
    </c:legend>
    <c:plotVisOnly val="1"/>
  </c:chart>
  <c:txPr>
    <a:bodyPr/>
    <a:lstStyle/>
    <a:p>
      <a:pPr>
        <a:defRPr sz="1800"/>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style val="6"/>
  <c:chart>
    <c:plotArea>
      <c:layout>
        <c:manualLayout>
          <c:layoutTarget val="inner"/>
          <c:xMode val="edge"/>
          <c:yMode val="edge"/>
          <c:x val="3.9558711383740591E-2"/>
          <c:y val="0.10267639344420669"/>
          <c:w val="0.35489112320853239"/>
          <c:h val="1"/>
        </c:manualLayout>
      </c:layout>
      <c:pieChart>
        <c:varyColors val="1"/>
        <c:ser>
          <c:idx val="0"/>
          <c:order val="0"/>
          <c:dPt>
            <c:idx val="0"/>
            <c:spPr>
              <a:solidFill>
                <a:srgbClr val="006699"/>
              </a:solidFill>
            </c:spPr>
          </c:dPt>
          <c:dPt>
            <c:idx val="1"/>
            <c:spPr>
              <a:solidFill>
                <a:schemeClr val="accent3">
                  <a:lumMod val="75000"/>
                </a:schemeClr>
              </a:solidFill>
            </c:spPr>
          </c:dPt>
          <c:dLbls>
            <c:dLbl>
              <c:idx val="0"/>
              <c:layout>
                <c:manualLayout>
                  <c:x val="-0.10689454138321294"/>
                  <c:y val="-9.5780722431807228E-2"/>
                </c:manualLayout>
              </c:layout>
              <c:showVal val="1"/>
              <c:extLst>
                <c:ext xmlns:c15="http://schemas.microsoft.com/office/drawing/2012/chart" uri="{CE6537A1-D6FC-4f65-9D91-7224C49458BB}"/>
              </c:extLst>
            </c:dLbl>
            <c:dLbl>
              <c:idx val="1"/>
              <c:layout>
                <c:manualLayout>
                  <c:x val="0.10113412425588168"/>
                  <c:y val="7.5389268342164889E-2"/>
                </c:manualLayout>
              </c:layout>
              <c:showVal val="1"/>
              <c:extLst>
                <c:ext xmlns:c15="http://schemas.microsoft.com/office/drawing/2012/chart" uri="{CE6537A1-D6FC-4f65-9D91-7224C49458BB}"/>
              </c:extLst>
            </c:dLbl>
            <c:dLbl>
              <c:idx val="2"/>
              <c:layout>
                <c:manualLayout>
                  <c:x val="-6.1501189727570696E-2"/>
                  <c:y val="2.683880535013029E-2"/>
                </c:manualLayout>
              </c:layout>
              <c:showVal val="1"/>
              <c:extLst>
                <c:ext xmlns:c15="http://schemas.microsoft.com/office/drawing/2012/chart" uri="{CE6537A1-D6FC-4f65-9D91-7224C49458BB}"/>
              </c:extLst>
            </c:dLbl>
            <c:spPr>
              <a:solidFill>
                <a:schemeClr val="bg1"/>
              </a:solidFill>
              <a:ln>
                <a:noFill/>
              </a:ln>
            </c:spPr>
            <c:txPr>
              <a:bodyPr/>
              <a:lstStyle/>
              <a:p>
                <a:pPr>
                  <a:defRPr b="1">
                    <a:latin typeface="Century" pitchFamily="18" charset="0"/>
                  </a:defRPr>
                </a:pPr>
                <a:endParaRPr lang="ja-JP"/>
              </a:p>
            </c:txPr>
            <c:showVal val="1"/>
            <c:showLeaderLines val="1"/>
            <c:extLst>
              <c:ext xmlns:c15="http://schemas.microsoft.com/office/drawing/2012/chart" uri="{CE6537A1-D6FC-4f65-9D91-7224C49458BB}"/>
            </c:extLst>
          </c:dLbls>
          <c:cat>
            <c:strRef>
              <c:f>グラフ!$D$20:$F$20</c:f>
              <c:strCache>
                <c:ptCount val="3"/>
                <c:pt idx="0">
                  <c:v>実施している</c:v>
                </c:pt>
                <c:pt idx="1">
                  <c:v>実施していない</c:v>
                </c:pt>
                <c:pt idx="2">
                  <c:v>無回答</c:v>
                </c:pt>
              </c:strCache>
            </c:strRef>
          </c:cat>
          <c:val>
            <c:numRef>
              <c:f>グラフ!$D$21:$F$21</c:f>
              <c:numCache>
                <c:formatCode>0_);[Red]\(0\)</c:formatCode>
                <c:ptCount val="3"/>
                <c:pt idx="0">
                  <c:v>571</c:v>
                </c:pt>
                <c:pt idx="1">
                  <c:v>352</c:v>
                </c:pt>
                <c:pt idx="2" formatCode="General">
                  <c:v>16</c:v>
                </c:pt>
              </c:numCache>
            </c:numRef>
          </c:val>
        </c:ser>
        <c:firstSliceAng val="0"/>
      </c:pieChart>
    </c:plotArea>
    <c:legend>
      <c:legendPos val="r"/>
      <c:layout>
        <c:manualLayout>
          <c:xMode val="edge"/>
          <c:yMode val="edge"/>
          <c:x val="0.44660140243317026"/>
          <c:y val="0.30587301893992608"/>
          <c:w val="0.31685543569592711"/>
          <c:h val="0.60666749588210001"/>
        </c:manualLayout>
      </c:layout>
      <c:overlay val="1"/>
    </c:legend>
    <c:plotVisOnly val="1"/>
    <c:dispBlanksAs val="zero"/>
  </c:chart>
  <c:txPr>
    <a:bodyPr/>
    <a:lstStyle/>
    <a:p>
      <a:pPr>
        <a:defRPr sz="1800"/>
      </a:pPr>
      <a:endParaRPr lang="ja-JP"/>
    </a:p>
  </c:txPr>
  <c:externalData r:id="rId1"/>
  <c:userShapes r:id="rId2"/>
</c:chartSpace>
</file>

<file path=ppt/charts/chart30.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4.830686885704684E-4"/>
          <c:y val="0.15915245528274638"/>
          <c:w val="0.45715753805132758"/>
          <c:h val="0.82080557968306578"/>
        </c:manualLayout>
      </c:layout>
      <c:pieChart>
        <c:varyColors val="1"/>
        <c:ser>
          <c:idx val="0"/>
          <c:order val="0"/>
          <c:dPt>
            <c:idx val="0"/>
            <c:spPr>
              <a:solidFill>
                <a:schemeClr val="accent4">
                  <a:lumMod val="60000"/>
                  <a:lumOff val="40000"/>
                </a:schemeClr>
              </a:solidFill>
            </c:spPr>
          </c:dPt>
          <c:dPt>
            <c:idx val="1"/>
            <c:spPr>
              <a:solidFill>
                <a:srgbClr val="71428E"/>
              </a:solidFill>
            </c:spPr>
          </c:dPt>
          <c:dPt>
            <c:idx val="2"/>
            <c:spPr>
              <a:solidFill>
                <a:schemeClr val="accent2">
                  <a:lumMod val="40000"/>
                  <a:lumOff val="60000"/>
                </a:schemeClr>
              </a:solidFill>
            </c:spPr>
          </c:dPt>
          <c:dLbls>
            <c:dLbl>
              <c:idx val="0"/>
              <c:layout>
                <c:manualLayout>
                  <c:x val="-3.7866907261592309E-2"/>
                  <c:y val="0.1342811657290604"/>
                </c:manualLayout>
              </c:layout>
              <c:showVal val="1"/>
            </c:dLbl>
            <c:dLbl>
              <c:idx val="1"/>
              <c:layout>
                <c:manualLayout>
                  <c:x val="-6.9598097112860913E-2"/>
                  <c:y val="-0.23123030521861207"/>
                </c:manualLayout>
              </c:layout>
              <c:showVal val="1"/>
            </c:dLbl>
            <c:dLbl>
              <c:idx val="2"/>
              <c:layout>
                <c:manualLayout>
                  <c:x val="0.10391163604549432"/>
                  <c:y val="0.17709174990657603"/>
                </c:manualLayout>
              </c:layout>
              <c:showVal val="1"/>
            </c:dLbl>
            <c:spPr>
              <a:solidFill>
                <a:schemeClr val="bg1"/>
              </a:solidFill>
            </c:spPr>
            <c:txPr>
              <a:bodyPr/>
              <a:lstStyle/>
              <a:p>
                <a:pPr>
                  <a:defRPr sz="2000">
                    <a:latin typeface="Century" pitchFamily="18" charset="0"/>
                  </a:defRPr>
                </a:pPr>
                <a:endParaRPr lang="ja-JP"/>
              </a:p>
            </c:txPr>
            <c:showVal val="1"/>
            <c:showLeaderLines val="1"/>
          </c:dLbls>
          <c:cat>
            <c:strRef>
              <c:f>Sheet1!$B$5:$D$5</c:f>
              <c:strCache>
                <c:ptCount val="3"/>
                <c:pt idx="0">
                  <c:v>今後も実施予定なし</c:v>
                </c:pt>
                <c:pt idx="1">
                  <c:v>今後も実施を検討</c:v>
                </c:pt>
                <c:pt idx="2">
                  <c:v>無回答</c:v>
                </c:pt>
              </c:strCache>
            </c:strRef>
          </c:cat>
          <c:val>
            <c:numRef>
              <c:f>Sheet1!$B$6:$D$6</c:f>
              <c:numCache>
                <c:formatCode>General</c:formatCode>
                <c:ptCount val="3"/>
                <c:pt idx="0">
                  <c:v>33</c:v>
                </c:pt>
                <c:pt idx="1">
                  <c:v>342</c:v>
                </c:pt>
                <c:pt idx="2">
                  <c:v>83</c:v>
                </c:pt>
              </c:numCache>
            </c:numRef>
          </c:val>
        </c:ser>
        <c:firstSliceAng val="0"/>
      </c:pieChart>
    </c:plotArea>
    <c:legend>
      <c:legendPos val="r"/>
      <c:layout>
        <c:manualLayout>
          <c:xMode val="edge"/>
          <c:yMode val="edge"/>
          <c:x val="0.46330154596043482"/>
          <c:y val="0.29348759228772564"/>
          <c:w val="0.39158447936164642"/>
          <c:h val="0.45310874549292501"/>
        </c:manualLayout>
      </c:layout>
      <c:txPr>
        <a:bodyPr/>
        <a:lstStyle/>
        <a:p>
          <a:pPr>
            <a:defRPr sz="1600"/>
          </a:pPr>
          <a:endParaRPr lang="ja-JP"/>
        </a:p>
      </c:txPr>
    </c:legend>
    <c:plotVisOnly val="1"/>
  </c:chart>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ja-JP"/>
  <c:style val="6"/>
  <c:chart>
    <c:autoTitleDeleted val="1"/>
    <c:plotArea>
      <c:layout/>
      <c:barChart>
        <c:barDir val="bar"/>
        <c:grouping val="clustered"/>
        <c:ser>
          <c:idx val="0"/>
          <c:order val="0"/>
          <c:tx>
            <c:strRef>
              <c:f>Sheet5!$C$2:$C$3</c:f>
              <c:strCache>
                <c:ptCount val="1"/>
                <c:pt idx="0">
                  <c:v>図表65 家族の介護力不足</c:v>
                </c:pt>
              </c:strCache>
            </c:strRef>
          </c:tx>
          <c:dLbls>
            <c:showVal val="1"/>
          </c:dLbls>
          <c:cat>
            <c:strRef>
              <c:f>Sheet5!$B$4:$B$8</c:f>
              <c:strCache>
                <c:ptCount val="5"/>
                <c:pt idx="0">
                  <c:v>全体</c:v>
                </c:pt>
                <c:pt idx="1">
                  <c:v>病院</c:v>
                </c:pt>
                <c:pt idx="2">
                  <c:v>無床診療所</c:v>
                </c:pt>
                <c:pt idx="3">
                  <c:v>有床診療所</c:v>
                </c:pt>
                <c:pt idx="4">
                  <c:v>訪問看護ST</c:v>
                </c:pt>
              </c:strCache>
            </c:strRef>
          </c:cat>
          <c:val>
            <c:numRef>
              <c:f>Sheet5!$C$4:$C$8</c:f>
              <c:numCache>
                <c:formatCode>0.0%</c:formatCode>
                <c:ptCount val="5"/>
                <c:pt idx="0">
                  <c:v>0.43300000000000038</c:v>
                </c:pt>
                <c:pt idx="1">
                  <c:v>0.64800000000000146</c:v>
                </c:pt>
                <c:pt idx="2">
                  <c:v>0.41900000000000032</c:v>
                </c:pt>
                <c:pt idx="3">
                  <c:v>0.28000000000000008</c:v>
                </c:pt>
                <c:pt idx="4">
                  <c:v>0.69899999999999995</c:v>
                </c:pt>
              </c:numCache>
            </c:numRef>
          </c:val>
        </c:ser>
        <c:axId val="184318208"/>
        <c:axId val="184324096"/>
      </c:barChart>
      <c:catAx>
        <c:axId val="184318208"/>
        <c:scaling>
          <c:orientation val="maxMin"/>
        </c:scaling>
        <c:axPos val="l"/>
        <c:tickLblPos val="nextTo"/>
        <c:txPr>
          <a:bodyPr/>
          <a:lstStyle/>
          <a:p>
            <a:pPr>
              <a:defRPr>
                <a:latin typeface="メイリオ" pitchFamily="50" charset="-128"/>
                <a:ea typeface="メイリオ" pitchFamily="50" charset="-128"/>
              </a:defRPr>
            </a:pPr>
            <a:endParaRPr lang="ja-JP"/>
          </a:p>
        </c:txPr>
        <c:crossAx val="184324096"/>
        <c:crosses val="autoZero"/>
        <c:auto val="1"/>
        <c:lblAlgn val="ctr"/>
        <c:lblOffset val="100"/>
      </c:catAx>
      <c:valAx>
        <c:axId val="184324096"/>
        <c:scaling>
          <c:orientation val="minMax"/>
          <c:max val="0.8"/>
        </c:scaling>
        <c:axPos val="t"/>
        <c:majorGridlines/>
        <c:numFmt formatCode="0.0%" sourceLinked="1"/>
        <c:tickLblPos val="high"/>
        <c:crossAx val="184318208"/>
        <c:crosses val="autoZero"/>
        <c:crossBetween val="between"/>
        <c:majorUnit val="0.2"/>
      </c:valAx>
    </c:plotArea>
    <c:plotVisOnly val="1"/>
  </c:chart>
  <c:txPr>
    <a:bodyPr/>
    <a:lstStyle/>
    <a:p>
      <a:pPr>
        <a:defRPr sz="1800"/>
      </a:pPr>
      <a:endParaRPr lang="ja-JP"/>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ja-JP"/>
  <c:style val="6"/>
  <c:chart>
    <c:plotArea>
      <c:layout/>
      <c:barChart>
        <c:barDir val="bar"/>
        <c:grouping val="clustered"/>
        <c:ser>
          <c:idx val="0"/>
          <c:order val="0"/>
          <c:dLbls>
            <c:showVal val="1"/>
          </c:dLbls>
          <c:cat>
            <c:strRef>
              <c:f>Sheet5!$B$14:$B$18</c:f>
              <c:strCache>
                <c:ptCount val="5"/>
                <c:pt idx="0">
                  <c:v>全体</c:v>
                </c:pt>
                <c:pt idx="1">
                  <c:v>病院</c:v>
                </c:pt>
                <c:pt idx="2">
                  <c:v>無床診療所</c:v>
                </c:pt>
                <c:pt idx="3">
                  <c:v>有床診療所</c:v>
                </c:pt>
                <c:pt idx="4">
                  <c:v>訪問看護ST</c:v>
                </c:pt>
              </c:strCache>
            </c:strRef>
          </c:cat>
          <c:val>
            <c:numRef>
              <c:f>Sheet5!$C$14:$C$18</c:f>
              <c:numCache>
                <c:formatCode>0.0%</c:formatCode>
                <c:ptCount val="5"/>
                <c:pt idx="0">
                  <c:v>0.15100000000000033</c:v>
                </c:pt>
                <c:pt idx="1">
                  <c:v>0.40700000000000008</c:v>
                </c:pt>
                <c:pt idx="2">
                  <c:v>0.12300000000000012</c:v>
                </c:pt>
                <c:pt idx="3">
                  <c:v>0.14000000000000001</c:v>
                </c:pt>
                <c:pt idx="4">
                  <c:v>0.72100000000000064</c:v>
                </c:pt>
              </c:numCache>
            </c:numRef>
          </c:val>
        </c:ser>
        <c:axId val="184630656"/>
        <c:axId val="184644736"/>
      </c:barChart>
      <c:catAx>
        <c:axId val="184630656"/>
        <c:scaling>
          <c:orientation val="maxMin"/>
        </c:scaling>
        <c:axPos val="l"/>
        <c:tickLblPos val="nextTo"/>
        <c:txPr>
          <a:bodyPr/>
          <a:lstStyle/>
          <a:p>
            <a:pPr>
              <a:defRPr>
                <a:latin typeface="メイリオ" pitchFamily="50" charset="-128"/>
                <a:ea typeface="メイリオ" pitchFamily="50" charset="-128"/>
              </a:defRPr>
            </a:pPr>
            <a:endParaRPr lang="ja-JP"/>
          </a:p>
        </c:txPr>
        <c:crossAx val="184644736"/>
        <c:crosses val="autoZero"/>
        <c:auto val="1"/>
        <c:lblAlgn val="ctr"/>
        <c:lblOffset val="100"/>
      </c:catAx>
      <c:valAx>
        <c:axId val="184644736"/>
        <c:scaling>
          <c:orientation val="minMax"/>
          <c:max val="0.8"/>
        </c:scaling>
        <c:axPos val="t"/>
        <c:majorGridlines/>
        <c:numFmt formatCode="0.0%" sourceLinked="1"/>
        <c:tickLblPos val="high"/>
        <c:crossAx val="184630656"/>
        <c:crosses val="autoZero"/>
        <c:crossBetween val="between"/>
        <c:majorUnit val="0.2"/>
      </c:valAx>
    </c:plotArea>
    <c:plotVisOnly val="1"/>
  </c:chart>
  <c:txPr>
    <a:bodyPr/>
    <a:lstStyle/>
    <a:p>
      <a:pPr>
        <a:defRPr sz="1800"/>
      </a:pPr>
      <a:endParaRPr lang="ja-JP"/>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26805555555555555"/>
          <c:y val="0"/>
          <c:w val="0.58333333333333337"/>
          <c:h val="0.97222222222222221"/>
        </c:manualLayout>
      </c:layout>
      <c:pieChart>
        <c:varyColors val="1"/>
        <c:ser>
          <c:idx val="0"/>
          <c:order val="0"/>
          <c:tx>
            <c:strRef>
              <c:f>Sheet2!$A$3</c:f>
              <c:strCache>
                <c:ptCount val="1"/>
                <c:pt idx="0">
                  <c:v>全体</c:v>
                </c:pt>
              </c:strCache>
            </c:strRef>
          </c:tx>
          <c:explosion val="2"/>
          <c:dPt>
            <c:idx val="0"/>
            <c:spPr>
              <a:solidFill>
                <a:srgbClr val="006699"/>
              </a:solidFill>
            </c:spPr>
          </c:dPt>
          <c:dPt>
            <c:idx val="1"/>
            <c:spPr>
              <a:solidFill>
                <a:schemeClr val="accent3">
                  <a:lumMod val="75000"/>
                </a:schemeClr>
              </a:solidFill>
            </c:spPr>
          </c:dPt>
          <c:dPt>
            <c:idx val="2"/>
            <c:spPr>
              <a:solidFill>
                <a:schemeClr val="bg2">
                  <a:lumMod val="50000"/>
                </a:schemeClr>
              </a:solidFill>
            </c:spPr>
          </c:dPt>
          <c:dPt>
            <c:idx val="3"/>
            <c:spPr>
              <a:solidFill>
                <a:schemeClr val="accent4">
                  <a:lumMod val="40000"/>
                  <a:lumOff val="60000"/>
                </a:schemeClr>
              </a:solidFill>
            </c:spPr>
          </c:dPt>
          <c:dLbls>
            <c:dLbl>
              <c:idx val="0"/>
              <c:showVal val="1"/>
            </c:dLbl>
            <c:dLbl>
              <c:idx val="1"/>
              <c:showVal val="1"/>
            </c:dLbl>
            <c:dLbl>
              <c:idx val="2"/>
              <c:showVal val="1"/>
            </c:dLbl>
            <c:dLbl>
              <c:idx val="3"/>
              <c:showVal val="1"/>
            </c:dLbl>
            <c:delete val="1"/>
            <c:spPr>
              <a:solidFill>
                <a:schemeClr val="bg1"/>
              </a:solidFill>
            </c:spPr>
            <c:txPr>
              <a:bodyPr/>
              <a:lstStyle/>
              <a:p>
                <a:pPr>
                  <a:defRPr sz="1800"/>
                </a:pPr>
                <a:endParaRPr lang="ja-JP"/>
              </a:p>
            </c:txPr>
          </c:dLbls>
          <c:cat>
            <c:strRef>
              <c:f>Sheet2!$B$2:$E$2</c:f>
              <c:strCache>
                <c:ptCount val="4"/>
                <c:pt idx="0">
                  <c:v>広がっていくことが望ましい</c:v>
                </c:pt>
                <c:pt idx="1">
                  <c:v>望ましくない</c:v>
                </c:pt>
                <c:pt idx="2">
                  <c:v>その他</c:v>
                </c:pt>
                <c:pt idx="3">
                  <c:v>無回答</c:v>
                </c:pt>
              </c:strCache>
            </c:strRef>
          </c:cat>
          <c:val>
            <c:numRef>
              <c:f>Sheet2!$B$3:$E$3</c:f>
              <c:numCache>
                <c:formatCode>0.0%</c:formatCode>
                <c:ptCount val="4"/>
                <c:pt idx="0">
                  <c:v>0.55600000000000005</c:v>
                </c:pt>
                <c:pt idx="1">
                  <c:v>0.05</c:v>
                </c:pt>
                <c:pt idx="2">
                  <c:v>0.14400000000000004</c:v>
                </c:pt>
                <c:pt idx="3">
                  <c:v>0.25</c:v>
                </c:pt>
              </c:numCache>
            </c:numRef>
          </c:val>
        </c:ser>
        <c:firstSliceAng val="0"/>
      </c:pieChart>
    </c:plotArea>
    <c:plotVisOnly val="1"/>
  </c:chart>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5.6161694959503447E-2"/>
          <c:y val="0"/>
          <c:w val="0.58333333333333337"/>
          <c:h val="0.97222222222222221"/>
        </c:manualLayout>
      </c:layout>
      <c:pieChart>
        <c:varyColors val="1"/>
        <c:ser>
          <c:idx val="0"/>
          <c:order val="0"/>
          <c:tx>
            <c:strRef>
              <c:f>Sheet2!$G$3</c:f>
              <c:strCache>
                <c:ptCount val="1"/>
                <c:pt idx="0">
                  <c:v>全体</c:v>
                </c:pt>
              </c:strCache>
            </c:strRef>
          </c:tx>
          <c:explosion val="2"/>
          <c:dPt>
            <c:idx val="0"/>
            <c:spPr>
              <a:solidFill>
                <a:srgbClr val="006699"/>
              </a:solidFill>
            </c:spPr>
          </c:dPt>
          <c:dPt>
            <c:idx val="1"/>
            <c:spPr>
              <a:solidFill>
                <a:schemeClr val="accent3">
                  <a:lumMod val="75000"/>
                </a:schemeClr>
              </a:solidFill>
            </c:spPr>
          </c:dPt>
          <c:dPt>
            <c:idx val="2"/>
            <c:spPr>
              <a:solidFill>
                <a:schemeClr val="bg2">
                  <a:lumMod val="50000"/>
                </a:schemeClr>
              </a:solidFill>
            </c:spPr>
          </c:dPt>
          <c:dPt>
            <c:idx val="3"/>
            <c:spPr>
              <a:solidFill>
                <a:schemeClr val="accent4">
                  <a:lumMod val="40000"/>
                  <a:lumOff val="60000"/>
                </a:schemeClr>
              </a:solidFill>
            </c:spPr>
          </c:dPt>
          <c:dLbls>
            <c:dLbl>
              <c:idx val="0"/>
              <c:showVal val="1"/>
            </c:dLbl>
            <c:dLbl>
              <c:idx val="1"/>
              <c:showVal val="1"/>
            </c:dLbl>
            <c:dLbl>
              <c:idx val="2"/>
              <c:showVal val="1"/>
            </c:dLbl>
            <c:dLbl>
              <c:idx val="3"/>
              <c:showVal val="1"/>
            </c:dLbl>
            <c:delete val="1"/>
            <c:spPr>
              <a:solidFill>
                <a:schemeClr val="bg1"/>
              </a:solidFill>
            </c:spPr>
            <c:txPr>
              <a:bodyPr/>
              <a:lstStyle/>
              <a:p>
                <a:pPr>
                  <a:defRPr sz="1800"/>
                </a:pPr>
                <a:endParaRPr lang="ja-JP"/>
              </a:p>
            </c:txPr>
          </c:dLbls>
          <c:cat>
            <c:strRef>
              <c:f>Sheet2!$H$2:$K$2</c:f>
              <c:strCache>
                <c:ptCount val="4"/>
                <c:pt idx="0">
                  <c:v>広がっていくことが望ましい</c:v>
                </c:pt>
                <c:pt idx="1">
                  <c:v>望ましくない</c:v>
                </c:pt>
                <c:pt idx="2">
                  <c:v>その他</c:v>
                </c:pt>
                <c:pt idx="3">
                  <c:v>無回答</c:v>
                </c:pt>
              </c:strCache>
            </c:strRef>
          </c:cat>
          <c:val>
            <c:numRef>
              <c:f>Sheet2!$H$3:$K$3</c:f>
              <c:numCache>
                <c:formatCode>0.0%</c:formatCode>
                <c:ptCount val="4"/>
                <c:pt idx="0">
                  <c:v>0.53799999999999992</c:v>
                </c:pt>
                <c:pt idx="1">
                  <c:v>6.3E-2</c:v>
                </c:pt>
                <c:pt idx="2">
                  <c:v>0.14300000000000004</c:v>
                </c:pt>
                <c:pt idx="3">
                  <c:v>0.25700000000000001</c:v>
                </c:pt>
              </c:numCache>
            </c:numRef>
          </c:val>
        </c:ser>
        <c:firstSliceAng val="0"/>
      </c:pieChart>
    </c:plotArea>
    <c:legend>
      <c:legendPos val="r"/>
      <c:txPr>
        <a:bodyPr/>
        <a:lstStyle/>
        <a:p>
          <a:pPr rtl="0">
            <a:defRPr sz="1400"/>
          </a:pPr>
          <a:endParaRPr lang="ja-JP"/>
        </a:p>
      </c:txPr>
    </c:legend>
    <c:plotVisOnly val="1"/>
  </c:chart>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ja-JP"/>
  <c:style val="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878203764449203E-2"/>
          <c:y val="0.39558585735173413"/>
          <c:w val="0.90649830889572858"/>
          <c:h val="0.23120071632161268"/>
        </c:manualLayout>
      </c:layout>
      <c:barChart>
        <c:barDir val="bar"/>
        <c:grouping val="percentStacked"/>
        <c:ser>
          <c:idx val="0"/>
          <c:order val="0"/>
          <c:tx>
            <c:strRef>
              <c:f>'パーツ(1)'!$D$67</c:f>
              <c:strCache>
                <c:ptCount val="1"/>
                <c:pt idx="0">
                  <c:v>医療区分１</c:v>
                </c:pt>
              </c:strCache>
            </c:strRef>
          </c:tx>
          <c:spPr>
            <a:solidFill>
              <a:schemeClr val="accent2"/>
            </a:solidFill>
          </c:spPr>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'パーツ(1)'!$C$68</c:f>
              <c:strCache>
                <c:ptCount val="1"/>
                <c:pt idx="0">
                  <c:v>医療区分</c:v>
                </c:pt>
              </c:strCache>
            </c:strRef>
          </c:cat>
          <c:val>
            <c:numRef>
              <c:f>'パーツ(1)'!$D$68</c:f>
              <c:numCache>
                <c:formatCode>0.0%</c:formatCode>
                <c:ptCount val="1"/>
                <c:pt idx="0">
                  <c:v>0.31672256827983103</c:v>
                </c:pt>
              </c:numCache>
            </c:numRef>
          </c:val>
        </c:ser>
        <c:ser>
          <c:idx val="1"/>
          <c:order val="1"/>
          <c:tx>
            <c:strRef>
              <c:f>'パーツ(1)'!$E$67</c:f>
              <c:strCache>
                <c:ptCount val="1"/>
                <c:pt idx="0">
                  <c:v>医療区分２</c:v>
                </c:pt>
              </c:strCache>
            </c:strRef>
          </c:tx>
          <c:spPr>
            <a:solidFill>
              <a:srgbClr val="FFFF9F"/>
            </a:solidFill>
          </c:spPr>
          <c:dLbls>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0"/>
              </c:ext>
            </c:extLst>
          </c:dLbls>
          <c:cat>
            <c:strRef>
              <c:f>'パーツ(1)'!$C$68</c:f>
              <c:strCache>
                <c:ptCount val="1"/>
                <c:pt idx="0">
                  <c:v>医療区分</c:v>
                </c:pt>
              </c:strCache>
            </c:strRef>
          </c:cat>
          <c:val>
            <c:numRef>
              <c:f>'パーツ(1)'!$E$68</c:f>
              <c:numCache>
                <c:formatCode>0.0%</c:formatCode>
                <c:ptCount val="1"/>
                <c:pt idx="0">
                  <c:v>0.34547196933397539</c:v>
                </c:pt>
              </c:numCache>
            </c:numRef>
          </c:val>
        </c:ser>
        <c:ser>
          <c:idx val="2"/>
          <c:order val="2"/>
          <c:tx>
            <c:strRef>
              <c:f>'パーツ(1)'!$F$67</c:f>
              <c:strCache>
                <c:ptCount val="1"/>
                <c:pt idx="0">
                  <c:v>医療区分３</c:v>
                </c:pt>
              </c:strCache>
            </c:strRef>
          </c:tx>
          <c:spPr>
            <a:solidFill>
              <a:schemeClr val="accent2">
                <a:lumMod val="60000"/>
                <a:lumOff val="40000"/>
              </a:schemeClr>
            </a:solidFill>
          </c:spPr>
          <c:dLbls>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0"/>
              </c:ext>
            </c:extLst>
          </c:dLbls>
          <c:cat>
            <c:strRef>
              <c:f>'パーツ(1)'!$C$68</c:f>
              <c:strCache>
                <c:ptCount val="1"/>
                <c:pt idx="0">
                  <c:v>医療区分</c:v>
                </c:pt>
              </c:strCache>
            </c:strRef>
          </c:cat>
          <c:val>
            <c:numRef>
              <c:f>'パーツ(1)'!$F$68</c:f>
              <c:numCache>
                <c:formatCode>0.0%</c:formatCode>
                <c:ptCount val="1"/>
                <c:pt idx="0">
                  <c:v>0.20987062769525563</c:v>
                </c:pt>
              </c:numCache>
            </c:numRef>
          </c:val>
        </c:ser>
        <c:ser>
          <c:idx val="3"/>
          <c:order val="3"/>
          <c:tx>
            <c:strRef>
              <c:f>'パーツ(1)'!$G$67</c:f>
              <c:strCache>
                <c:ptCount val="1"/>
                <c:pt idx="0">
                  <c:v>無回答</c:v>
                </c:pt>
              </c:strCache>
            </c:strRef>
          </c:tx>
          <c:spPr>
            <a:solidFill>
              <a:schemeClr val="accent2">
                <a:lumMod val="75000"/>
              </a:schemeClr>
            </a:solidFill>
          </c:spPr>
          <c:dLbls>
            <c:spPr>
              <a:noFill/>
              <a:ln>
                <a:noFill/>
              </a:ln>
              <a:effectLst/>
            </c:spPr>
            <c:txPr>
              <a:bodyPr wrap="square" lIns="38100" tIns="19050" rIns="38100" bIns="19050" anchor="ctr">
                <a:spAutoFit/>
              </a:bodyPr>
              <a:lstStyle/>
              <a:p>
                <a:pPr>
                  <a:defRPr sz="1400">
                    <a:solidFill>
                      <a:schemeClr val="bg1"/>
                    </a:solidFill>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ext>
            </c:extLst>
          </c:dLbls>
          <c:cat>
            <c:strRef>
              <c:f>'パーツ(1)'!$C$68</c:f>
              <c:strCache>
                <c:ptCount val="1"/>
                <c:pt idx="0">
                  <c:v>医療区分</c:v>
                </c:pt>
              </c:strCache>
            </c:strRef>
          </c:cat>
          <c:val>
            <c:numRef>
              <c:f>'パーツ(1)'!$G$68</c:f>
              <c:numCache>
                <c:formatCode>0.0%</c:formatCode>
                <c:ptCount val="1"/>
                <c:pt idx="0">
                  <c:v>0.12793483469094394</c:v>
                </c:pt>
              </c:numCache>
            </c:numRef>
          </c:val>
        </c:ser>
        <c:dLbls>
          <c:showVal val="1"/>
        </c:dLbls>
        <c:gapWidth val="60"/>
        <c:overlap val="100"/>
        <c:axId val="237417600"/>
        <c:axId val="237419136"/>
      </c:barChart>
      <c:catAx>
        <c:axId val="237417600"/>
        <c:scaling>
          <c:orientation val="minMax"/>
        </c:scaling>
        <c:delete val="1"/>
        <c:axPos val="r"/>
        <c:numFmt formatCode="General" sourceLinked="1"/>
        <c:majorTickMark val="none"/>
        <c:tickLblPos val="none"/>
        <c:crossAx val="237419136"/>
        <c:crosses val="max"/>
        <c:auto val="1"/>
        <c:lblAlgn val="ctr"/>
        <c:lblOffset val="100"/>
      </c:catAx>
      <c:valAx>
        <c:axId val="237419136"/>
        <c:scaling>
          <c:orientation val="minMax"/>
        </c:scaling>
        <c:axPos val="b"/>
        <c:majorGridlines>
          <c:spPr>
            <a:ln w="9525" cap="flat" cmpd="sng" algn="ctr">
              <a:solidFill>
                <a:schemeClr val="tx1">
                  <a:lumMod val="50000"/>
                  <a:lumOff val="50000"/>
                </a:schemeClr>
              </a:solidFill>
              <a:round/>
            </a:ln>
            <a:effectLst/>
          </c:spPr>
        </c:majorGridlines>
        <c:numFmt formatCode="0%" sourceLinked="1"/>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237417600"/>
        <c:crosses val="autoZero"/>
        <c:crossBetween val="between"/>
        <c:majorUnit val="0.5"/>
      </c:valAx>
      <c:spPr>
        <a:noFill/>
        <a:ln>
          <a:noFill/>
        </a:ln>
        <a:effectLst/>
      </c:spPr>
    </c:plotArea>
    <c:legend>
      <c:legendPos val="t"/>
      <c:layout>
        <c:manualLayout>
          <c:xMode val="edge"/>
          <c:yMode val="edge"/>
          <c:x val="0.12901293853950893"/>
          <c:y val="0.8089167159255215"/>
          <c:w val="0.66872737030498808"/>
          <c:h val="0.1501409904512245"/>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chart>
  <c:spPr>
    <a:noFill/>
    <a:ln w="9525" cap="flat" cmpd="sng" algn="ctr">
      <a:noFill/>
      <a:round/>
    </a:ln>
    <a:effectLst/>
  </c:spPr>
  <c:txPr>
    <a:bodyPr/>
    <a:lstStyle/>
    <a:p>
      <a:pPr>
        <a:defRPr/>
      </a:pPr>
      <a:endParaRPr lang="ja-JP"/>
    </a:p>
  </c:txPr>
  <c:externalData r:id="rId2"/>
  <c:userShapes r:id="rId3"/>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ja-JP"/>
  <c:style val="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45903094875698"/>
          <c:y val="0.14053498473400644"/>
          <c:w val="0.74849987035955434"/>
          <c:h val="0.44735470374444536"/>
        </c:manualLayout>
      </c:layout>
      <c:barChart>
        <c:barDir val="bar"/>
        <c:grouping val="percentStacked"/>
        <c:ser>
          <c:idx val="0"/>
          <c:order val="0"/>
          <c:tx>
            <c:strRef>
              <c:f>'パーツ(1)'!$D$78</c:f>
              <c:strCache>
                <c:ptCount val="1"/>
                <c:pt idx="0">
                  <c:v>療養病棟入院基本料１</c:v>
                </c:pt>
              </c:strCache>
            </c:strRef>
          </c:tx>
          <c:spPr>
            <a:solidFill>
              <a:schemeClr val="accent2"/>
            </a:solidFill>
          </c:spPr>
          <c:dLbls>
            <c:numFmt formatCode="0.0%" sourceLinked="0"/>
            <c:spPr>
              <a:noFill/>
              <a:ln>
                <a:noFill/>
              </a:ln>
              <a:effectLst/>
            </c:spPr>
            <c:txPr>
              <a:bodyPr rot="0" vert="horz" anchorCtr="0"/>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'パーツ(1)'!$C$79:$C$83</c:f>
              <c:strCache>
                <c:ptCount val="4"/>
                <c:pt idx="0">
                  <c:v>医療区分３</c:v>
                </c:pt>
                <c:pt idx="1">
                  <c:v>医療区分２</c:v>
                </c:pt>
                <c:pt idx="2">
                  <c:v>医療区分１</c:v>
                </c:pt>
                <c:pt idx="3">
                  <c:v>合計</c:v>
                </c:pt>
              </c:strCache>
            </c:strRef>
          </c:cat>
          <c:val>
            <c:numRef>
              <c:f>'パーツ(1)'!$D$79:$D$83</c:f>
              <c:numCache>
                <c:formatCode>0.0%</c:formatCode>
                <c:ptCount val="4"/>
                <c:pt idx="0">
                  <c:v>0.61415525114155578</c:v>
                </c:pt>
                <c:pt idx="1">
                  <c:v>0.52011095700416088</c:v>
                </c:pt>
                <c:pt idx="2">
                  <c:v>0.12859304084720247</c:v>
                </c:pt>
                <c:pt idx="3">
                  <c:v>0.34978437949209545</c:v>
                </c:pt>
              </c:numCache>
            </c:numRef>
          </c:val>
        </c:ser>
        <c:ser>
          <c:idx val="1"/>
          <c:order val="1"/>
          <c:tx>
            <c:strRef>
              <c:f>'パーツ(1)'!$E$78</c:f>
              <c:strCache>
                <c:ptCount val="1"/>
                <c:pt idx="0">
                  <c:v>療養病棟入院基本料２</c:v>
                </c:pt>
              </c:strCache>
            </c:strRef>
          </c:tx>
          <c:spPr>
            <a:solidFill>
              <a:schemeClr val="accent2">
                <a:lumMod val="60000"/>
                <a:lumOff val="40000"/>
              </a:schemeClr>
            </a:solidFill>
          </c:spPr>
          <c:dLbls>
            <c:numFmt formatCode="0.0%" sourceLinked="0"/>
            <c:spPr>
              <a:noFill/>
              <a:ln>
                <a:noFill/>
              </a:ln>
              <a:effectLst/>
            </c:spPr>
            <c:txPr>
              <a:bodyPr rot="0" vert="horz" anchorCtr="0"/>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'パーツ(1)'!$C$79:$C$83</c:f>
              <c:strCache>
                <c:ptCount val="4"/>
                <c:pt idx="0">
                  <c:v>医療区分３</c:v>
                </c:pt>
                <c:pt idx="1">
                  <c:v>医療区分２</c:v>
                </c:pt>
                <c:pt idx="2">
                  <c:v>医療区分１</c:v>
                </c:pt>
                <c:pt idx="3">
                  <c:v>合計</c:v>
                </c:pt>
              </c:strCache>
            </c:strRef>
          </c:cat>
          <c:val>
            <c:numRef>
              <c:f>'パーツ(1)'!$E$79:$E$83</c:f>
              <c:numCache>
                <c:formatCode>0.0%</c:formatCode>
                <c:ptCount val="4"/>
                <c:pt idx="0">
                  <c:v>0.32876712328767377</c:v>
                </c:pt>
                <c:pt idx="1">
                  <c:v>0.34951456310679796</c:v>
                </c:pt>
                <c:pt idx="2">
                  <c:v>0.33888048411498151</c:v>
                </c:pt>
                <c:pt idx="3">
                  <c:v>0.29755630091039781</c:v>
                </c:pt>
              </c:numCache>
            </c:numRef>
          </c:val>
        </c:ser>
        <c:ser>
          <c:idx val="2"/>
          <c:order val="2"/>
          <c:tx>
            <c:strRef>
              <c:f>'パーツ(1)'!$F$78</c:f>
              <c:strCache>
                <c:ptCount val="1"/>
                <c:pt idx="0">
                  <c:v>有床診療所療養病床入院基本料</c:v>
                </c:pt>
              </c:strCache>
            </c:strRef>
          </c:tx>
          <c:spPr>
            <a:solidFill>
              <a:schemeClr val="accent1">
                <a:lumMod val="75000"/>
              </a:schemeClr>
            </a:solidFill>
          </c:spPr>
          <c:dLbls>
            <c:dLbl>
              <c:idx val="0"/>
              <c:layout>
                <c:manualLayout>
                  <c:x val="-5.7457134650827697E-2"/>
                  <c:y val="5.1344067410313401E-2"/>
                </c:manualLayout>
              </c:layout>
              <c:showVal val="1"/>
              <c:extLst>
                <c:ext xmlns:c15="http://schemas.microsoft.com/office/drawing/2012/chart" uri="{CE6537A1-D6FC-4f65-9D91-7224C49458BB}"/>
              </c:extLst>
            </c:dLbl>
            <c:dLbl>
              <c:idx val="1"/>
              <c:layout>
                <c:manualLayout>
                  <c:x val="-5.2532237395042758E-2"/>
                  <c:y val="4.8135063197168787E-2"/>
                </c:manualLayout>
              </c:layout>
              <c:showVal val="1"/>
              <c:extLst>
                <c:ext xmlns:c15="http://schemas.microsoft.com/office/drawing/2012/chart" uri="{CE6537A1-D6FC-4f65-9D91-7224C49458BB}"/>
              </c:extLst>
            </c:dLbl>
            <c:dLbl>
              <c:idx val="3"/>
              <c:layout>
                <c:manualLayout>
                  <c:x val="1.6416289279241061E-3"/>
                  <c:y val="-5.1390999280219334E-2"/>
                </c:manualLayout>
              </c:layout>
              <c:showVal val="1"/>
              <c:extLst>
                <c:ext xmlns:c15="http://schemas.microsoft.com/office/drawing/2012/chart" uri="{CE6537A1-D6FC-4f65-9D91-7224C49458BB}"/>
              </c:extLst>
            </c:dLbl>
            <c:spPr>
              <a:noFill/>
              <a:ln>
                <a:noFill/>
              </a:ln>
              <a:effectLst/>
            </c:spPr>
            <c:txPr>
              <a:bodyPr rot="0" vert="horz"/>
              <a:lstStyle/>
              <a:p>
                <a:pPr>
                  <a:defRPr sz="12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15:leaderLines>
                  <c:spPr>
                    <a:ln w="9525" cap="flat" cmpd="sng" algn="ctr">
                      <a:solidFill>
                        <a:sysClr val="windowText" lastClr="000000"/>
                      </a:solidFill>
                      <a:round/>
                    </a:ln>
                    <a:effectLst/>
                  </c:spPr>
                </c15:leaderLines>
              </c:ext>
            </c:extLst>
          </c:dLbls>
          <c:cat>
            <c:strRef>
              <c:f>'パーツ(1)'!$C$79:$C$83</c:f>
              <c:strCache>
                <c:ptCount val="4"/>
                <c:pt idx="0">
                  <c:v>医療区分３</c:v>
                </c:pt>
                <c:pt idx="1">
                  <c:v>医療区分２</c:v>
                </c:pt>
                <c:pt idx="2">
                  <c:v>医療区分１</c:v>
                </c:pt>
                <c:pt idx="3">
                  <c:v>合計</c:v>
                </c:pt>
              </c:strCache>
            </c:strRef>
          </c:cat>
          <c:val>
            <c:numRef>
              <c:f>'パーツ(1)'!$F$79:$F$83</c:f>
              <c:numCache>
                <c:formatCode>0.0%</c:formatCode>
                <c:ptCount val="4"/>
                <c:pt idx="0">
                  <c:v>9.1324200913242715E-3</c:v>
                </c:pt>
                <c:pt idx="1">
                  <c:v>2.4965325936199722E-2</c:v>
                </c:pt>
                <c:pt idx="2">
                  <c:v>3.0257186081694559E-3</c:v>
                </c:pt>
                <c:pt idx="3">
                  <c:v>1.2458073790129373E-2</c:v>
                </c:pt>
              </c:numCache>
            </c:numRef>
          </c:val>
        </c:ser>
        <c:ser>
          <c:idx val="3"/>
          <c:order val="3"/>
          <c:tx>
            <c:strRef>
              <c:f>'パーツ(1)'!$G$78</c:f>
              <c:strCache>
                <c:ptCount val="1"/>
                <c:pt idx="0">
                  <c:v>介護療養型医療施設</c:v>
                </c:pt>
              </c:strCache>
            </c:strRef>
          </c:tx>
          <c:spPr>
            <a:solidFill>
              <a:srgbClr val="FFFF9F"/>
            </a:solidFill>
          </c:spPr>
          <c:dLbls>
            <c:dLbl>
              <c:idx val="0"/>
              <c:layout>
                <c:manualLayout>
                  <c:x val="3.2832648371900418E-3"/>
                  <c:y val="0"/>
                </c:manualLayout>
              </c:layout>
              <c:spPr>
                <a:noFill/>
                <a:ln>
                  <a:noFill/>
                </a:ln>
                <a:effectLst/>
              </c:spPr>
              <c:txPr>
                <a:bodyPr rot="0" vert="horz"/>
                <a:lstStyle/>
                <a:p>
                  <a:pPr>
                    <a:defRPr sz="12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extLst>
            </c:dLbl>
            <c:dLbl>
              <c:idx val="1"/>
              <c:spPr>
                <a:noFill/>
                <a:ln>
                  <a:noFill/>
                </a:ln>
                <a:effectLst/>
              </c:spPr>
              <c:txPr>
                <a:bodyPr rot="0" vert="horz"/>
                <a:lstStyle/>
                <a:p>
                  <a:pPr>
                    <a:defRPr sz="1200">
                      <a:latin typeface="ＭＳ Ｐゴシック" panose="020B0600070205080204" pitchFamily="50" charset="-128"/>
                      <a:ea typeface="ＭＳ Ｐゴシック" panose="020B0600070205080204" pitchFamily="50" charset="-128"/>
                    </a:defRPr>
                  </a:pPr>
                  <a:endParaRPr lang="ja-JP"/>
                </a:p>
              </c:txPr>
            </c:dLbl>
            <c:spPr>
              <a:noFill/>
              <a:ln>
                <a:noFill/>
              </a:ln>
              <a:effectLst/>
            </c:spPr>
            <c:txPr>
              <a:bodyPr rot="0" vert="horz"/>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15:leaderLines>
                  <c:spPr>
                    <a:ln w="9525" cap="flat" cmpd="sng" algn="ctr">
                      <a:solidFill>
                        <a:sysClr val="windowText" lastClr="000000"/>
                      </a:solidFill>
                      <a:round/>
                    </a:ln>
                    <a:effectLst/>
                  </c:spPr>
                </c15:leaderLines>
              </c:ext>
            </c:extLst>
          </c:dLbls>
          <c:cat>
            <c:strRef>
              <c:f>'パーツ(1)'!$C$79:$C$83</c:f>
              <c:strCache>
                <c:ptCount val="4"/>
                <c:pt idx="0">
                  <c:v>医療区分３</c:v>
                </c:pt>
                <c:pt idx="1">
                  <c:v>医療区分２</c:v>
                </c:pt>
                <c:pt idx="2">
                  <c:v>医療区分１</c:v>
                </c:pt>
                <c:pt idx="3">
                  <c:v>合計</c:v>
                </c:pt>
              </c:strCache>
            </c:strRef>
          </c:cat>
          <c:val>
            <c:numRef>
              <c:f>'パーツ(1)'!$G$79:$G$83</c:f>
              <c:numCache>
                <c:formatCode>0.0%</c:formatCode>
                <c:ptCount val="4"/>
                <c:pt idx="0">
                  <c:v>3.4246575342465752E-2</c:v>
                </c:pt>
                <c:pt idx="1">
                  <c:v>5.6865464632454905E-2</c:v>
                </c:pt>
                <c:pt idx="2">
                  <c:v>0.32223903177004537</c:v>
                </c:pt>
                <c:pt idx="3">
                  <c:v>0.23334930522280858</c:v>
                </c:pt>
              </c:numCache>
            </c:numRef>
          </c:val>
        </c:ser>
        <c:ser>
          <c:idx val="4"/>
          <c:order val="4"/>
          <c:tx>
            <c:strRef>
              <c:f>'パーツ(1)'!$H$78</c:f>
              <c:strCache>
                <c:ptCount val="1"/>
                <c:pt idx="0">
                  <c:v>短期入所療養介護</c:v>
                </c:pt>
              </c:strCache>
            </c:strRef>
          </c:tx>
          <c:spPr>
            <a:solidFill>
              <a:srgbClr val="F8D53E"/>
            </a:solidFill>
          </c:spPr>
          <c:dLbls>
            <c:dLbl>
              <c:idx val="0"/>
              <c:layout>
                <c:manualLayout>
                  <c:x val="7.0590193999587908E-2"/>
                  <c:y val="-4.8135063197168905E-2"/>
                </c:manualLayout>
              </c:layout>
              <c:showVal val="1"/>
              <c:extLst>
                <c:ext xmlns:c15="http://schemas.microsoft.com/office/drawing/2012/chart" uri="{CE6537A1-D6FC-4f65-9D91-7224C49458BB}"/>
              </c:extLst>
            </c:dLbl>
            <c:dLbl>
              <c:idx val="1"/>
              <c:layout>
                <c:manualLayout>
                  <c:x val="-1.2038498666600196E-16"/>
                  <c:y val="-4.1717054770879627E-2"/>
                </c:manualLayout>
              </c:layout>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15:leaderLines>
                  <c:spPr>
                    <a:ln w="9525"/>
                  </c:spPr>
                </c15:leaderLines>
              </c:ext>
            </c:extLst>
          </c:dLbls>
          <c:cat>
            <c:strRef>
              <c:f>'パーツ(1)'!$C$79:$C$83</c:f>
              <c:strCache>
                <c:ptCount val="4"/>
                <c:pt idx="0">
                  <c:v>医療区分３</c:v>
                </c:pt>
                <c:pt idx="1">
                  <c:v>医療区分２</c:v>
                </c:pt>
                <c:pt idx="2">
                  <c:v>医療区分１</c:v>
                </c:pt>
                <c:pt idx="3">
                  <c:v>合計</c:v>
                </c:pt>
              </c:strCache>
            </c:strRef>
          </c:cat>
          <c:val>
            <c:numRef>
              <c:f>'パーツ(1)'!$H$79:$H$83</c:f>
              <c:numCache>
                <c:formatCode>0.0%</c:formatCode>
                <c:ptCount val="4"/>
                <c:pt idx="0">
                  <c:v>2.2831050228310748E-3</c:v>
                </c:pt>
                <c:pt idx="1">
                  <c:v>5.5478502080443829E-3</c:v>
                </c:pt>
                <c:pt idx="2">
                  <c:v>6.0514372163388824E-3</c:v>
                </c:pt>
                <c:pt idx="3">
                  <c:v>1.0541447053186393E-2</c:v>
                </c:pt>
              </c:numCache>
            </c:numRef>
          </c:val>
        </c:ser>
        <c:ser>
          <c:idx val="5"/>
          <c:order val="5"/>
          <c:tx>
            <c:strRef>
              <c:f>'パーツ(1)'!$I$78</c:f>
              <c:strCache>
                <c:ptCount val="1"/>
                <c:pt idx="0">
                  <c:v>その他</c:v>
                </c:pt>
              </c:strCache>
            </c:strRef>
          </c:tx>
          <c:spPr>
            <a:solidFill>
              <a:schemeClr val="accent1">
                <a:lumMod val="20000"/>
                <a:lumOff val="80000"/>
              </a:schemeClr>
            </a:solidFill>
          </c:spPr>
          <c:dLbls>
            <c:dLbl>
              <c:idx val="0"/>
              <c:layout>
                <c:manualLayout>
                  <c:x val="6.7306929162397833E-2"/>
                  <c:y val="5.4553071623457974E-2"/>
                </c:manualLayout>
              </c:layout>
              <c:showVal val="1"/>
              <c:extLst>
                <c:ext xmlns:c15="http://schemas.microsoft.com/office/drawing/2012/chart" uri="{CE6537A1-D6FC-4f65-9D91-7224C49458BB}"/>
              </c:extLst>
            </c:dLbl>
            <c:dLbl>
              <c:idx val="1"/>
              <c:layout>
                <c:manualLayout>
                  <c:x val="7.5515091255373534E-2"/>
                  <c:y val="-5.1344067410313401E-2"/>
                </c:manualLayout>
              </c:layout>
              <c:showVal val="1"/>
              <c:extLst>
                <c:ext xmlns:c15="http://schemas.microsoft.com/office/drawing/2012/chart" uri="{CE6537A1-D6FC-4f65-9D91-7224C49458BB}"/>
              </c:extLst>
            </c:dLbl>
            <c:dLbl>
              <c:idx val="2"/>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dLbl>
            <c:dLbl>
              <c:idx val="3"/>
              <c:layout>
                <c:manualLayout>
                  <c:x val="8.208162092975339E-3"/>
                  <c:y val="0"/>
                </c:manualLayout>
              </c:layout>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15:leaderLines>
                  <c:spPr>
                    <a:ln w="9525"/>
                  </c:spPr>
                </c15:leaderLines>
              </c:ext>
            </c:extLst>
          </c:dLbls>
          <c:cat>
            <c:strRef>
              <c:f>'パーツ(1)'!$C$79:$C$83</c:f>
              <c:strCache>
                <c:ptCount val="4"/>
                <c:pt idx="0">
                  <c:v>医療区分３</c:v>
                </c:pt>
                <c:pt idx="1">
                  <c:v>医療区分２</c:v>
                </c:pt>
                <c:pt idx="2">
                  <c:v>医療区分１</c:v>
                </c:pt>
                <c:pt idx="3">
                  <c:v>合計</c:v>
                </c:pt>
              </c:strCache>
            </c:strRef>
          </c:cat>
          <c:val>
            <c:numRef>
              <c:f>'パーツ(1)'!$I$79:$I$83</c:f>
              <c:numCache>
                <c:formatCode>0.0%</c:formatCode>
                <c:ptCount val="4"/>
                <c:pt idx="0">
                  <c:v>2.2831050228310748E-3</c:v>
                </c:pt>
                <c:pt idx="1">
                  <c:v>3.7447988904299782E-2</c:v>
                </c:pt>
                <c:pt idx="2">
                  <c:v>0.1694402420574902</c:v>
                </c:pt>
                <c:pt idx="3">
                  <c:v>7.0436032582654531E-2</c:v>
                </c:pt>
              </c:numCache>
            </c:numRef>
          </c:val>
        </c:ser>
        <c:ser>
          <c:idx val="6"/>
          <c:order val="6"/>
          <c:tx>
            <c:strRef>
              <c:f>'パーツ(1)'!$J$78</c:f>
              <c:strCache>
                <c:ptCount val="1"/>
                <c:pt idx="0">
                  <c:v>無回答</c:v>
                </c:pt>
              </c:strCache>
            </c:strRef>
          </c:tx>
          <c:spPr>
            <a:solidFill>
              <a:schemeClr val="accent4">
                <a:lumMod val="50000"/>
              </a:schemeClr>
            </a:solidFill>
          </c:spPr>
          <c:dLbls>
            <c:dLbl>
              <c:idx val="0"/>
              <c:layout>
                <c:manualLayout>
                  <c:x val="2.4851083257650199E-2"/>
                  <c:y val="-1.176621285723543E-16"/>
                </c:manualLayout>
              </c:layout>
              <c:dLblPos val="ctr"/>
              <c:showVal val="1"/>
              <c:extLst>
                <c:ext xmlns:c15="http://schemas.microsoft.com/office/drawing/2012/chart" uri="{CE6537A1-D6FC-4f65-9D91-7224C49458BB}"/>
              </c:extLst>
            </c:dLbl>
            <c:dLbl>
              <c:idx val="2"/>
              <c:layout>
                <c:manualLayout>
                  <c:x val="3.2795291539698679E-2"/>
                  <c:y val="0"/>
                </c:manualLayout>
              </c:layout>
              <c:dLblPos val="ctr"/>
              <c:showVal val="1"/>
              <c:extLst>
                <c:ext xmlns:c15="http://schemas.microsoft.com/office/drawing/2012/chart" uri="{CE6537A1-D6FC-4f65-9D91-7224C49458BB}"/>
              </c:extLst>
            </c:dLbl>
            <c:dLbl>
              <c:idx val="3"/>
              <c:layout>
                <c:manualLayout>
                  <c:x val="3.1718535787974574E-2"/>
                  <c:y val="0"/>
                </c:manualLayout>
              </c:layout>
              <c:dLblPos val="ctr"/>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dLblPos val="inBase"/>
            <c:showVal val="1"/>
            <c:extLst>
              <c:ext xmlns:c15="http://schemas.microsoft.com/office/drawing/2012/chart" uri="{CE6537A1-D6FC-4f65-9D91-7224C49458BB}">
                <c15:showLeaderLines val="1"/>
              </c:ext>
            </c:extLst>
          </c:dLbls>
          <c:cat>
            <c:strRef>
              <c:f>'パーツ(1)'!$C$79:$C$83</c:f>
              <c:strCache>
                <c:ptCount val="4"/>
                <c:pt idx="0">
                  <c:v>医療区分３</c:v>
                </c:pt>
                <c:pt idx="1">
                  <c:v>医療区分２</c:v>
                </c:pt>
                <c:pt idx="2">
                  <c:v>医療区分１</c:v>
                </c:pt>
                <c:pt idx="3">
                  <c:v>合計</c:v>
                </c:pt>
              </c:strCache>
            </c:strRef>
          </c:cat>
          <c:val>
            <c:numRef>
              <c:f>'パーツ(1)'!$J$79:$J$83</c:f>
              <c:numCache>
                <c:formatCode>0.0%</c:formatCode>
                <c:ptCount val="4"/>
                <c:pt idx="0">
                  <c:v>9.1324200913242715E-3</c:v>
                </c:pt>
                <c:pt idx="1">
                  <c:v>5.5478502080443829E-3</c:v>
                </c:pt>
                <c:pt idx="2">
                  <c:v>3.177004538577944E-2</c:v>
                </c:pt>
                <c:pt idx="3">
                  <c:v>2.5874460948730235E-2</c:v>
                </c:pt>
              </c:numCache>
            </c:numRef>
          </c:val>
        </c:ser>
        <c:dLbls>
          <c:showVal val="1"/>
        </c:dLbls>
        <c:gapWidth val="110"/>
        <c:overlap val="100"/>
        <c:axId val="234231680"/>
        <c:axId val="234233216"/>
      </c:barChart>
      <c:catAx>
        <c:axId val="234231680"/>
        <c:scaling>
          <c:orientation val="minMax"/>
        </c:scaling>
        <c:axPos val="l"/>
        <c:numFmt formatCode="General" sourceLinked="1"/>
        <c:tickLblPos val="nextTo"/>
        <c:spPr>
          <a:noFill/>
          <a:ln w="9525" cap="flat" cmpd="sng" algn="ctr">
            <a:solidFill>
              <a:schemeClr val="tx1">
                <a:lumMod val="50000"/>
                <a:lumOff val="50000"/>
              </a:schemeClr>
            </a:solidFill>
            <a:round/>
          </a:ln>
          <a:effectLst/>
        </c:spPr>
        <c:txPr>
          <a:bodyPr rot="-60000000" vert="horz"/>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234233216"/>
        <c:crosses val="autoZero"/>
        <c:auto val="1"/>
        <c:lblAlgn val="ctr"/>
        <c:lblOffset val="0"/>
        <c:tickLblSkip val="1"/>
      </c:catAx>
      <c:valAx>
        <c:axId val="234233216"/>
        <c:scaling>
          <c:orientation val="minMax"/>
        </c:scaling>
        <c:axPos val="b"/>
        <c:majorGridlines>
          <c:spPr>
            <a:ln w="9525" cap="flat" cmpd="sng" algn="ctr">
              <a:solidFill>
                <a:schemeClr val="tx1">
                  <a:lumMod val="50000"/>
                  <a:lumOff val="50000"/>
                </a:schemeClr>
              </a:solidFill>
              <a:round/>
            </a:ln>
            <a:effectLst/>
          </c:spPr>
        </c:majorGridlines>
        <c:numFmt formatCode="0%" sourceLinked="1"/>
        <c:tickLblPos val="nextTo"/>
        <c:spPr>
          <a:noFill/>
          <a:ln>
            <a:noFill/>
          </a:ln>
          <a:effectLst/>
        </c:spPr>
        <c:txPr>
          <a:bodyPr rot="-60000000" vert="horz"/>
          <a:lstStyle/>
          <a:p>
            <a:pPr algn="ctr">
              <a:defRPr lang="ja-JP" altLang="en-US"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234231680"/>
        <c:crosses val="autoZero"/>
        <c:crossBetween val="between"/>
        <c:majorUnit val="0.5"/>
      </c:valAx>
      <c:spPr>
        <a:noFill/>
        <a:ln>
          <a:noFill/>
        </a:ln>
        <a:effectLst/>
      </c:spPr>
    </c:plotArea>
    <c:legend>
      <c:legendPos val="t"/>
      <c:layout>
        <c:manualLayout>
          <c:xMode val="edge"/>
          <c:yMode val="edge"/>
          <c:x val="1.5054794520547938E-2"/>
          <c:y val="0.66421811908666051"/>
          <c:w val="0.98494520547945263"/>
          <c:h val="0.26930920162462435"/>
        </c:manualLayout>
      </c:layout>
      <c:spPr>
        <a:noFill/>
        <a:ln>
          <a:noFill/>
        </a:ln>
        <a:effectLst/>
      </c:spPr>
      <c:txPr>
        <a:bodyPr rot="0" vert="horz"/>
        <a:lstStyle/>
        <a:p>
          <a:pP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chart>
  <c:spPr>
    <a:noFill/>
    <a:ln w="9525" cap="flat" cmpd="sng" algn="ctr">
      <a:noFill/>
      <a:round/>
    </a:ln>
    <a:effectLst/>
  </c:spPr>
  <c:txPr>
    <a:bodyPr/>
    <a:lstStyle/>
    <a:p>
      <a:pPr>
        <a:defRPr sz="900"/>
      </a:pPr>
      <a:endParaRPr lang="ja-JP"/>
    </a:p>
  </c:txPr>
  <c:externalData r:id="rId2"/>
  <c:userShapes r:id="rId3"/>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ja-JP"/>
  <c:style val="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35045662100456"/>
          <c:y val="0.10341583789983634"/>
          <c:w val="0.74849987035955434"/>
          <c:h val="0.50730718056808055"/>
        </c:manualLayout>
      </c:layout>
      <c:barChart>
        <c:barDir val="bar"/>
        <c:grouping val="percentStacked"/>
        <c:ser>
          <c:idx val="0"/>
          <c:order val="0"/>
          <c:tx>
            <c:strRef>
              <c:f>'パーツ（2）'!$C$10</c:f>
              <c:strCache>
                <c:ptCount val="1"/>
                <c:pt idx="0">
                  <c:v>要支援１</c:v>
                </c:pt>
              </c:strCache>
            </c:strRef>
          </c:tx>
          <c:spPr>
            <a:solidFill>
              <a:srgbClr val="F8D53E"/>
            </a:solidFill>
          </c:spPr>
          <c:dLbls>
            <c:dLbl>
              <c:idx val="0"/>
              <c:delete val="1"/>
              <c:extLst>
                <c:ext xmlns:c15="http://schemas.microsoft.com/office/drawing/2012/chart" uri="{CE6537A1-D6FC-4f65-9D91-7224C49458BB}"/>
              </c:extLst>
            </c:dLbl>
            <c:dLbl>
              <c:idx val="1"/>
              <c:layout>
                <c:manualLayout>
                  <c:x val="1.640357390175818E-2"/>
                  <c:y val="-5.4760971442124363E-2"/>
                </c:manualLayout>
              </c:layout>
              <c:showVal val="1"/>
              <c:extLst>
                <c:ext xmlns:c15="http://schemas.microsoft.com/office/drawing/2012/chart" uri="{CE6537A1-D6FC-4f65-9D91-7224C49458BB}"/>
              </c:extLst>
            </c:dLbl>
            <c:dLbl>
              <c:idx val="2"/>
              <c:layout>
                <c:manualLayout>
                  <c:x val="1.9205500345873216E-2"/>
                  <c:y val="-5.2693793798795512E-2"/>
                </c:manualLayout>
              </c:layout>
              <c:showVal val="1"/>
              <c:extLst>
                <c:ext xmlns:c15="http://schemas.microsoft.com/office/drawing/2012/chart" uri="{CE6537A1-D6FC-4f65-9D91-7224C49458BB}"/>
              </c:extLst>
            </c:dLbl>
            <c:dLbl>
              <c:idx val="3"/>
              <c:layout>
                <c:manualLayout>
                  <c:x val="1.3870611505866662E-2"/>
                  <c:y val="-5.7962844757351834E-2"/>
                </c:manualLayout>
              </c:layout>
              <c:showVal val="1"/>
              <c:extLst>
                <c:ext xmlns:c15="http://schemas.microsoft.com/office/drawing/2012/chart" uri="{CE6537A1-D6FC-4f65-9D91-7224C49458BB}"/>
              </c:extLst>
            </c:dLbl>
            <c:dLbl>
              <c:idx val="4"/>
              <c:layout>
                <c:manualLayout>
                  <c:x val="9.4308853898736767E-3"/>
                  <c:y val="-8.9589576946506225E-2"/>
                </c:manualLayout>
              </c:layout>
              <c:showVal val="1"/>
              <c:extLst>
                <c:ext xmlns:c15="http://schemas.microsoft.com/office/drawing/2012/chart" uri="{CE6537A1-D6FC-4f65-9D91-7224C49458BB}"/>
              </c:extLst>
            </c:dLbl>
            <c:numFmt formatCode="0.0%" sourceLinked="0"/>
            <c:spPr>
              <a:noFill/>
              <a:ln>
                <a:noFill/>
              </a:ln>
              <a:effectLst/>
            </c:spPr>
            <c:txPr>
              <a:bodyPr rot="0" vert="horz" anchorCtr="0"/>
              <a:lstStyle/>
              <a:p>
                <a:pPr algn="ctr">
                  <a:defRPr lang="ja-JP" altLang="en-US" sz="12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'パーツ（2）'!$B$11:$B$15</c:f>
              <c:strCache>
                <c:ptCount val="5"/>
                <c:pt idx="0">
                  <c:v>無回答</c:v>
                </c:pt>
                <c:pt idx="1">
                  <c:v>医療区分３</c:v>
                </c:pt>
                <c:pt idx="2">
                  <c:v>医療区分２</c:v>
                </c:pt>
                <c:pt idx="3">
                  <c:v>医療区分１</c:v>
                </c:pt>
                <c:pt idx="4">
                  <c:v>合計</c:v>
                </c:pt>
              </c:strCache>
            </c:strRef>
          </c:cat>
          <c:val>
            <c:numRef>
              <c:f>'パーツ（2）'!$C$11:$C$15</c:f>
              <c:numCache>
                <c:formatCode>0.0%</c:formatCode>
                <c:ptCount val="5"/>
                <c:pt idx="0">
                  <c:v>0</c:v>
                </c:pt>
                <c:pt idx="1">
                  <c:v>1.3698630136986301E-2</c:v>
                </c:pt>
                <c:pt idx="2">
                  <c:v>2.7739251040222045E-3</c:v>
                </c:pt>
                <c:pt idx="3">
                  <c:v>1.8154311649016732E-2</c:v>
                </c:pt>
                <c:pt idx="4">
                  <c:v>9.5831336847149208E-3</c:v>
                </c:pt>
              </c:numCache>
            </c:numRef>
          </c:val>
        </c:ser>
        <c:ser>
          <c:idx val="1"/>
          <c:order val="1"/>
          <c:tx>
            <c:strRef>
              <c:f>'パーツ（2）'!$D$10</c:f>
              <c:strCache>
                <c:ptCount val="1"/>
                <c:pt idx="0">
                  <c:v>要支援２</c:v>
                </c:pt>
              </c:strCache>
            </c:strRef>
          </c:tx>
          <c:spPr>
            <a:solidFill>
              <a:srgbClr val="FFFF9F"/>
            </a:solidFill>
          </c:spPr>
          <c:dLbls>
            <c:dLbl>
              <c:idx val="0"/>
              <c:layout>
                <c:manualLayout>
                  <c:x val="-5.4662034864375326E-2"/>
                  <c:y val="9.4848710912248654E-2"/>
                </c:manualLayout>
              </c:layout>
              <c:showVal val="1"/>
              <c:extLst>
                <c:ext xmlns:c15="http://schemas.microsoft.com/office/drawing/2012/chart" uri="{CE6537A1-D6FC-4f65-9D91-7224C49458BB}"/>
              </c:extLst>
            </c:dLbl>
            <c:dLbl>
              <c:idx val="1"/>
              <c:layout>
                <c:manualLayout>
                  <c:x val="5.5083662989415534E-2"/>
                  <c:y val="5.5186746229077988E-2"/>
                </c:manualLayout>
              </c:layout>
              <c:showVal val="1"/>
              <c:extLst>
                <c:ext xmlns:c15="http://schemas.microsoft.com/office/drawing/2012/chart" uri="{CE6537A1-D6FC-4f65-9D91-7224C49458BB}"/>
              </c:extLst>
            </c:dLbl>
            <c:dLbl>
              <c:idx val="2"/>
              <c:layout>
                <c:manualLayout>
                  <c:x val="7.5906656249676123E-3"/>
                  <c:y val="1.3168786993213941E-4"/>
                </c:manualLayout>
              </c:layout>
              <c:showVal val="1"/>
              <c:extLst>
                <c:ext xmlns:c15="http://schemas.microsoft.com/office/drawing/2012/chart" uri="{CE6537A1-D6FC-4f65-9D91-7224C49458BB}"/>
              </c:extLst>
            </c:dLbl>
            <c:dLbl>
              <c:idx val="3"/>
              <c:layout>
                <c:manualLayout>
                  <c:x val="5.7934333727059556E-2"/>
                  <c:y val="-6.0253348900504065E-2"/>
                </c:manualLayout>
              </c:layout>
              <c:showVal val="1"/>
              <c:extLst>
                <c:ext xmlns:c15="http://schemas.microsoft.com/office/drawing/2012/chart" uri="{CE6537A1-D6FC-4f65-9D91-7224C49458BB}"/>
              </c:extLst>
            </c:dLbl>
            <c:dLbl>
              <c:idx val="4"/>
              <c:layout>
                <c:manualLayout>
                  <c:x val="8.5034668757035053E-2"/>
                  <c:y val="-8.5860359475905229E-2"/>
                </c:manualLayout>
              </c:layout>
              <c:showVal val="1"/>
              <c:extLst>
                <c:ext xmlns:c15="http://schemas.microsoft.com/office/drawing/2012/chart" uri="{CE6537A1-D6FC-4f65-9D91-7224C49458BB}"/>
              </c:extLst>
            </c:dLbl>
            <c:numFmt formatCode="0.0%" sourceLinked="0"/>
            <c:spPr>
              <a:noFill/>
              <a:ln>
                <a:noFill/>
              </a:ln>
              <a:effectLst/>
            </c:spPr>
            <c:txPr>
              <a:bodyPr rot="0" vert="horz" anchorCtr="0"/>
              <a:lstStyle/>
              <a:p>
                <a:pPr algn="ctr">
                  <a:defRPr lang="ja-JP" altLang="en-US" sz="12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'パーツ（2）'!$B$11:$B$15</c:f>
              <c:strCache>
                <c:ptCount val="5"/>
                <c:pt idx="0">
                  <c:v>無回答</c:v>
                </c:pt>
                <c:pt idx="1">
                  <c:v>医療区分３</c:v>
                </c:pt>
                <c:pt idx="2">
                  <c:v>医療区分２</c:v>
                </c:pt>
                <c:pt idx="3">
                  <c:v>医療区分１</c:v>
                </c:pt>
                <c:pt idx="4">
                  <c:v>合計</c:v>
                </c:pt>
              </c:strCache>
            </c:strRef>
          </c:cat>
          <c:val>
            <c:numRef>
              <c:f>'パーツ（2）'!$D$11:$D$15</c:f>
              <c:numCache>
                <c:formatCode>0.0%</c:formatCode>
                <c:ptCount val="5"/>
                <c:pt idx="0">
                  <c:v>7.4906367041199032E-3</c:v>
                </c:pt>
                <c:pt idx="1">
                  <c:v>1.8264840182648401E-2</c:v>
                </c:pt>
                <c:pt idx="2">
                  <c:v>2.9126213592233007E-2</c:v>
                </c:pt>
                <c:pt idx="3">
                  <c:v>1.9667170953101401E-2</c:v>
                </c:pt>
                <c:pt idx="4">
                  <c:v>2.108289410637279E-2</c:v>
                </c:pt>
              </c:numCache>
            </c:numRef>
          </c:val>
        </c:ser>
        <c:ser>
          <c:idx val="2"/>
          <c:order val="2"/>
          <c:tx>
            <c:strRef>
              <c:f>'パーツ（2）'!$E$10</c:f>
              <c:strCache>
                <c:ptCount val="1"/>
                <c:pt idx="0">
                  <c:v>要介護１</c:v>
                </c:pt>
              </c:strCache>
            </c:strRef>
          </c:tx>
          <c:spPr>
            <a:solidFill>
              <a:schemeClr val="accent1">
                <a:lumMod val="50000"/>
              </a:schemeClr>
            </a:solidFill>
          </c:spPr>
          <c:dLbls>
            <c:dLbl>
              <c:idx val="0"/>
              <c:layout>
                <c:manualLayout>
                  <c:x val="5.2587631856734311E-2"/>
                  <c:y val="9.5973390366042757E-2"/>
                </c:manualLayout>
              </c:layout>
              <c:showVal val="1"/>
              <c:extLst>
                <c:ext xmlns:c15="http://schemas.microsoft.com/office/drawing/2012/chart" uri="{CE6537A1-D6FC-4f65-9D91-7224C49458BB}"/>
              </c:extLst>
            </c:dLbl>
            <c:dLbl>
              <c:idx val="1"/>
              <c:layout>
                <c:manualLayout>
                  <c:x val="7.4611969932232194E-2"/>
                  <c:y val="-5.2591748601922159E-2"/>
                </c:manualLayout>
              </c:layout>
              <c:showVal val="1"/>
              <c:extLst>
                <c:ext xmlns:c15="http://schemas.microsoft.com/office/drawing/2012/chart" uri="{CE6537A1-D6FC-4f65-9D91-7224C49458BB}"/>
              </c:extLst>
            </c:dLbl>
            <c:dLbl>
              <c:idx val="2"/>
              <c:layout>
                <c:manualLayout>
                  <c:x val="7.7012875083919116E-2"/>
                  <c:y val="-5.1893149529993854E-2"/>
                </c:manualLayout>
              </c:layout>
              <c:showVal val="1"/>
              <c:extLst>
                <c:ext xmlns:c15="http://schemas.microsoft.com/office/drawing/2012/chart" uri="{CE6537A1-D6FC-4f65-9D91-7224C49458BB}"/>
              </c:extLst>
            </c:dLbl>
            <c:dLbl>
              <c:idx val="3"/>
              <c:layout>
                <c:manualLayout>
                  <c:x val="0.12242365580460612"/>
                  <c:y val="-4.663371662447631E-2"/>
                </c:manualLayout>
              </c:layout>
              <c:showVal val="1"/>
              <c:extLst>
                <c:ext xmlns:c15="http://schemas.microsoft.com/office/drawing/2012/chart" uri="{CE6537A1-D6FC-4f65-9D91-7224C49458BB}"/>
              </c:extLst>
            </c:dLbl>
            <c:dLbl>
              <c:idx val="4"/>
              <c:layout>
                <c:manualLayout>
                  <c:x val="0.128724104438628"/>
                  <c:y val="-6.2411546167710233E-2"/>
                </c:manualLayout>
              </c:layout>
              <c:showVal val="1"/>
              <c:extLst>
                <c:ext xmlns:c15="http://schemas.microsoft.com/office/drawing/2012/chart" uri="{CE6537A1-D6FC-4f65-9D91-7224C49458BB}"/>
              </c:extLst>
            </c:dLbl>
            <c:spPr>
              <a:noFill/>
              <a:ln>
                <a:noFill/>
              </a:ln>
              <a:effectLst/>
            </c:spPr>
            <c:txPr>
              <a:bodyPr rot="0" vert="horz"/>
              <a:lstStyle/>
              <a:p>
                <a:pPr>
                  <a:defRPr sz="12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15:leaderLines>
                  <c:spPr>
                    <a:ln w="9525" cap="flat" cmpd="sng" algn="ctr">
                      <a:solidFill>
                        <a:sysClr val="windowText" lastClr="000000"/>
                      </a:solidFill>
                      <a:round/>
                    </a:ln>
                    <a:effectLst/>
                  </c:spPr>
                </c15:leaderLines>
              </c:ext>
            </c:extLst>
          </c:dLbls>
          <c:cat>
            <c:strRef>
              <c:f>'パーツ（2）'!$B$11:$B$15</c:f>
              <c:strCache>
                <c:ptCount val="5"/>
                <c:pt idx="0">
                  <c:v>無回答</c:v>
                </c:pt>
                <c:pt idx="1">
                  <c:v>医療区分３</c:v>
                </c:pt>
                <c:pt idx="2">
                  <c:v>医療区分２</c:v>
                </c:pt>
                <c:pt idx="3">
                  <c:v>医療区分１</c:v>
                </c:pt>
                <c:pt idx="4">
                  <c:v>合計</c:v>
                </c:pt>
              </c:strCache>
            </c:strRef>
          </c:cat>
          <c:val>
            <c:numRef>
              <c:f>'パーツ（2）'!$E$11:$E$15</c:f>
              <c:numCache>
                <c:formatCode>0.0%</c:formatCode>
                <c:ptCount val="5"/>
                <c:pt idx="0">
                  <c:v>1.1235955056179775E-2</c:v>
                </c:pt>
                <c:pt idx="1">
                  <c:v>3.8812785388127852E-2</c:v>
                </c:pt>
                <c:pt idx="2">
                  <c:v>2.9126213592233007E-2</c:v>
                </c:pt>
                <c:pt idx="3">
                  <c:v>3.7821482602118005E-2</c:v>
                </c:pt>
                <c:pt idx="4">
                  <c:v>3.1624341159559206E-2</c:v>
                </c:pt>
              </c:numCache>
            </c:numRef>
          </c:val>
        </c:ser>
        <c:ser>
          <c:idx val="3"/>
          <c:order val="3"/>
          <c:tx>
            <c:strRef>
              <c:f>'パーツ（2）'!$F$10</c:f>
              <c:strCache>
                <c:ptCount val="1"/>
                <c:pt idx="0">
                  <c:v>要介護２</c:v>
                </c:pt>
              </c:strCache>
            </c:strRef>
          </c:tx>
          <c:spPr>
            <a:solidFill>
              <a:schemeClr val="accent3">
                <a:lumMod val="60000"/>
                <a:lumOff val="40000"/>
              </a:schemeClr>
            </a:solidFill>
          </c:spPr>
          <c:dLbls>
            <c:dLbl>
              <c:idx val="0"/>
              <c:layout>
                <c:manualLayout>
                  <c:x val="7.9548075738186938E-2"/>
                  <c:y val="5.3109715946051704E-2"/>
                </c:manualLayout>
              </c:layout>
              <c:showVal val="1"/>
              <c:extLst>
                <c:ext xmlns:c15="http://schemas.microsoft.com/office/drawing/2012/chart" uri="{CE6537A1-D6FC-4f65-9D91-7224C49458BB}"/>
              </c:extLst>
            </c:dLbl>
            <c:spPr>
              <a:noFill/>
              <a:ln>
                <a:noFill/>
              </a:ln>
              <a:effectLst/>
            </c:spPr>
            <c:txPr>
              <a:bodyPr rot="0" vert="horz"/>
              <a:lstStyle/>
              <a:p>
                <a:pPr>
                  <a:defRPr sz="12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15:leaderLines>
                  <c:spPr>
                    <a:ln w="9525" cap="flat" cmpd="sng" algn="ctr">
                      <a:solidFill>
                        <a:sysClr val="windowText" lastClr="000000"/>
                      </a:solidFill>
                      <a:round/>
                    </a:ln>
                    <a:effectLst/>
                  </c:spPr>
                </c15:leaderLines>
              </c:ext>
            </c:extLst>
          </c:dLbls>
          <c:cat>
            <c:strRef>
              <c:f>'パーツ（2）'!$B$11:$B$15</c:f>
              <c:strCache>
                <c:ptCount val="5"/>
                <c:pt idx="0">
                  <c:v>無回答</c:v>
                </c:pt>
                <c:pt idx="1">
                  <c:v>医療区分３</c:v>
                </c:pt>
                <c:pt idx="2">
                  <c:v>医療区分２</c:v>
                </c:pt>
                <c:pt idx="3">
                  <c:v>医療区分１</c:v>
                </c:pt>
                <c:pt idx="4">
                  <c:v>合計</c:v>
                </c:pt>
              </c:strCache>
            </c:strRef>
          </c:cat>
          <c:val>
            <c:numRef>
              <c:f>'パーツ（2）'!$F$11:$F$15</c:f>
              <c:numCache>
                <c:formatCode>0.0%</c:formatCode>
                <c:ptCount val="5"/>
                <c:pt idx="0">
                  <c:v>1.4981273408239701E-2</c:v>
                </c:pt>
                <c:pt idx="1">
                  <c:v>6.6210045662100356E-2</c:v>
                </c:pt>
                <c:pt idx="2">
                  <c:v>6.5187239944522066E-2</c:v>
                </c:pt>
                <c:pt idx="3">
                  <c:v>5.9001512859304134E-2</c:v>
                </c:pt>
                <c:pt idx="4">
                  <c:v>5.7019645424053703E-2</c:v>
                </c:pt>
              </c:numCache>
            </c:numRef>
          </c:val>
        </c:ser>
        <c:ser>
          <c:idx val="4"/>
          <c:order val="4"/>
          <c:tx>
            <c:strRef>
              <c:f>'パーツ（2）'!$G$10</c:f>
              <c:strCache>
                <c:ptCount val="1"/>
                <c:pt idx="0">
                  <c:v>要介護３</c:v>
                </c:pt>
              </c:strCache>
            </c:strRef>
          </c:tx>
          <c:spPr>
            <a:solidFill>
              <a:schemeClr val="accent2">
                <a:lumMod val="75000"/>
              </a:schemeClr>
            </a:solidFill>
          </c:spPr>
          <c:dLbls>
            <c:spPr>
              <a:noFill/>
              <a:ln>
                <a:noFill/>
              </a:ln>
              <a:effectLst/>
            </c:spPr>
            <c:txPr>
              <a:bodyPr rot="0" vert="horz" anchorCtr="0"/>
              <a:lstStyle/>
              <a:p>
                <a:pPr algn="ctr">
                  <a:defRPr lang="ja-JP" altLang="en-US" sz="1400" b="0" i="0" u="none" strike="noStrike" kern="1200" baseline="0">
                    <a:solidFill>
                      <a:schemeClr val="bg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ysClr val="windowText" lastClr="000000"/>
                      </a:solidFill>
                      <a:round/>
                    </a:ln>
                    <a:effectLst/>
                  </c:spPr>
                </c15:leaderLines>
              </c:ext>
            </c:extLst>
          </c:dLbls>
          <c:cat>
            <c:strRef>
              <c:f>'パーツ（2）'!$B$11:$B$15</c:f>
              <c:strCache>
                <c:ptCount val="5"/>
                <c:pt idx="0">
                  <c:v>無回答</c:v>
                </c:pt>
                <c:pt idx="1">
                  <c:v>医療区分３</c:v>
                </c:pt>
                <c:pt idx="2">
                  <c:v>医療区分２</c:v>
                </c:pt>
                <c:pt idx="3">
                  <c:v>医療区分１</c:v>
                </c:pt>
                <c:pt idx="4">
                  <c:v>合計</c:v>
                </c:pt>
              </c:strCache>
            </c:strRef>
          </c:cat>
          <c:val>
            <c:numRef>
              <c:f>'パーツ（2）'!$G$11:$G$15</c:f>
              <c:numCache>
                <c:formatCode>0.0%</c:formatCode>
                <c:ptCount val="5"/>
                <c:pt idx="0">
                  <c:v>9.3632958801498245E-2</c:v>
                </c:pt>
                <c:pt idx="1">
                  <c:v>0.10730593607305985</c:v>
                </c:pt>
                <c:pt idx="2">
                  <c:v>7.7669902912621533E-2</c:v>
                </c:pt>
                <c:pt idx="3">
                  <c:v>9.8335854765507047E-2</c:v>
                </c:pt>
                <c:pt idx="4">
                  <c:v>9.24772400574988E-2</c:v>
                </c:pt>
              </c:numCache>
            </c:numRef>
          </c:val>
        </c:ser>
        <c:ser>
          <c:idx val="5"/>
          <c:order val="5"/>
          <c:tx>
            <c:strRef>
              <c:f>'パーツ（2）'!$H$10</c:f>
              <c:strCache>
                <c:ptCount val="1"/>
                <c:pt idx="0">
                  <c:v>要介護４</c:v>
                </c:pt>
              </c:strCache>
            </c:strRef>
          </c:tx>
          <c:spPr>
            <a:solidFill>
              <a:schemeClr val="accent2">
                <a:lumMod val="60000"/>
                <a:lumOff val="40000"/>
              </a:schemeClr>
            </a:solidFill>
          </c:spPr>
          <c:dLbls>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0"/>
              </c:ext>
            </c:extLst>
          </c:dLbls>
          <c:cat>
            <c:strRef>
              <c:f>'パーツ（2）'!$B$11:$B$15</c:f>
              <c:strCache>
                <c:ptCount val="5"/>
                <c:pt idx="0">
                  <c:v>無回答</c:v>
                </c:pt>
                <c:pt idx="1">
                  <c:v>医療区分３</c:v>
                </c:pt>
                <c:pt idx="2">
                  <c:v>医療区分２</c:v>
                </c:pt>
                <c:pt idx="3">
                  <c:v>医療区分１</c:v>
                </c:pt>
                <c:pt idx="4">
                  <c:v>合計</c:v>
                </c:pt>
              </c:strCache>
            </c:strRef>
          </c:cat>
          <c:val>
            <c:numRef>
              <c:f>'パーツ（2）'!$H$11:$H$15</c:f>
              <c:numCache>
                <c:formatCode>0.0%</c:formatCode>
                <c:ptCount val="5"/>
                <c:pt idx="0">
                  <c:v>0.14606741573033824</c:v>
                </c:pt>
                <c:pt idx="1">
                  <c:v>8.219178082191711E-2</c:v>
                </c:pt>
                <c:pt idx="2">
                  <c:v>0.10540915395284327</c:v>
                </c:pt>
                <c:pt idx="3">
                  <c:v>0.16792738275340502</c:v>
                </c:pt>
                <c:pt idx="4">
                  <c:v>0.12553905126976522</c:v>
                </c:pt>
              </c:numCache>
            </c:numRef>
          </c:val>
        </c:ser>
        <c:ser>
          <c:idx val="6"/>
          <c:order val="6"/>
          <c:tx>
            <c:strRef>
              <c:f>'パーツ（2）'!$I$10</c:f>
              <c:strCache>
                <c:ptCount val="1"/>
                <c:pt idx="0">
                  <c:v>要介護５</c:v>
                </c:pt>
              </c:strCache>
            </c:strRef>
          </c:tx>
          <c:spPr>
            <a:solidFill>
              <a:schemeClr val="accent2"/>
            </a:solidFill>
          </c:spPr>
          <c:dLbls>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ext>
            </c:extLst>
          </c:dLbls>
          <c:cat>
            <c:strRef>
              <c:f>'パーツ（2）'!$B$11:$B$15</c:f>
              <c:strCache>
                <c:ptCount val="5"/>
                <c:pt idx="0">
                  <c:v>無回答</c:v>
                </c:pt>
                <c:pt idx="1">
                  <c:v>医療区分３</c:v>
                </c:pt>
                <c:pt idx="2">
                  <c:v>医療区分２</c:v>
                </c:pt>
                <c:pt idx="3">
                  <c:v>医療区分１</c:v>
                </c:pt>
                <c:pt idx="4">
                  <c:v>合計</c:v>
                </c:pt>
              </c:strCache>
            </c:strRef>
          </c:cat>
          <c:val>
            <c:numRef>
              <c:f>'パーツ（2）'!$I$11:$I$15</c:f>
              <c:numCache>
                <c:formatCode>0.0%</c:formatCode>
                <c:ptCount val="5"/>
                <c:pt idx="0">
                  <c:v>0.62546816479400746</c:v>
                </c:pt>
                <c:pt idx="1">
                  <c:v>0.29680365296803651</c:v>
                </c:pt>
                <c:pt idx="2">
                  <c:v>0.29126213592233008</c:v>
                </c:pt>
                <c:pt idx="3">
                  <c:v>0.25264750378214834</c:v>
                </c:pt>
                <c:pt idx="4">
                  <c:v>0.3229516051748953</c:v>
                </c:pt>
              </c:numCache>
            </c:numRef>
          </c:val>
        </c:ser>
        <c:ser>
          <c:idx val="7"/>
          <c:order val="7"/>
          <c:tx>
            <c:strRef>
              <c:f>'パーツ（2）'!$J$10</c:f>
              <c:strCache>
                <c:ptCount val="1"/>
                <c:pt idx="0">
                  <c:v>申請中</c:v>
                </c:pt>
              </c:strCache>
            </c:strRef>
          </c:tx>
          <c:spPr>
            <a:solidFill>
              <a:schemeClr val="accent1">
                <a:lumMod val="60000"/>
                <a:lumOff val="40000"/>
              </a:schemeClr>
            </a:solidFill>
          </c:spPr>
          <c:dLbls>
            <c:dLbl>
              <c:idx val="0"/>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ext>
            </c:extLst>
          </c:dLbls>
          <c:cat>
            <c:strRef>
              <c:f>'パーツ（2）'!$B$11:$B$15</c:f>
              <c:strCache>
                <c:ptCount val="5"/>
                <c:pt idx="0">
                  <c:v>無回答</c:v>
                </c:pt>
                <c:pt idx="1">
                  <c:v>医療区分３</c:v>
                </c:pt>
                <c:pt idx="2">
                  <c:v>医療区分２</c:v>
                </c:pt>
                <c:pt idx="3">
                  <c:v>医療区分１</c:v>
                </c:pt>
                <c:pt idx="4">
                  <c:v>合計</c:v>
                </c:pt>
              </c:strCache>
            </c:strRef>
          </c:cat>
          <c:val>
            <c:numRef>
              <c:f>'パーツ（2）'!$J$11:$J$15</c:f>
              <c:numCache>
                <c:formatCode>0.0%</c:formatCode>
                <c:ptCount val="5"/>
                <c:pt idx="0">
                  <c:v>0</c:v>
                </c:pt>
                <c:pt idx="1">
                  <c:v>3.6529680365296795E-2</c:v>
                </c:pt>
                <c:pt idx="2">
                  <c:v>3.4674063800277391E-2</c:v>
                </c:pt>
                <c:pt idx="3">
                  <c:v>3.3282904689864057E-2</c:v>
                </c:pt>
                <c:pt idx="4">
                  <c:v>3.0186871106851941E-2</c:v>
                </c:pt>
              </c:numCache>
            </c:numRef>
          </c:val>
        </c:ser>
        <c:ser>
          <c:idx val="8"/>
          <c:order val="8"/>
          <c:tx>
            <c:strRef>
              <c:f>'パーツ（2）'!$K$10</c:f>
              <c:strCache>
                <c:ptCount val="1"/>
                <c:pt idx="0">
                  <c:v>非該当・不明</c:v>
                </c:pt>
              </c:strCache>
            </c:strRef>
          </c:tx>
          <c:spPr>
            <a:solidFill>
              <a:schemeClr val="accent1">
                <a:lumMod val="20000"/>
                <a:lumOff val="80000"/>
              </a:schemeClr>
            </a:solidFill>
          </c:spPr>
          <c:dLbls>
            <c:dLbl>
              <c:idx val="0"/>
              <c:layout>
                <c:manualLayout>
                  <c:x val="-2.2775353048531601E-2"/>
                  <c:y val="0"/>
                </c:manualLayout>
              </c:layout>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ext>
            </c:extLst>
          </c:dLbls>
          <c:cat>
            <c:strRef>
              <c:f>'パーツ（2）'!$B$11:$B$15</c:f>
              <c:strCache>
                <c:ptCount val="5"/>
                <c:pt idx="0">
                  <c:v>無回答</c:v>
                </c:pt>
                <c:pt idx="1">
                  <c:v>医療区分３</c:v>
                </c:pt>
                <c:pt idx="2">
                  <c:v>医療区分２</c:v>
                </c:pt>
                <c:pt idx="3">
                  <c:v>医療区分１</c:v>
                </c:pt>
                <c:pt idx="4">
                  <c:v>合計</c:v>
                </c:pt>
              </c:strCache>
            </c:strRef>
          </c:cat>
          <c:val>
            <c:numRef>
              <c:f>'パーツ（2）'!$K$11:$K$15</c:f>
              <c:numCache>
                <c:formatCode>0.0%</c:formatCode>
                <c:ptCount val="5"/>
                <c:pt idx="0">
                  <c:v>1.8726591760299643E-2</c:v>
                </c:pt>
                <c:pt idx="1">
                  <c:v>0.30821917808219185</c:v>
                </c:pt>
                <c:pt idx="2">
                  <c:v>0.32316227461858532</c:v>
                </c:pt>
                <c:pt idx="3">
                  <c:v>0.27685325264750377</c:v>
                </c:pt>
                <c:pt idx="4">
                  <c:v>0.26641111643507426</c:v>
                </c:pt>
              </c:numCache>
            </c:numRef>
          </c:val>
        </c:ser>
        <c:ser>
          <c:idx val="9"/>
          <c:order val="9"/>
          <c:tx>
            <c:strRef>
              <c:f>'パーツ（2）'!$L$10</c:f>
              <c:strCache>
                <c:ptCount val="1"/>
                <c:pt idx="0">
                  <c:v>無回答</c:v>
                </c:pt>
              </c:strCache>
            </c:strRef>
          </c:tx>
          <c:spPr>
            <a:solidFill>
              <a:schemeClr val="accent4">
                <a:lumMod val="50000"/>
              </a:schemeClr>
            </a:solidFill>
          </c:spPr>
          <c:dLbls>
            <c:dLbl>
              <c:idx val="0"/>
              <c:layout>
                <c:manualLayout>
                  <c:x val="6.2498739152414821E-2"/>
                  <c:y val="0"/>
                </c:manualLayout>
              </c:layout>
              <c:dLblPos val="ctr"/>
              <c:showVal val="1"/>
              <c:extLst>
                <c:ext xmlns:c15="http://schemas.microsoft.com/office/drawing/2012/chart" uri="{CE6537A1-D6FC-4f65-9D91-7224C49458BB}"/>
              </c:extLst>
            </c:dLbl>
            <c:dLbl>
              <c:idx val="1"/>
              <c:layout>
                <c:manualLayout>
                  <c:x val="4.1447184889807712E-2"/>
                  <c:y val="0"/>
                </c:manualLayout>
              </c:layout>
              <c:dLblPos val="ctr"/>
              <c:showVal val="1"/>
              <c:extLst>
                <c:ext xmlns:c15="http://schemas.microsoft.com/office/drawing/2012/chart" uri="{CE6537A1-D6FC-4f65-9D91-7224C49458BB}"/>
              </c:extLst>
            </c:dLbl>
            <c:dLbl>
              <c:idx val="2"/>
              <c:layout>
                <c:manualLayout>
                  <c:x val="4.5010244840657514E-2"/>
                  <c:y val="0"/>
                </c:manualLayout>
              </c:layout>
              <c:dLblPos val="ctr"/>
              <c:showVal val="1"/>
              <c:extLst>
                <c:ext xmlns:c15="http://schemas.microsoft.com/office/drawing/2012/chart" uri="{CE6537A1-D6FC-4f65-9D91-7224C49458BB}"/>
              </c:extLst>
            </c:dLbl>
            <c:dLbl>
              <c:idx val="3"/>
              <c:layout>
                <c:manualLayout>
                  <c:x val="4.3338936602267182E-2"/>
                  <c:y val="0"/>
                </c:manualLayout>
              </c:layout>
              <c:dLblPos val="ctr"/>
              <c:showVal val="1"/>
              <c:extLst>
                <c:ext xmlns:c15="http://schemas.microsoft.com/office/drawing/2012/chart" uri="{CE6537A1-D6FC-4f65-9D91-7224C49458BB}"/>
              </c:extLst>
            </c:dLbl>
            <c:dLbl>
              <c:idx val="4"/>
              <c:layout>
                <c:manualLayout>
                  <c:x val="4.4285599648651142E-2"/>
                  <c:y val="0"/>
                </c:manualLayout>
              </c:layout>
              <c:dLblPos val="ctr"/>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dLblPos val="inBase"/>
            <c:showVal val="1"/>
            <c:extLst>
              <c:ext xmlns:c15="http://schemas.microsoft.com/office/drawing/2012/chart" uri="{CE6537A1-D6FC-4f65-9D91-7224C49458BB}">
                <c15:showLeaderLines val="1"/>
              </c:ext>
            </c:extLst>
          </c:dLbls>
          <c:cat>
            <c:strRef>
              <c:f>'パーツ（2）'!$B$11:$B$15</c:f>
              <c:strCache>
                <c:ptCount val="5"/>
                <c:pt idx="0">
                  <c:v>無回答</c:v>
                </c:pt>
                <c:pt idx="1">
                  <c:v>医療区分３</c:v>
                </c:pt>
                <c:pt idx="2">
                  <c:v>医療区分２</c:v>
                </c:pt>
                <c:pt idx="3">
                  <c:v>医療区分１</c:v>
                </c:pt>
                <c:pt idx="4">
                  <c:v>合計</c:v>
                </c:pt>
              </c:strCache>
            </c:strRef>
          </c:cat>
          <c:val>
            <c:numRef>
              <c:f>'パーツ（2）'!$L$11:$L$15</c:f>
              <c:numCache>
                <c:formatCode>0.0%</c:formatCode>
                <c:ptCount val="5"/>
                <c:pt idx="0">
                  <c:v>8.2397003745318331E-2</c:v>
                </c:pt>
                <c:pt idx="1">
                  <c:v>3.1963470319634701E-2</c:v>
                </c:pt>
                <c:pt idx="2">
                  <c:v>4.1608876560332665E-2</c:v>
                </c:pt>
                <c:pt idx="3">
                  <c:v>3.6308623298033284E-2</c:v>
                </c:pt>
                <c:pt idx="4">
                  <c:v>4.3124101581217045E-2</c:v>
                </c:pt>
              </c:numCache>
            </c:numRef>
          </c:val>
        </c:ser>
        <c:dLbls>
          <c:showVal val="1"/>
        </c:dLbls>
        <c:gapWidth val="90"/>
        <c:overlap val="100"/>
        <c:axId val="237912448"/>
        <c:axId val="237913984"/>
      </c:barChart>
      <c:catAx>
        <c:axId val="237912448"/>
        <c:scaling>
          <c:orientation val="minMax"/>
        </c:scaling>
        <c:axPos val="l"/>
        <c:numFmt formatCode="General" sourceLinked="1"/>
        <c:tickLblPos val="nextTo"/>
        <c:spPr>
          <a:noFill/>
          <a:ln w="9525" cap="flat" cmpd="sng" algn="ctr">
            <a:solidFill>
              <a:schemeClr val="tx1">
                <a:lumMod val="50000"/>
                <a:lumOff val="50000"/>
              </a:schemeClr>
            </a:solidFill>
            <a:round/>
          </a:ln>
          <a:effectLst/>
        </c:spPr>
        <c:txPr>
          <a:bodyPr rot="-60000000" vert="horz"/>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237913984"/>
        <c:crosses val="autoZero"/>
        <c:auto val="1"/>
        <c:lblAlgn val="ctr"/>
        <c:lblOffset val="0"/>
        <c:tickLblSkip val="1"/>
      </c:catAx>
      <c:valAx>
        <c:axId val="237913984"/>
        <c:scaling>
          <c:orientation val="minMax"/>
        </c:scaling>
        <c:axPos val="b"/>
        <c:majorGridlines>
          <c:spPr>
            <a:ln w="9525" cap="flat" cmpd="sng" algn="ctr">
              <a:solidFill>
                <a:schemeClr val="tx1">
                  <a:lumMod val="50000"/>
                  <a:lumOff val="50000"/>
                </a:schemeClr>
              </a:solidFill>
              <a:round/>
            </a:ln>
            <a:effectLst/>
          </c:spPr>
        </c:majorGridlines>
        <c:numFmt formatCode="0%" sourceLinked="1"/>
        <c:tickLblPos val="nextTo"/>
        <c:spPr>
          <a:noFill/>
          <a:ln>
            <a:noFill/>
          </a:ln>
          <a:effectLst/>
        </c:spPr>
        <c:txPr>
          <a:bodyPr rot="-60000000" vert="horz"/>
          <a:lstStyle/>
          <a:p>
            <a:pPr algn="ctr">
              <a:defRPr lang="ja-JP" altLang="en-US"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237912448"/>
        <c:crosses val="autoZero"/>
        <c:crossBetween val="between"/>
        <c:majorUnit val="0.5"/>
      </c:valAx>
      <c:spPr>
        <a:noFill/>
        <a:ln>
          <a:noFill/>
        </a:ln>
        <a:effectLst/>
      </c:spPr>
    </c:plotArea>
    <c:legend>
      <c:legendPos val="t"/>
      <c:layout>
        <c:manualLayout>
          <c:xMode val="edge"/>
          <c:yMode val="edge"/>
          <c:x val="1.2588153221714865E-2"/>
          <c:y val="0.6534174053358397"/>
          <c:w val="0.98741185624090644"/>
          <c:h val="0.16411141820009126"/>
        </c:manualLayout>
      </c:layout>
      <c:spPr>
        <a:noFill/>
        <a:ln>
          <a:noFill/>
        </a:ln>
        <a:effectLst/>
      </c:spPr>
      <c:txPr>
        <a:bodyPr rot="0" vert="horz"/>
        <a:lstStyle/>
        <a:p>
          <a:pPr>
            <a:defRPr lang="ja-JP" altLang="en-US" sz="12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chart>
  <c:spPr>
    <a:noFill/>
    <a:ln w="9525" cap="flat" cmpd="sng" algn="ctr">
      <a:noFill/>
      <a:round/>
    </a:ln>
    <a:effectLst/>
  </c:spPr>
  <c:txPr>
    <a:bodyPr/>
    <a:lstStyle/>
    <a:p>
      <a:pPr>
        <a:defRPr sz="900"/>
      </a:pPr>
      <a:endParaRPr lang="ja-JP"/>
    </a:p>
  </c:txPr>
  <c:externalData r:id="rId2"/>
  <c:userShapes r:id="rId3"/>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ja-JP"/>
  <c:style val="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57211572846878"/>
          <c:y val="0.29488231077371735"/>
          <c:w val="0.74849987035955434"/>
          <c:h val="0.50730718056808055"/>
        </c:manualLayout>
      </c:layout>
      <c:barChart>
        <c:barDir val="bar"/>
        <c:grouping val="percentStacked"/>
        <c:ser>
          <c:idx val="0"/>
          <c:order val="0"/>
          <c:tx>
            <c:strRef>
              <c:f>'パーツ（2）'!$C$25</c:f>
              <c:strCache>
                <c:ptCount val="1"/>
                <c:pt idx="0">
                  <c:v>病状不安定のため退院の見込みなし</c:v>
                </c:pt>
              </c:strCache>
            </c:strRef>
          </c:tx>
          <c:spPr>
            <a:solidFill>
              <a:schemeClr val="accent2"/>
            </a:solidFill>
          </c:spPr>
          <c:dLbls>
            <c:numFmt formatCode="0.0%" sourceLinked="0"/>
            <c:spPr>
              <a:noFill/>
              <a:ln>
                <a:noFill/>
              </a:ln>
              <a:effectLst/>
            </c:spPr>
            <c:txPr>
              <a:bodyPr rot="0" vert="horz" anchorCtr="0"/>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'パーツ（2）'!$B$26:$B$30</c:f>
              <c:strCache>
                <c:ptCount val="5"/>
                <c:pt idx="0">
                  <c:v>無回答</c:v>
                </c:pt>
                <c:pt idx="1">
                  <c:v>医療区分３</c:v>
                </c:pt>
                <c:pt idx="2">
                  <c:v>医療区分２</c:v>
                </c:pt>
                <c:pt idx="3">
                  <c:v>医療区分１</c:v>
                </c:pt>
                <c:pt idx="4">
                  <c:v>合計</c:v>
                </c:pt>
              </c:strCache>
            </c:strRef>
          </c:cat>
          <c:val>
            <c:numRef>
              <c:f>'パーツ（2）'!$C$26:$C$30</c:f>
              <c:numCache>
                <c:formatCode>0.0%</c:formatCode>
                <c:ptCount val="5"/>
                <c:pt idx="0">
                  <c:v>0.4868913857677919</c:v>
                </c:pt>
                <c:pt idx="1">
                  <c:v>0.58675799086757996</c:v>
                </c:pt>
                <c:pt idx="2">
                  <c:v>0.40360610263522884</c:v>
                </c:pt>
                <c:pt idx="3">
                  <c:v>0.3131618759455389</c:v>
                </c:pt>
                <c:pt idx="4">
                  <c:v>0.42405366554863438</c:v>
                </c:pt>
              </c:numCache>
            </c:numRef>
          </c:val>
        </c:ser>
        <c:ser>
          <c:idx val="1"/>
          <c:order val="1"/>
          <c:tx>
            <c:strRef>
              <c:f>'パーツ（2）'!$D$25</c:f>
              <c:strCache>
                <c:ptCount val="1"/>
                <c:pt idx="0">
                  <c:v>病状は安定しており退院可能</c:v>
                </c:pt>
              </c:strCache>
            </c:strRef>
          </c:tx>
          <c:spPr>
            <a:solidFill>
              <a:srgbClr val="FFFF9F"/>
            </a:solidFill>
          </c:spPr>
          <c:dLbls>
            <c:numFmt formatCode="0.0%" sourceLinked="0"/>
            <c:spPr>
              <a:noFill/>
              <a:ln>
                <a:noFill/>
              </a:ln>
              <a:effectLst/>
            </c:spPr>
            <c:txPr>
              <a:bodyPr rot="0" vert="horz" anchorCtr="0"/>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'パーツ（2）'!$B$26:$B$30</c:f>
              <c:strCache>
                <c:ptCount val="5"/>
                <c:pt idx="0">
                  <c:v>無回答</c:v>
                </c:pt>
                <c:pt idx="1">
                  <c:v>医療区分３</c:v>
                </c:pt>
                <c:pt idx="2">
                  <c:v>医療区分２</c:v>
                </c:pt>
                <c:pt idx="3">
                  <c:v>医療区分１</c:v>
                </c:pt>
                <c:pt idx="4">
                  <c:v>合計</c:v>
                </c:pt>
              </c:strCache>
            </c:strRef>
          </c:cat>
          <c:val>
            <c:numRef>
              <c:f>'パーツ（2）'!$D$26:$D$30</c:f>
              <c:numCache>
                <c:formatCode>0.0%</c:formatCode>
                <c:ptCount val="5"/>
                <c:pt idx="0">
                  <c:v>0.38576779026217384</c:v>
                </c:pt>
                <c:pt idx="1">
                  <c:v>0.21232876712328766</c:v>
                </c:pt>
                <c:pt idx="2">
                  <c:v>0.38834951456310685</c:v>
                </c:pt>
                <c:pt idx="3">
                  <c:v>0.63691376701966718</c:v>
                </c:pt>
                <c:pt idx="4">
                  <c:v>0.42980354575946611</c:v>
                </c:pt>
              </c:numCache>
            </c:numRef>
          </c:val>
        </c:ser>
        <c:ser>
          <c:idx val="2"/>
          <c:order val="2"/>
          <c:tx>
            <c:strRef>
              <c:f>'パーツ（2）'!$E$25</c:f>
              <c:strCache>
                <c:ptCount val="1"/>
                <c:pt idx="0">
                  <c:v>その他</c:v>
                </c:pt>
              </c:strCache>
            </c:strRef>
          </c:tx>
          <c:spPr>
            <a:solidFill>
              <a:schemeClr val="accent2">
                <a:lumMod val="60000"/>
                <a:lumOff val="40000"/>
              </a:schemeClr>
            </a:solidFill>
          </c:spPr>
          <c:dLbls>
            <c:spPr>
              <a:noFill/>
              <a:ln>
                <a:noFill/>
              </a:ln>
              <a:effectLst/>
            </c:spPr>
            <c:txPr>
              <a:bodyPr rot="0" vert="horz"/>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15:leaderLines>
                  <c:spPr>
                    <a:ln w="9525" cap="flat" cmpd="sng" algn="ctr">
                      <a:solidFill>
                        <a:sysClr val="windowText" lastClr="000000"/>
                      </a:solidFill>
                      <a:round/>
                    </a:ln>
                    <a:effectLst/>
                  </c:spPr>
                </c15:leaderLines>
              </c:ext>
            </c:extLst>
          </c:dLbls>
          <c:cat>
            <c:strRef>
              <c:f>'パーツ（2）'!$B$26:$B$30</c:f>
              <c:strCache>
                <c:ptCount val="5"/>
                <c:pt idx="0">
                  <c:v>無回答</c:v>
                </c:pt>
                <c:pt idx="1">
                  <c:v>医療区分３</c:v>
                </c:pt>
                <c:pt idx="2">
                  <c:v>医療区分２</c:v>
                </c:pt>
                <c:pt idx="3">
                  <c:v>医療区分１</c:v>
                </c:pt>
                <c:pt idx="4">
                  <c:v>合計</c:v>
                </c:pt>
              </c:strCache>
            </c:strRef>
          </c:cat>
          <c:val>
            <c:numRef>
              <c:f>'パーツ（2）'!$E$26:$E$30</c:f>
              <c:numCache>
                <c:formatCode>0.0%</c:formatCode>
                <c:ptCount val="5"/>
                <c:pt idx="0">
                  <c:v>9.7378277153557999E-2</c:v>
                </c:pt>
                <c:pt idx="1">
                  <c:v>0.20091324200913349</c:v>
                </c:pt>
                <c:pt idx="2">
                  <c:v>0.20388349514563192</c:v>
                </c:pt>
                <c:pt idx="3">
                  <c:v>4.8411497730711475E-2</c:v>
                </c:pt>
                <c:pt idx="4">
                  <c:v>0.14039290848107341</c:v>
                </c:pt>
              </c:numCache>
            </c:numRef>
          </c:val>
        </c:ser>
        <c:ser>
          <c:idx val="3"/>
          <c:order val="3"/>
          <c:tx>
            <c:strRef>
              <c:f>'パーツ（2）'!$F$25</c:f>
              <c:strCache>
                <c:ptCount val="1"/>
                <c:pt idx="0">
                  <c:v>無回答</c:v>
                </c:pt>
              </c:strCache>
            </c:strRef>
          </c:tx>
          <c:spPr>
            <a:solidFill>
              <a:schemeClr val="accent1">
                <a:lumMod val="75000"/>
              </a:schemeClr>
            </a:solidFill>
          </c:spPr>
          <c:dLbls>
            <c:dLbl>
              <c:idx val="0"/>
              <c:layout>
                <c:manualLayout>
                  <c:x val="3.5187908908529283E-2"/>
                  <c:y val="0"/>
                </c:manualLayout>
              </c:layout>
              <c:dLblPos val="ctr"/>
              <c:showVal val="1"/>
              <c:extLst>
                <c:ext xmlns:c15="http://schemas.microsoft.com/office/drawing/2012/chart" uri="{CE6537A1-D6FC-4f65-9D91-7224C49458BB}"/>
              </c:extLst>
            </c:dLbl>
            <c:spPr>
              <a:noFill/>
              <a:ln>
                <a:noFill/>
              </a:ln>
              <a:effectLst/>
            </c:spPr>
            <c:txPr>
              <a:bodyPr rot="0" vert="horz"/>
              <a:lstStyle/>
              <a:p>
                <a:pPr>
                  <a:defRPr sz="1400">
                    <a:latin typeface="ＭＳ Ｐゴシック" panose="020B0600070205080204" pitchFamily="50" charset="-128"/>
                    <a:ea typeface="ＭＳ Ｐゴシック" panose="020B0600070205080204" pitchFamily="50" charset="-128"/>
                  </a:defRPr>
                </a:pPr>
                <a:endParaRPr lang="ja-JP"/>
              </a:p>
            </c:txPr>
            <c:dLblPos val="inBase"/>
            <c:showVal val="1"/>
            <c:extLst>
              <c:ext xmlns:c15="http://schemas.microsoft.com/office/drawing/2012/chart" uri="{CE6537A1-D6FC-4f65-9D91-7224C49458BB}">
                <c15:showLeaderLines val="1"/>
                <c15:leaderLines>
                  <c:spPr>
                    <a:ln w="9525" cap="flat" cmpd="sng" algn="ctr">
                      <a:solidFill>
                        <a:sysClr val="windowText" lastClr="000000"/>
                      </a:solidFill>
                      <a:round/>
                    </a:ln>
                    <a:effectLst/>
                  </c:spPr>
                </c15:leaderLines>
              </c:ext>
            </c:extLst>
          </c:dLbls>
          <c:cat>
            <c:strRef>
              <c:f>'パーツ（2）'!$B$26:$B$30</c:f>
              <c:strCache>
                <c:ptCount val="5"/>
                <c:pt idx="0">
                  <c:v>無回答</c:v>
                </c:pt>
                <c:pt idx="1">
                  <c:v>医療区分３</c:v>
                </c:pt>
                <c:pt idx="2">
                  <c:v>医療区分２</c:v>
                </c:pt>
                <c:pt idx="3">
                  <c:v>医療区分１</c:v>
                </c:pt>
                <c:pt idx="4">
                  <c:v>合計</c:v>
                </c:pt>
              </c:strCache>
            </c:strRef>
          </c:cat>
          <c:val>
            <c:numRef>
              <c:f>'パーツ（2）'!$F$26:$F$30</c:f>
              <c:numCache>
                <c:formatCode>General</c:formatCode>
                <c:ptCount val="5"/>
                <c:pt idx="0" formatCode="0.0%">
                  <c:v>2.9962546816479401E-2</c:v>
                </c:pt>
                <c:pt idx="2" formatCode="0.0%">
                  <c:v>4.1608876560332766E-3</c:v>
                </c:pt>
                <c:pt idx="3" formatCode="0.0%">
                  <c:v>1.5128593040847277E-3</c:v>
                </c:pt>
                <c:pt idx="4" formatCode="0.0%">
                  <c:v>5.7498802108289409E-3</c:v>
                </c:pt>
              </c:numCache>
            </c:numRef>
          </c:val>
        </c:ser>
        <c:dLbls>
          <c:showVal val="1"/>
        </c:dLbls>
        <c:gapWidth val="90"/>
        <c:overlap val="100"/>
        <c:axId val="238197760"/>
        <c:axId val="238301952"/>
      </c:barChart>
      <c:catAx>
        <c:axId val="238197760"/>
        <c:scaling>
          <c:orientation val="minMax"/>
        </c:scaling>
        <c:axPos val="l"/>
        <c:numFmt formatCode="General" sourceLinked="1"/>
        <c:tickLblPos val="nextTo"/>
        <c:spPr>
          <a:noFill/>
          <a:ln w="9525" cap="flat" cmpd="sng" algn="ctr">
            <a:solidFill>
              <a:schemeClr val="tx1">
                <a:lumMod val="50000"/>
                <a:lumOff val="50000"/>
              </a:schemeClr>
            </a:solidFill>
            <a:round/>
          </a:ln>
          <a:effectLst/>
        </c:spPr>
        <c:txPr>
          <a:bodyPr rot="-60000000" vert="horz"/>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238301952"/>
        <c:crosses val="autoZero"/>
        <c:auto val="1"/>
        <c:lblAlgn val="ctr"/>
        <c:lblOffset val="0"/>
        <c:tickLblSkip val="1"/>
      </c:catAx>
      <c:valAx>
        <c:axId val="238301952"/>
        <c:scaling>
          <c:orientation val="minMax"/>
        </c:scaling>
        <c:axPos val="b"/>
        <c:majorGridlines>
          <c:spPr>
            <a:ln w="9525" cap="flat" cmpd="sng" algn="ctr">
              <a:solidFill>
                <a:schemeClr val="tx1">
                  <a:lumMod val="50000"/>
                  <a:lumOff val="50000"/>
                </a:schemeClr>
              </a:solidFill>
              <a:round/>
            </a:ln>
            <a:effectLst/>
          </c:spPr>
        </c:majorGridlines>
        <c:numFmt formatCode="0%" sourceLinked="1"/>
        <c:tickLblPos val="nextTo"/>
        <c:spPr>
          <a:noFill/>
          <a:ln>
            <a:noFill/>
          </a:ln>
          <a:effectLst/>
        </c:spPr>
        <c:txPr>
          <a:bodyPr rot="-60000000" vert="horz"/>
          <a:lstStyle/>
          <a:p>
            <a:pPr algn="ctr">
              <a:defRPr lang="ja-JP" altLang="en-US"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238197760"/>
        <c:crosses val="autoZero"/>
        <c:crossBetween val="between"/>
        <c:majorUnit val="0.5"/>
      </c:valAx>
      <c:spPr>
        <a:noFill/>
        <a:ln>
          <a:noFill/>
        </a:ln>
        <a:effectLst/>
      </c:spPr>
    </c:plotArea>
    <c:legend>
      <c:legendPos val="t"/>
      <c:layout>
        <c:manualLayout>
          <c:xMode val="edge"/>
          <c:yMode val="edge"/>
          <c:x val="6.2940131912734938E-3"/>
          <c:y val="0.13650501017158279"/>
          <c:w val="0.98741185624090644"/>
          <c:h val="0.16411141820009126"/>
        </c:manualLayout>
      </c:layout>
      <c:spPr>
        <a:noFill/>
        <a:ln>
          <a:noFill/>
        </a:ln>
        <a:effectLst/>
      </c:spPr>
      <c:txPr>
        <a:bodyPr rot="0" vert="horz"/>
        <a:lstStyle/>
        <a:p>
          <a:pP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chart>
  <c:spPr>
    <a:noFill/>
    <a:ln w="9525" cap="flat" cmpd="sng" algn="ctr">
      <a:noFill/>
      <a:round/>
    </a:ln>
    <a:effectLst/>
  </c:spPr>
  <c:txPr>
    <a:bodyPr/>
    <a:lstStyle/>
    <a:p>
      <a:pPr>
        <a:defRPr sz="900"/>
      </a:pPr>
      <a:endParaRPr lang="ja-JP"/>
    </a:p>
  </c:txPr>
  <c:externalData r:id="rId2"/>
  <c:userShapes r:id="rId3"/>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649006796553423"/>
          <c:y val="0.24581623454381649"/>
          <c:w val="0.41813263955272184"/>
          <c:h val="0.73200086110625251"/>
        </c:manualLayout>
      </c:layout>
      <c:barChart>
        <c:barDir val="bar"/>
        <c:grouping val="clustered"/>
        <c:ser>
          <c:idx val="0"/>
          <c:order val="0"/>
          <c:tx>
            <c:strRef>
              <c:f>'パーツ（2）'!$B$41</c:f>
              <c:strCache>
                <c:ptCount val="1"/>
                <c:pt idx="0">
                  <c:v>無回答</c:v>
                </c:pt>
              </c:strCache>
            </c:strRef>
          </c:tx>
          <c:spPr>
            <a:solidFill>
              <a:schemeClr val="accent1"/>
            </a:solidFill>
            <a:ln>
              <a:noFill/>
            </a:ln>
            <a:effectLst/>
          </c:spPr>
          <c:cat>
            <c:strRef>
              <c:f>'パーツ（2）'!$C$40:$H$40</c:f>
              <c:strCache>
                <c:ptCount val="6"/>
                <c:pt idx="0">
                  <c:v>無回答</c:v>
                </c:pt>
                <c:pt idx="1">
                  <c:v>その他</c:v>
                </c:pt>
                <c:pt idx="2">
                  <c:v>認知症の程度が重度のため</c:v>
                </c:pt>
                <c:pt idx="3">
                  <c:v>院内での継続的なリハビリが必要なため</c:v>
                </c:pt>
                <c:pt idx="4">
                  <c:v>処置が必要であるため</c:v>
                </c:pt>
                <c:pt idx="5">
                  <c:v>一定の医学的管理を要するため</c:v>
                </c:pt>
              </c:strCache>
            </c:strRef>
          </c:cat>
          <c:val>
            <c:numRef>
              <c:f>'パーツ（2）'!$C$41:$H$41</c:f>
            </c:numRef>
          </c:val>
        </c:ser>
        <c:ser>
          <c:idx val="4"/>
          <c:order val="1"/>
          <c:tx>
            <c:strRef>
              <c:f>'パーツ（2）'!$B$45</c:f>
              <c:strCache>
                <c:ptCount val="1"/>
                <c:pt idx="0">
                  <c:v>合計</c:v>
                </c:pt>
              </c:strCache>
              <c:extLst xmlns:c15="http://schemas.microsoft.com/office/drawing/2012/chart"/>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'パーツ（2）'!$C$40:$H$40</c:f>
              <c:strCache>
                <c:ptCount val="6"/>
                <c:pt idx="0">
                  <c:v>無回答</c:v>
                </c:pt>
                <c:pt idx="1">
                  <c:v>その他</c:v>
                </c:pt>
                <c:pt idx="2">
                  <c:v>認知症の程度が重度のため</c:v>
                </c:pt>
                <c:pt idx="3">
                  <c:v>院内での継続的なリハビリが必要なため</c:v>
                </c:pt>
                <c:pt idx="4">
                  <c:v>処置が必要であるため</c:v>
                </c:pt>
                <c:pt idx="5">
                  <c:v>一定の医学的管理を要するため</c:v>
                </c:pt>
              </c:strCache>
              <c:extLst xmlns:c15="http://schemas.microsoft.com/office/drawing/2012/chart"/>
            </c:strRef>
          </c:cat>
          <c:val>
            <c:numRef>
              <c:f>'パーツ（2）'!$C$45:$H$45</c:f>
              <c:numCache>
                <c:formatCode>0.0%</c:formatCode>
                <c:ptCount val="6"/>
                <c:pt idx="0">
                  <c:v>3.3898305084745811E-2</c:v>
                </c:pt>
                <c:pt idx="1">
                  <c:v>6.3276836158192087E-2</c:v>
                </c:pt>
                <c:pt idx="2">
                  <c:v>8.1355932203389866E-2</c:v>
                </c:pt>
                <c:pt idx="3">
                  <c:v>0.14350282485875707</c:v>
                </c:pt>
                <c:pt idx="4">
                  <c:v>0.2915254237288154</c:v>
                </c:pt>
                <c:pt idx="5">
                  <c:v>0.76271186440678373</c:v>
                </c:pt>
              </c:numCache>
              <c:extLst xmlns:c15="http://schemas.microsoft.com/office/drawing/2012/chart"/>
            </c:numRef>
          </c:val>
        </c:ser>
        <c:gapWidth val="120"/>
        <c:axId val="239512576"/>
        <c:axId val="239522560"/>
        <c:extLst>
          <c:ext xmlns:c15="http://schemas.microsoft.com/office/drawing/2012/chart" uri="{02D57815-91ED-43cb-92C2-25804820EDAC}">
            <c15:filteredBarSeries>
              <c15:ser>
                <c:idx val="1"/>
                <c:order val="1"/>
                <c:tx>
                  <c:strRef>
                    <c:extLst>
                      <c:ext uri="{02D57815-91ED-43cb-92C2-25804820EDAC}">
                        <c15:formulaRef>
                          <c15:sqref>'パーツ（2）'!$B$42</c15:sqref>
                        </c15:formulaRef>
                      </c:ext>
                    </c:extLst>
                    <c:strCache>
                      <c:ptCount val="1"/>
                      <c:pt idx="0">
                        <c:v>医療区分３</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'パーツ（2）'!$C$40:$H$40</c15:sqref>
                        </c15:formulaRef>
                      </c:ext>
                    </c:extLst>
                    <c:strCache>
                      <c:ptCount val="6"/>
                      <c:pt idx="0">
                        <c:v>無回答</c:v>
                      </c:pt>
                      <c:pt idx="1">
                        <c:v>その他</c:v>
                      </c:pt>
                      <c:pt idx="2">
                        <c:v>認知症の程度が重度のため</c:v>
                      </c:pt>
                      <c:pt idx="3">
                        <c:v>院内での継続的なリハビリが必要なため</c:v>
                      </c:pt>
                      <c:pt idx="4">
                        <c:v>処置が必要であるため</c:v>
                      </c:pt>
                      <c:pt idx="5">
                        <c:v>一定の医学的管理を要するため</c:v>
                      </c:pt>
                    </c:strCache>
                  </c:strRef>
                </c:cat>
                <c:val>
                  <c:numRef>
                    <c:extLst>
                      <c:ext uri="{02D57815-91ED-43cb-92C2-25804820EDAC}">
                        <c15:formulaRef>
                          <c15:sqref>'パーツ（2）'!$C$42:$H$42</c15:sqref>
                        </c15:formulaRef>
                      </c:ext>
                    </c:extLst>
                    <c:numCache>
                      <c:formatCode>0.0%</c:formatCode>
                      <c:ptCount val="6"/>
                      <c:pt idx="0">
                        <c:v>1.1673151750972763E-2</c:v>
                      </c:pt>
                      <c:pt idx="1">
                        <c:v>2.7237354085603113E-2</c:v>
                      </c:pt>
                      <c:pt idx="2">
                        <c:v>6.2256809338521402E-2</c:v>
                      </c:pt>
                      <c:pt idx="3">
                        <c:v>0.16731517509727625</c:v>
                      </c:pt>
                      <c:pt idx="4">
                        <c:v>0.37354085603112841</c:v>
                      </c:pt>
                      <c:pt idx="5">
                        <c:v>0.91439688715953304</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'パーツ（2）'!$B$43</c15:sqref>
                        </c15:formulaRef>
                      </c:ext>
                    </c:extLst>
                    <c:strCache>
                      <c:ptCount val="1"/>
                      <c:pt idx="0">
                        <c:v>医療区分２</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'パーツ（2）'!$C$40:$H$40</c15:sqref>
                        </c15:formulaRef>
                      </c:ext>
                    </c:extLst>
                    <c:strCache>
                      <c:ptCount val="6"/>
                      <c:pt idx="0">
                        <c:v>無回答</c:v>
                      </c:pt>
                      <c:pt idx="1">
                        <c:v>その他</c:v>
                      </c:pt>
                      <c:pt idx="2">
                        <c:v>認知症の程度が重度のため</c:v>
                      </c:pt>
                      <c:pt idx="3">
                        <c:v>院内での継続的なリハビリが必要なため</c:v>
                      </c:pt>
                      <c:pt idx="4">
                        <c:v>処置が必要であるため</c:v>
                      </c:pt>
                      <c:pt idx="5">
                        <c:v>一定の医学的管理を要するため</c:v>
                      </c:pt>
                    </c:strCache>
                  </c:strRef>
                </c:cat>
                <c:val>
                  <c:numRef>
                    <c:extLst xmlns:c15="http://schemas.microsoft.com/office/drawing/2012/chart">
                      <c:ext xmlns:c15="http://schemas.microsoft.com/office/drawing/2012/chart" uri="{02D57815-91ED-43cb-92C2-25804820EDAC}">
                        <c15:formulaRef>
                          <c15:sqref>'パーツ（2）'!$C$43:$H$43</c15:sqref>
                        </c15:formulaRef>
                      </c:ext>
                    </c:extLst>
                    <c:numCache>
                      <c:formatCode>0.0%</c:formatCode>
                      <c:ptCount val="6"/>
                      <c:pt idx="0">
                        <c:v>4.4673539518900345E-2</c:v>
                      </c:pt>
                      <c:pt idx="1">
                        <c:v>5.8419243986254296E-2</c:v>
                      </c:pt>
                      <c:pt idx="2">
                        <c:v>9.9656357388316158E-2</c:v>
                      </c:pt>
                      <c:pt idx="3">
                        <c:v>9.9656357388316158E-2</c:v>
                      </c:pt>
                      <c:pt idx="4">
                        <c:v>0.4329896907216495</c:v>
                      </c:pt>
                      <c:pt idx="5">
                        <c:v>0.7010309278350515</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'パーツ（2）'!$B$44</c15:sqref>
                        </c15:formulaRef>
                      </c:ext>
                    </c:extLst>
                    <c:strCache>
                      <c:ptCount val="1"/>
                      <c:pt idx="0">
                        <c:v>医療区分１</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'パーツ（2）'!$C$40:$H$40</c15:sqref>
                        </c15:formulaRef>
                      </c:ext>
                    </c:extLst>
                    <c:strCache>
                      <c:ptCount val="6"/>
                      <c:pt idx="0">
                        <c:v>無回答</c:v>
                      </c:pt>
                      <c:pt idx="1">
                        <c:v>その他</c:v>
                      </c:pt>
                      <c:pt idx="2">
                        <c:v>認知症の程度が重度のため</c:v>
                      </c:pt>
                      <c:pt idx="3">
                        <c:v>院内での継続的なリハビリが必要なため</c:v>
                      </c:pt>
                      <c:pt idx="4">
                        <c:v>処置が必要であるため</c:v>
                      </c:pt>
                      <c:pt idx="5">
                        <c:v>一定の医学的管理を要するため</c:v>
                      </c:pt>
                    </c:strCache>
                  </c:strRef>
                </c:cat>
                <c:val>
                  <c:numRef>
                    <c:extLst xmlns:c15="http://schemas.microsoft.com/office/drawing/2012/chart">
                      <c:ext xmlns:c15="http://schemas.microsoft.com/office/drawing/2012/chart" uri="{02D57815-91ED-43cb-92C2-25804820EDAC}">
                        <c15:formulaRef>
                          <c15:sqref>'パーツ（2）'!$C$44:$H$44</c15:sqref>
                        </c15:formulaRef>
                      </c:ext>
                    </c:extLst>
                    <c:numCache>
                      <c:formatCode>0.0%</c:formatCode>
                      <c:ptCount val="6"/>
                      <c:pt idx="0">
                        <c:v>9.6618357487922701E-3</c:v>
                      </c:pt>
                      <c:pt idx="1">
                        <c:v>7.2463768115942032E-2</c:v>
                      </c:pt>
                      <c:pt idx="2">
                        <c:v>0.11594202898550725</c:v>
                      </c:pt>
                      <c:pt idx="3">
                        <c:v>0.2608695652173913</c:v>
                      </c:pt>
                      <c:pt idx="4">
                        <c:v>0.10144927536231885</c:v>
                      </c:pt>
                      <c:pt idx="5">
                        <c:v>0.67149758454106279</c:v>
                      </c:pt>
                    </c:numCache>
                  </c:numRef>
                </c:val>
              </c15:ser>
            </c15:filteredBarSeries>
          </c:ext>
        </c:extLst>
      </c:barChart>
      <c:catAx>
        <c:axId val="239512576"/>
        <c:scaling>
          <c:orientation val="minMax"/>
        </c:scaling>
        <c:axPos val="l"/>
        <c:numFmt formatCode="General" sourceLinked="1"/>
        <c:maj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39522560"/>
        <c:crosses val="autoZero"/>
        <c:auto val="1"/>
        <c:lblAlgn val="ctr"/>
        <c:lblOffset val="100"/>
        <c:tickMarkSkip val="1"/>
      </c:catAx>
      <c:valAx>
        <c:axId val="239522560"/>
        <c:scaling>
          <c:orientation val="minMax"/>
          <c:max val="1"/>
        </c:scaling>
        <c:axPos val="b"/>
        <c:majorGridlines>
          <c:spPr>
            <a:ln w="9525" cap="flat" cmpd="sng" algn="ctr">
              <a:noFill/>
              <a:round/>
            </a:ln>
            <a:effectLst/>
          </c:spPr>
        </c:majorGridlines>
        <c:numFmt formatCode="0.0%" sourceLinked="1"/>
        <c:maj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9512576"/>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a:pPr>
      <a:endParaRPr lang="ja-JP"/>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20860625083920109"/>
          <c:y val="0"/>
          <c:w val="0.31529051944392439"/>
          <c:h val="0.99861559932793886"/>
        </c:manualLayout>
      </c:layout>
      <c:pieChart>
        <c:varyColors val="1"/>
        <c:ser>
          <c:idx val="0"/>
          <c:order val="0"/>
          <c:tx>
            <c:strRef>
              <c:f>Sheet4!$B$4</c:f>
              <c:strCache>
                <c:ptCount val="1"/>
                <c:pt idx="0">
                  <c:v>合計</c:v>
                </c:pt>
              </c:strCache>
            </c:strRef>
          </c:tx>
          <c:dPt>
            <c:idx val="0"/>
            <c:spPr>
              <a:solidFill>
                <a:srgbClr val="006699"/>
              </a:solidFill>
            </c:spPr>
          </c:dPt>
          <c:dPt>
            <c:idx val="1"/>
            <c:spPr>
              <a:solidFill>
                <a:schemeClr val="accent3">
                  <a:lumMod val="75000"/>
                </a:schemeClr>
              </a:solidFill>
            </c:spPr>
          </c:dPt>
          <c:dPt>
            <c:idx val="2"/>
            <c:spPr>
              <a:solidFill>
                <a:srgbClr val="92D050"/>
              </a:solidFill>
            </c:spPr>
          </c:dPt>
          <c:dPt>
            <c:idx val="3"/>
            <c:spPr>
              <a:solidFill>
                <a:schemeClr val="accent4">
                  <a:lumMod val="20000"/>
                  <a:lumOff val="80000"/>
                </a:schemeClr>
              </a:solidFill>
            </c:spPr>
          </c:dPt>
          <c:dLbls>
            <c:spPr>
              <a:solidFill>
                <a:schemeClr val="bg1"/>
              </a:solidFill>
            </c:spPr>
            <c:txPr>
              <a:bodyPr/>
              <a:lstStyle/>
              <a:p>
                <a:pPr>
                  <a:defRPr sz="1800">
                    <a:latin typeface="Century" pitchFamily="18" charset="0"/>
                  </a:defRPr>
                </a:pPr>
                <a:endParaRPr lang="ja-JP"/>
              </a:p>
            </c:txPr>
            <c:showVal val="1"/>
            <c:showLeaderLines val="1"/>
          </c:dLbls>
          <c:cat>
            <c:strRef>
              <c:f>Sheet4!$C$2:$F$3</c:f>
              <c:strCache>
                <c:ptCount val="4"/>
                <c:pt idx="0">
                  <c:v>実施している可能性が高い</c:v>
                </c:pt>
                <c:pt idx="1">
                  <c:v>実施していない可能性が高い</c:v>
                </c:pt>
                <c:pt idx="2">
                  <c:v>その他</c:v>
                </c:pt>
                <c:pt idx="3">
                  <c:v>無回答</c:v>
                </c:pt>
              </c:strCache>
            </c:strRef>
          </c:cat>
          <c:val>
            <c:numRef>
              <c:f>Sheet4!$C$4:$F$4</c:f>
              <c:numCache>
                <c:formatCode>General</c:formatCode>
                <c:ptCount val="4"/>
                <c:pt idx="0">
                  <c:v>312</c:v>
                </c:pt>
                <c:pt idx="1">
                  <c:v>359</c:v>
                </c:pt>
                <c:pt idx="2">
                  <c:v>70</c:v>
                </c:pt>
                <c:pt idx="3">
                  <c:v>198</c:v>
                </c:pt>
              </c:numCache>
            </c:numRef>
          </c:val>
        </c:ser>
        <c:firstSliceAng val="0"/>
      </c:pieChart>
    </c:plotArea>
    <c:legend>
      <c:legendPos val="r"/>
      <c:layout>
        <c:manualLayout>
          <c:xMode val="edge"/>
          <c:yMode val="edge"/>
          <c:x val="0.5394856905652099"/>
          <c:y val="0.13510709825426251"/>
          <c:w val="0.456010937351495"/>
          <c:h val="0.7762190142898846"/>
        </c:manualLayout>
      </c:layout>
      <c:txPr>
        <a:bodyPr/>
        <a:lstStyle/>
        <a:p>
          <a:pPr>
            <a:defRPr sz="1800"/>
          </a:pPr>
          <a:endParaRPr lang="ja-JP"/>
        </a:p>
      </c:txPr>
    </c:legend>
    <c:plotVisOnly val="1"/>
  </c:chart>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649006796553423"/>
          <c:y val="0.31986240239674896"/>
          <c:w val="0.41813263955272184"/>
          <c:h val="0.61238782072844211"/>
        </c:manualLayout>
      </c:layout>
      <c:barChart>
        <c:barDir val="bar"/>
        <c:grouping val="clustered"/>
        <c:ser>
          <c:idx val="4"/>
          <c:order val="0"/>
          <c:tx>
            <c:strRef>
              <c:f>'パーツ（2）'!$B$59</c:f>
              <c:strCache>
                <c:ptCount val="1"/>
                <c:pt idx="0">
                  <c:v>合計</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'パーツ（2）'!$C$54:$G$54</c:f>
              <c:strCache>
                <c:ptCount val="5"/>
                <c:pt idx="0">
                  <c:v>在宅での受入困難のために現実には退院不可能</c:v>
                </c:pt>
                <c:pt idx="1">
                  <c:v>施設入所待機中</c:v>
                </c:pt>
                <c:pt idx="2">
                  <c:v>在宅復帰準備中（退院日決定）</c:v>
                </c:pt>
                <c:pt idx="3">
                  <c:v>その他</c:v>
                </c:pt>
                <c:pt idx="4">
                  <c:v>無回答</c:v>
                </c:pt>
              </c:strCache>
            </c:strRef>
          </c:cat>
          <c:val>
            <c:numRef>
              <c:f>'パーツ（2）'!$C$59:$G$59</c:f>
              <c:numCache>
                <c:formatCode>0.0%</c:formatCode>
                <c:ptCount val="5"/>
                <c:pt idx="0">
                  <c:v>0.57079152731326765</c:v>
                </c:pt>
                <c:pt idx="1">
                  <c:v>0.31995540691192881</c:v>
                </c:pt>
                <c:pt idx="2">
                  <c:v>0.16499442586399224</c:v>
                </c:pt>
                <c:pt idx="3">
                  <c:v>6.0200668896321113E-2</c:v>
                </c:pt>
                <c:pt idx="4">
                  <c:v>2.5641025641025821E-2</c:v>
                </c:pt>
              </c:numCache>
            </c:numRef>
          </c:val>
        </c:ser>
        <c:gapWidth val="120"/>
        <c:axId val="239757184"/>
        <c:axId val="239758720"/>
        <c:extLst>
          <c:ext xmlns:c15="http://schemas.microsoft.com/office/drawing/2012/chart" uri="{02D57815-91ED-43cb-92C2-25804820EDAC}">
            <c15:filteredBarSeries>
              <c15:ser>
                <c:idx val="0"/>
                <c:order val="0"/>
                <c:tx>
                  <c:strRef>
                    <c:extLst>
                      <c:ext uri="{02D57815-91ED-43cb-92C2-25804820EDAC}">
                        <c15:formulaRef>
                          <c15:sqref>'パーツ（2）'!$B$55</c15:sqref>
                        </c15:formulaRef>
                      </c:ext>
                    </c:extLst>
                    <c:strCache>
                      <c:ptCount val="1"/>
                      <c:pt idx="0">
                        <c:v>無回答</c:v>
                      </c:pt>
                    </c:strCache>
                  </c:strRef>
                </c:tx>
                <c:spPr>
                  <a:solidFill>
                    <a:schemeClr val="accent1"/>
                  </a:solidFill>
                  <a:ln>
                    <a:noFill/>
                  </a:ln>
                  <a:effectLst/>
                </c:spPr>
                <c:invertIfNegative val="0"/>
                <c:cat>
                  <c:strRef>
                    <c:extLst>
                      <c:ext uri="{02D57815-91ED-43cb-92C2-25804820EDAC}">
                        <c15:formulaRef>
                          <c15:sqref>'パーツ（2）'!$C$54:$G$54</c15:sqref>
                        </c15:formulaRef>
                      </c:ext>
                    </c:extLst>
                    <c:strCache>
                      <c:ptCount val="5"/>
                      <c:pt idx="0">
                        <c:v>在宅での受入困難のために現実には退院不可能</c:v>
                      </c:pt>
                      <c:pt idx="1">
                        <c:v>施設入所待機中</c:v>
                      </c:pt>
                      <c:pt idx="2">
                        <c:v>在宅復帰準備中（退院日決定）</c:v>
                      </c:pt>
                      <c:pt idx="3">
                        <c:v>その他</c:v>
                      </c:pt>
                      <c:pt idx="4">
                        <c:v>無回答</c:v>
                      </c:pt>
                    </c:strCache>
                  </c:strRef>
                </c:cat>
                <c:val>
                  <c:numRef>
                    <c:extLst>
                      <c:ext uri="{02D57815-91ED-43cb-92C2-25804820EDAC}">
                        <c15:formulaRef>
                          <c15:sqref>'パーツ（2）'!$C$55:$G$55</c15:sqref>
                        </c15:formulaRef>
                      </c:ext>
                    </c:extLst>
                    <c:numCache>
                      <c:formatCode>0.0%</c:formatCode>
                      <c:ptCount val="5"/>
                      <c:pt idx="0">
                        <c:v>0.5436893203883495</c:v>
                      </c:pt>
                      <c:pt idx="1">
                        <c:v>0.30097087378640774</c:v>
                      </c:pt>
                      <c:pt idx="2">
                        <c:v>0.20388349514563106</c:v>
                      </c:pt>
                      <c:pt idx="3">
                        <c:v>1.9417475728155338E-2</c:v>
                      </c:pt>
                      <c:pt idx="4">
                        <c:v>1.9417475728155338E-2</c:v>
                      </c:pt>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'パーツ（2）'!$B$56</c15:sqref>
                        </c15:formulaRef>
                      </c:ext>
                    </c:extLst>
                    <c:strCache>
                      <c:ptCount val="1"/>
                      <c:pt idx="0">
                        <c:v>医療区分３</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'パーツ（2）'!$C$54:$G$54</c15:sqref>
                        </c15:formulaRef>
                      </c:ext>
                    </c:extLst>
                    <c:strCache>
                      <c:ptCount val="5"/>
                      <c:pt idx="0">
                        <c:v>在宅での受入困難のために現実には退院不可能</c:v>
                      </c:pt>
                      <c:pt idx="1">
                        <c:v>施設入所待機中</c:v>
                      </c:pt>
                      <c:pt idx="2">
                        <c:v>在宅復帰準備中（退院日決定）</c:v>
                      </c:pt>
                      <c:pt idx="3">
                        <c:v>その他</c:v>
                      </c:pt>
                      <c:pt idx="4">
                        <c:v>無回答</c:v>
                      </c:pt>
                    </c:strCache>
                  </c:strRef>
                </c:cat>
                <c:val>
                  <c:numRef>
                    <c:extLst xmlns:c15="http://schemas.microsoft.com/office/drawing/2012/chart">
                      <c:ext xmlns:c15="http://schemas.microsoft.com/office/drawing/2012/chart" uri="{02D57815-91ED-43cb-92C2-25804820EDAC}">
                        <c15:formulaRef>
                          <c15:sqref>'パーツ（2）'!$C$56:$G$56</c15:sqref>
                        </c15:formulaRef>
                      </c:ext>
                    </c:extLst>
                    <c:numCache>
                      <c:formatCode>0.0%</c:formatCode>
                      <c:ptCount val="5"/>
                      <c:pt idx="0">
                        <c:v>0.45161290322580644</c:v>
                      </c:pt>
                      <c:pt idx="1">
                        <c:v>0.24731182795698925</c:v>
                      </c:pt>
                      <c:pt idx="2">
                        <c:v>0.23655913978494625</c:v>
                      </c:pt>
                      <c:pt idx="3">
                        <c:v>0.10752688172043011</c:v>
                      </c:pt>
                      <c:pt idx="4">
                        <c:v>8.6021505376344093E-2</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'パーツ（2）'!$B$57</c15:sqref>
                        </c15:formulaRef>
                      </c:ext>
                    </c:extLst>
                    <c:strCache>
                      <c:ptCount val="1"/>
                      <c:pt idx="0">
                        <c:v>医療区分２</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'パーツ（2）'!$C$54:$G$54</c15:sqref>
                        </c15:formulaRef>
                      </c:ext>
                    </c:extLst>
                    <c:strCache>
                      <c:ptCount val="5"/>
                      <c:pt idx="0">
                        <c:v>在宅での受入困難のために現実には退院不可能</c:v>
                      </c:pt>
                      <c:pt idx="1">
                        <c:v>施設入所待機中</c:v>
                      </c:pt>
                      <c:pt idx="2">
                        <c:v>在宅復帰準備中（退院日決定）</c:v>
                      </c:pt>
                      <c:pt idx="3">
                        <c:v>その他</c:v>
                      </c:pt>
                      <c:pt idx="4">
                        <c:v>無回答</c:v>
                      </c:pt>
                    </c:strCache>
                  </c:strRef>
                </c:cat>
                <c:val>
                  <c:numRef>
                    <c:extLst xmlns:c15="http://schemas.microsoft.com/office/drawing/2012/chart">
                      <c:ext xmlns:c15="http://schemas.microsoft.com/office/drawing/2012/chart" uri="{02D57815-91ED-43cb-92C2-25804820EDAC}">
                        <c15:formulaRef>
                          <c15:sqref>'パーツ（2）'!$C$57:$G$57</c15:sqref>
                        </c15:formulaRef>
                      </c:ext>
                    </c:extLst>
                    <c:numCache>
                      <c:formatCode>0.0%</c:formatCode>
                      <c:ptCount val="5"/>
                      <c:pt idx="0">
                        <c:v>0.6071428571428571</c:v>
                      </c:pt>
                      <c:pt idx="1">
                        <c:v>0.26071428571428573</c:v>
                      </c:pt>
                      <c:pt idx="2">
                        <c:v>0.17499999999999999</c:v>
                      </c:pt>
                      <c:pt idx="3">
                        <c:v>7.4999999999999997E-2</c:v>
                      </c:pt>
                      <c:pt idx="4">
                        <c:v>3.9285714285714285E-2</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'パーツ（2）'!$B$58</c15:sqref>
                        </c15:formulaRef>
                      </c:ext>
                    </c:extLst>
                    <c:strCache>
                      <c:ptCount val="1"/>
                      <c:pt idx="0">
                        <c:v>医療区分１</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'パーツ（2）'!$C$54:$G$54</c15:sqref>
                        </c15:formulaRef>
                      </c:ext>
                    </c:extLst>
                    <c:strCache>
                      <c:ptCount val="5"/>
                      <c:pt idx="0">
                        <c:v>在宅での受入困難のために現実には退院不可能</c:v>
                      </c:pt>
                      <c:pt idx="1">
                        <c:v>施設入所待機中</c:v>
                      </c:pt>
                      <c:pt idx="2">
                        <c:v>在宅復帰準備中（退院日決定）</c:v>
                      </c:pt>
                      <c:pt idx="3">
                        <c:v>その他</c:v>
                      </c:pt>
                      <c:pt idx="4">
                        <c:v>無回答</c:v>
                      </c:pt>
                    </c:strCache>
                  </c:strRef>
                </c:cat>
                <c:val>
                  <c:numRef>
                    <c:extLst xmlns:c15="http://schemas.microsoft.com/office/drawing/2012/chart">
                      <c:ext xmlns:c15="http://schemas.microsoft.com/office/drawing/2012/chart" uri="{02D57815-91ED-43cb-92C2-25804820EDAC}">
                        <c15:formulaRef>
                          <c15:sqref>'パーツ（2）'!$C$58:$G$58</c15:sqref>
                        </c15:formulaRef>
                      </c:ext>
                    </c:extLst>
                    <c:numCache>
                      <c:formatCode>0.0%</c:formatCode>
                      <c:ptCount val="5"/>
                      <c:pt idx="0">
                        <c:v>0.57957244655581952</c:v>
                      </c:pt>
                      <c:pt idx="1">
                        <c:v>0.38004750593824227</c:v>
                      </c:pt>
                      <c:pt idx="2">
                        <c:v>0.1330166270783848</c:v>
                      </c:pt>
                      <c:pt idx="3">
                        <c:v>4.9881235154394299E-2</c:v>
                      </c:pt>
                      <c:pt idx="4">
                        <c:v>4.7505938242280287E-3</c:v>
                      </c:pt>
                    </c:numCache>
                  </c:numRef>
                </c:val>
              </c15:ser>
            </c15:filteredBarSeries>
          </c:ext>
        </c:extLst>
      </c:barChart>
      <c:catAx>
        <c:axId val="239757184"/>
        <c:scaling>
          <c:orientation val="maxMin"/>
        </c:scaling>
        <c:axPos val="l"/>
        <c:numFmt formatCode="General" sourceLinked="1"/>
        <c:maj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39758720"/>
        <c:crosses val="autoZero"/>
        <c:auto val="1"/>
        <c:lblAlgn val="ctr"/>
        <c:lblOffset val="100"/>
        <c:tickMarkSkip val="1"/>
      </c:catAx>
      <c:valAx>
        <c:axId val="239758720"/>
        <c:scaling>
          <c:orientation val="minMax"/>
          <c:max val="1"/>
        </c:scaling>
        <c:axPos val="t"/>
        <c:majorGridlines>
          <c:spPr>
            <a:ln w="9525" cap="flat" cmpd="sng" algn="ctr">
              <a:noFill/>
              <a:round/>
            </a:ln>
            <a:effectLst/>
          </c:spPr>
        </c:majorGridlines>
        <c:numFmt formatCode="0.0%" sourceLinked="1"/>
        <c:maj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9757184"/>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a:pPr>
      <a:endParaRPr lang="ja-JP"/>
    </a:p>
  </c:txPr>
  <c:externalData r:id="rId2"/>
  <c:userShapes r:id="rId3"/>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649006796553423"/>
          <c:y val="0.24581623454381649"/>
          <c:w val="0.41813263955272184"/>
          <c:h val="0.73200086110625251"/>
        </c:manualLayout>
      </c:layout>
      <c:barChart>
        <c:barDir val="bar"/>
        <c:grouping val="clustered"/>
        <c:ser>
          <c:idx val="4"/>
          <c:order val="0"/>
          <c:tx>
            <c:strRef>
              <c:f>'パーツ（2）'!$B$73</c:f>
              <c:strCache>
                <c:ptCount val="1"/>
                <c:pt idx="0">
                  <c:v>合計</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'パーツ（2）'!$C$68:$H$68</c:f>
              <c:strCache>
                <c:ptCount val="6"/>
                <c:pt idx="0">
                  <c:v>無回答</c:v>
                </c:pt>
                <c:pt idx="1">
                  <c:v>その他</c:v>
                </c:pt>
                <c:pt idx="2">
                  <c:v>医療・看護処置が不可能</c:v>
                </c:pt>
                <c:pt idx="3">
                  <c:v>独居</c:v>
                </c:pt>
                <c:pt idx="4">
                  <c:v>本人・家族が希望しない</c:v>
                </c:pt>
                <c:pt idx="5">
                  <c:v>家族の仕事・高齢等</c:v>
                </c:pt>
              </c:strCache>
            </c:strRef>
          </c:cat>
          <c:val>
            <c:numRef>
              <c:f>'パーツ（2）'!$C$73:$H$73</c:f>
              <c:numCache>
                <c:formatCode>0.0%</c:formatCode>
                <c:ptCount val="6"/>
                <c:pt idx="0">
                  <c:v>4.3415340086830692E-2</c:v>
                </c:pt>
                <c:pt idx="1">
                  <c:v>3.3285094066570202E-2</c:v>
                </c:pt>
                <c:pt idx="2">
                  <c:v>0.15918958031837921</c:v>
                </c:pt>
                <c:pt idx="3">
                  <c:v>0.20549927641099983</c:v>
                </c:pt>
                <c:pt idx="4">
                  <c:v>0.40376266280752532</c:v>
                </c:pt>
                <c:pt idx="5">
                  <c:v>0.5311143270622245</c:v>
                </c:pt>
              </c:numCache>
            </c:numRef>
          </c:val>
        </c:ser>
        <c:gapWidth val="120"/>
        <c:axId val="240296704"/>
        <c:axId val="240298240"/>
        <c:extLst>
          <c:ext xmlns:c15="http://schemas.microsoft.com/office/drawing/2012/chart" uri="{02D57815-91ED-43cb-92C2-25804820EDAC}">
            <c15:filteredBarSeries>
              <c15:ser>
                <c:idx val="0"/>
                <c:order val="0"/>
                <c:tx>
                  <c:strRef>
                    <c:extLst>
                      <c:ext uri="{02D57815-91ED-43cb-92C2-25804820EDAC}">
                        <c15:formulaRef>
                          <c15:sqref>'パーツ（2）'!$B$69</c15:sqref>
                        </c15:formulaRef>
                      </c:ext>
                    </c:extLst>
                    <c:strCache>
                      <c:ptCount val="1"/>
                      <c:pt idx="0">
                        <c:v>無回答</c:v>
                      </c:pt>
                    </c:strCache>
                  </c:strRef>
                </c:tx>
                <c:spPr>
                  <a:solidFill>
                    <a:schemeClr val="accent1"/>
                  </a:solidFill>
                  <a:ln>
                    <a:noFill/>
                  </a:ln>
                  <a:effectLst/>
                </c:spPr>
                <c:invertIfNegative val="0"/>
                <c:cat>
                  <c:strRef>
                    <c:extLst>
                      <c:ext uri="{02D57815-91ED-43cb-92C2-25804820EDAC}">
                        <c15:formulaRef>
                          <c15:sqref>'パーツ（2）'!$C$68:$H$68</c15:sqref>
                        </c15:formulaRef>
                      </c:ext>
                    </c:extLst>
                    <c:strCache>
                      <c:ptCount val="6"/>
                      <c:pt idx="0">
                        <c:v>無回答</c:v>
                      </c:pt>
                      <c:pt idx="1">
                        <c:v>その他</c:v>
                      </c:pt>
                      <c:pt idx="2">
                        <c:v>医療・看護処置が不可能</c:v>
                      </c:pt>
                      <c:pt idx="3">
                        <c:v>独居</c:v>
                      </c:pt>
                      <c:pt idx="4">
                        <c:v>本人・家族が希望しない</c:v>
                      </c:pt>
                      <c:pt idx="5">
                        <c:v>家族の仕事・高齢等</c:v>
                      </c:pt>
                    </c:strCache>
                  </c:strRef>
                </c:cat>
                <c:val>
                  <c:numRef>
                    <c:extLst>
                      <c:ext uri="{02D57815-91ED-43cb-92C2-25804820EDAC}">
                        <c15:formulaRef>
                          <c15:sqref>'パーツ（2）'!$C$69:$H$69</c15:sqref>
                        </c15:formulaRef>
                      </c:ext>
                    </c:extLst>
                    <c:numCache>
                      <c:formatCode>0.0%</c:formatCode>
                      <c:ptCount val="6"/>
                      <c:pt idx="0">
                        <c:v>7.5949367088607597E-2</c:v>
                      </c:pt>
                      <c:pt idx="1">
                        <c:v>1.2658227848101266E-2</c:v>
                      </c:pt>
                      <c:pt idx="2">
                        <c:v>0.17721518987341772</c:v>
                      </c:pt>
                      <c:pt idx="3">
                        <c:v>0.15189873417721519</c:v>
                      </c:pt>
                      <c:pt idx="4">
                        <c:v>0.41772151898734178</c:v>
                      </c:pt>
                      <c:pt idx="5">
                        <c:v>0.44303797468354428</c:v>
                      </c:pt>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'パーツ（2）'!$B$70</c15:sqref>
                        </c15:formulaRef>
                      </c:ext>
                    </c:extLst>
                    <c:strCache>
                      <c:ptCount val="1"/>
                      <c:pt idx="0">
                        <c:v>医療区分３</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'パーツ（2）'!$C$68:$H$68</c15:sqref>
                        </c15:formulaRef>
                      </c:ext>
                    </c:extLst>
                    <c:strCache>
                      <c:ptCount val="6"/>
                      <c:pt idx="0">
                        <c:v>無回答</c:v>
                      </c:pt>
                      <c:pt idx="1">
                        <c:v>その他</c:v>
                      </c:pt>
                      <c:pt idx="2">
                        <c:v>医療・看護処置が不可能</c:v>
                      </c:pt>
                      <c:pt idx="3">
                        <c:v>独居</c:v>
                      </c:pt>
                      <c:pt idx="4">
                        <c:v>本人・家族が希望しない</c:v>
                      </c:pt>
                      <c:pt idx="5">
                        <c:v>家族の仕事・高齢等</c:v>
                      </c:pt>
                    </c:strCache>
                  </c:strRef>
                </c:cat>
                <c:val>
                  <c:numRef>
                    <c:extLst xmlns:c15="http://schemas.microsoft.com/office/drawing/2012/chart">
                      <c:ext xmlns:c15="http://schemas.microsoft.com/office/drawing/2012/chart" uri="{02D57815-91ED-43cb-92C2-25804820EDAC}">
                        <c15:formulaRef>
                          <c15:sqref>'パーツ（2）'!$C$70:$H$70</c15:sqref>
                        </c15:formulaRef>
                      </c:ext>
                    </c:extLst>
                    <c:numCache>
                      <c:formatCode>0.0%</c:formatCode>
                      <c:ptCount val="6"/>
                      <c:pt idx="0">
                        <c:v>3.6363636363636362E-2</c:v>
                      </c:pt>
                      <c:pt idx="1">
                        <c:v>3.6363636363636362E-2</c:v>
                      </c:pt>
                      <c:pt idx="2">
                        <c:v>0.38181818181818183</c:v>
                      </c:pt>
                      <c:pt idx="3">
                        <c:v>0.16363636363636364</c:v>
                      </c:pt>
                      <c:pt idx="4">
                        <c:v>0.41818181818181815</c:v>
                      </c:pt>
                      <c:pt idx="5">
                        <c:v>0.45454545454545453</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'パーツ（2）'!$B$71</c15:sqref>
                        </c15:formulaRef>
                      </c:ext>
                    </c:extLst>
                    <c:strCache>
                      <c:ptCount val="1"/>
                      <c:pt idx="0">
                        <c:v>医療区分２</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'パーツ（2）'!$C$68:$H$68</c15:sqref>
                        </c15:formulaRef>
                      </c:ext>
                    </c:extLst>
                    <c:strCache>
                      <c:ptCount val="6"/>
                      <c:pt idx="0">
                        <c:v>無回答</c:v>
                      </c:pt>
                      <c:pt idx="1">
                        <c:v>その他</c:v>
                      </c:pt>
                      <c:pt idx="2">
                        <c:v>医療・看護処置が不可能</c:v>
                      </c:pt>
                      <c:pt idx="3">
                        <c:v>独居</c:v>
                      </c:pt>
                      <c:pt idx="4">
                        <c:v>本人・家族が希望しない</c:v>
                      </c:pt>
                      <c:pt idx="5">
                        <c:v>家族の仕事・高齢等</c:v>
                      </c:pt>
                    </c:strCache>
                  </c:strRef>
                </c:cat>
                <c:val>
                  <c:numRef>
                    <c:extLst xmlns:c15="http://schemas.microsoft.com/office/drawing/2012/chart">
                      <c:ext xmlns:c15="http://schemas.microsoft.com/office/drawing/2012/chart" uri="{02D57815-91ED-43cb-92C2-25804820EDAC}">
                        <c15:formulaRef>
                          <c15:sqref>'パーツ（2）'!$C$71:$H$71</c15:sqref>
                        </c15:formulaRef>
                      </c:ext>
                    </c:extLst>
                    <c:numCache>
                      <c:formatCode>0.0%</c:formatCode>
                      <c:ptCount val="6"/>
                      <c:pt idx="0">
                        <c:v>3.3653846153846152E-2</c:v>
                      </c:pt>
                      <c:pt idx="1">
                        <c:v>5.7692307692307696E-2</c:v>
                      </c:pt>
                      <c:pt idx="2">
                        <c:v>0.25</c:v>
                      </c:pt>
                      <c:pt idx="3">
                        <c:v>0.1875</c:v>
                      </c:pt>
                      <c:pt idx="4">
                        <c:v>0.38942307692307693</c:v>
                      </c:pt>
                      <c:pt idx="5">
                        <c:v>0.54807692307692313</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'パーツ（2）'!$B$72</c15:sqref>
                        </c15:formulaRef>
                      </c:ext>
                    </c:extLst>
                    <c:strCache>
                      <c:ptCount val="1"/>
                      <c:pt idx="0">
                        <c:v>医療区分１</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'パーツ（2）'!$C$68:$H$68</c15:sqref>
                        </c15:formulaRef>
                      </c:ext>
                    </c:extLst>
                    <c:strCache>
                      <c:ptCount val="6"/>
                      <c:pt idx="0">
                        <c:v>無回答</c:v>
                      </c:pt>
                      <c:pt idx="1">
                        <c:v>その他</c:v>
                      </c:pt>
                      <c:pt idx="2">
                        <c:v>医療・看護処置が不可能</c:v>
                      </c:pt>
                      <c:pt idx="3">
                        <c:v>独居</c:v>
                      </c:pt>
                      <c:pt idx="4">
                        <c:v>本人・家族が希望しない</c:v>
                      </c:pt>
                      <c:pt idx="5">
                        <c:v>家族の仕事・高齢等</c:v>
                      </c:pt>
                    </c:strCache>
                  </c:strRef>
                </c:cat>
                <c:val>
                  <c:numRef>
                    <c:extLst xmlns:c15="http://schemas.microsoft.com/office/drawing/2012/chart">
                      <c:ext xmlns:c15="http://schemas.microsoft.com/office/drawing/2012/chart" uri="{02D57815-91ED-43cb-92C2-25804820EDAC}">
                        <c15:formulaRef>
                          <c15:sqref>'パーツ（2）'!$C$72:$H$72</c15:sqref>
                        </c15:formulaRef>
                      </c:ext>
                    </c:extLst>
                    <c:numCache>
                      <c:formatCode>0.0%</c:formatCode>
                      <c:ptCount val="6"/>
                      <c:pt idx="0">
                        <c:v>4.2979942693409739E-2</c:v>
                      </c:pt>
                      <c:pt idx="1">
                        <c:v>2.2922636103151862E-2</c:v>
                      </c:pt>
                      <c:pt idx="2">
                        <c:v>6.5902578796561598E-2</c:v>
                      </c:pt>
                      <c:pt idx="3">
                        <c:v>0.23495702005730659</c:v>
                      </c:pt>
                      <c:pt idx="4">
                        <c:v>0.40687679083094558</c:v>
                      </c:pt>
                      <c:pt idx="5">
                        <c:v>0.55300859598853869</c:v>
                      </c:pt>
                    </c:numCache>
                  </c:numRef>
                </c:val>
              </c15:ser>
            </c15:filteredBarSeries>
          </c:ext>
        </c:extLst>
      </c:barChart>
      <c:catAx>
        <c:axId val="240296704"/>
        <c:scaling>
          <c:orientation val="minMax"/>
        </c:scaling>
        <c:axPos val="l"/>
        <c:numFmt formatCode="General" sourceLinked="1"/>
        <c:maj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40298240"/>
        <c:crosses val="autoZero"/>
        <c:auto val="1"/>
        <c:lblAlgn val="ctr"/>
        <c:lblOffset val="100"/>
        <c:tickMarkSkip val="1"/>
      </c:catAx>
      <c:valAx>
        <c:axId val="240298240"/>
        <c:scaling>
          <c:orientation val="minMax"/>
          <c:max val="1"/>
        </c:scaling>
        <c:axPos val="b"/>
        <c:majorGridlines>
          <c:spPr>
            <a:ln w="9525" cap="flat" cmpd="sng" algn="ctr">
              <a:noFill/>
              <a:round/>
            </a:ln>
            <a:effectLst/>
          </c:spPr>
        </c:majorGridlines>
        <c:numFmt formatCode="0.0%" sourceLinked="1"/>
        <c:maj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40296704"/>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a:pPr>
      <a:endParaRPr lang="ja-JP"/>
    </a:p>
  </c:txPr>
  <c:externalData r:id="rId2"/>
  <c:userShapes r:id="rId3"/>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ja-JP"/>
  <c:style val="6"/>
  <c:chart>
    <c:autoTitleDeleted val="1"/>
    <c:plotArea>
      <c:layout>
        <c:manualLayout>
          <c:layoutTarget val="inner"/>
          <c:xMode val="edge"/>
          <c:yMode val="edge"/>
          <c:x val="0.49562920588188708"/>
          <c:y val="3.4643968130525268E-2"/>
          <c:w val="0.45240484192232638"/>
          <c:h val="0.82106948434300964"/>
        </c:manualLayout>
      </c:layout>
      <c:barChart>
        <c:barDir val="bar"/>
        <c:grouping val="clustered"/>
        <c:ser>
          <c:idx val="0"/>
          <c:order val="0"/>
          <c:tx>
            <c:strRef>
              <c:f>Sheet5!$C$30</c:f>
              <c:strCache>
                <c:ptCount val="1"/>
                <c:pt idx="0">
                  <c:v>全体</c:v>
                </c:pt>
              </c:strCache>
            </c:strRef>
          </c:tx>
          <c:dLbls>
            <c:showVal val="1"/>
          </c:dLbls>
          <c:cat>
            <c:strRef>
              <c:f>Sheet5!$B$31:$B$35</c:f>
              <c:strCache>
                <c:ptCount val="5"/>
                <c:pt idx="0">
                  <c:v>施設系サービスヘの退院可能</c:v>
                </c:pt>
                <c:pt idx="1">
                  <c:v>施設系サービスは不要、居住系サービスへの退院可能</c:v>
                </c:pt>
                <c:pt idx="2">
                  <c:v>訪問系、通所系のサービス利用により在宅への退院が可能</c:v>
                </c:pt>
                <c:pt idx="3">
                  <c:v>いずれのサービスを利用しても退院不可能</c:v>
                </c:pt>
                <c:pt idx="4">
                  <c:v>無回答</c:v>
                </c:pt>
              </c:strCache>
            </c:strRef>
          </c:cat>
          <c:val>
            <c:numRef>
              <c:f>Sheet5!$C$31:$C$35</c:f>
              <c:numCache>
                <c:formatCode>0.0%</c:formatCode>
                <c:ptCount val="5"/>
                <c:pt idx="0">
                  <c:v>0.73700000000000065</c:v>
                </c:pt>
                <c:pt idx="1">
                  <c:v>4.5999999999999999E-2</c:v>
                </c:pt>
                <c:pt idx="2">
                  <c:v>9.4000000000000028E-2</c:v>
                </c:pt>
                <c:pt idx="3">
                  <c:v>0.1</c:v>
                </c:pt>
                <c:pt idx="4">
                  <c:v>2.3E-2</c:v>
                </c:pt>
              </c:numCache>
            </c:numRef>
          </c:val>
        </c:ser>
        <c:axId val="197132672"/>
        <c:axId val="197134208"/>
      </c:barChart>
      <c:catAx>
        <c:axId val="197132672"/>
        <c:scaling>
          <c:orientation val="maxMin"/>
        </c:scaling>
        <c:axPos val="l"/>
        <c:tickLblPos val="nextTo"/>
        <c:txPr>
          <a:bodyPr/>
          <a:lstStyle/>
          <a:p>
            <a:pPr>
              <a:defRPr sz="1200">
                <a:latin typeface="メイリオ" pitchFamily="50" charset="-128"/>
                <a:ea typeface="メイリオ" pitchFamily="50" charset="-128"/>
              </a:defRPr>
            </a:pPr>
            <a:endParaRPr lang="ja-JP"/>
          </a:p>
        </c:txPr>
        <c:crossAx val="197134208"/>
        <c:crosses val="autoZero"/>
        <c:lblAlgn val="ctr"/>
        <c:lblOffset val="100"/>
      </c:catAx>
      <c:valAx>
        <c:axId val="197134208"/>
        <c:scaling>
          <c:orientation val="minMax"/>
          <c:max val="1"/>
        </c:scaling>
        <c:axPos val="t"/>
        <c:majorGridlines/>
        <c:numFmt formatCode="0.0%" sourceLinked="1"/>
        <c:tickLblPos val="high"/>
        <c:crossAx val="197132672"/>
        <c:crosses val="autoZero"/>
        <c:crossBetween val="between"/>
      </c:valAx>
    </c:plotArea>
    <c:plotVisOnly val="1"/>
  </c:chart>
  <c:txPr>
    <a:bodyPr/>
    <a:lstStyle/>
    <a:p>
      <a:pPr algn="dist">
        <a:defRPr sz="1800"/>
      </a:pPr>
      <a:endParaRPr lang="ja-JP"/>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8335167613945"/>
          <c:y val="0.12255507384376632"/>
          <c:w val="0.46423760855984691"/>
          <c:h val="0.75488985231247385"/>
        </c:manualLayout>
      </c:layout>
      <c:pieChart>
        <c:varyColors val="1"/>
        <c:ser>
          <c:idx val="0"/>
          <c:order val="0"/>
          <c:dPt>
            <c:idx val="0"/>
            <c:spPr>
              <a:solidFill>
                <a:srgbClr val="BBDB7E"/>
              </a:solidFill>
              <a:ln w="19050">
                <a:solidFill>
                  <a:schemeClr val="lt1"/>
                </a:solidFill>
              </a:ln>
              <a:effectLst/>
            </c:spPr>
          </c:dPt>
          <c:dPt>
            <c:idx val="1"/>
            <c:spPr>
              <a:solidFill>
                <a:srgbClr val="688A26"/>
              </a:solidFill>
              <a:ln w="19050">
                <a:solidFill>
                  <a:schemeClr val="lt1"/>
                </a:solidFill>
              </a:ln>
              <a:effectLst/>
            </c:spPr>
          </c:dPt>
          <c:dLbls>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ＭＳ Ｐゴシック" panose="020B0600070205080204" pitchFamily="50" charset="-128"/>
                      <a:ea typeface="ＭＳ Ｐゴシック" panose="020B0600070205080204" pitchFamily="50" charset="-128"/>
                      <a:cs typeface="+mn-cs"/>
                    </a:defRPr>
                  </a:pPr>
                  <a:endParaRPr lang="ja-JP"/>
                </a:p>
              </c:txPr>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'パーツ(1)'!$C$33:$D$33</c:f>
              <c:strCache>
                <c:ptCount val="2"/>
                <c:pt idx="0">
                  <c:v>決めている</c:v>
                </c:pt>
                <c:pt idx="1">
                  <c:v>決めていない</c:v>
                </c:pt>
              </c:strCache>
            </c:strRef>
          </c:cat>
          <c:val>
            <c:numRef>
              <c:f>'パーツ(1)'!$C$34:$D$34</c:f>
              <c:numCache>
                <c:formatCode>0.0%</c:formatCode>
                <c:ptCount val="2"/>
                <c:pt idx="0">
                  <c:v>0.48800000000000032</c:v>
                </c:pt>
                <c:pt idx="1">
                  <c:v>0.51200000000000001</c:v>
                </c:pt>
              </c:numCache>
            </c:numRef>
          </c:val>
        </c:ser>
        <c:firstSliceAng val="0"/>
      </c:pieChart>
      <c:spPr>
        <a:noFill/>
        <a:ln>
          <a:noFill/>
        </a:ln>
        <a:effectLst/>
      </c:spPr>
    </c:plotArea>
    <c:legend>
      <c:legendPos val="r"/>
      <c:layout>
        <c:manualLayout>
          <c:xMode val="edge"/>
          <c:yMode val="edge"/>
          <c:x val="0.60207143727672818"/>
          <c:y val="0.37643275821674482"/>
          <c:w val="0.3792413718533143"/>
          <c:h val="0.25014953703703674"/>
        </c:manualLayout>
      </c:layout>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zero"/>
  </c:chart>
  <c:spPr>
    <a:noFill/>
    <a:ln w="9525" cap="flat" cmpd="sng" algn="ctr">
      <a:noFill/>
      <a:round/>
    </a:ln>
    <a:effectLst/>
  </c:spPr>
  <c:txPr>
    <a:bodyPr/>
    <a:lstStyle/>
    <a:p>
      <a:pPr>
        <a:defRPr/>
      </a:pPr>
      <a:endParaRPr lang="ja-JP"/>
    </a:p>
  </c:txPr>
  <c:externalData r:id="rId2"/>
  <c:userShapes r:id="rId3"/>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ja-JP"/>
  <c:style val="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878203764449237E-2"/>
          <c:y val="0.39558585735173446"/>
          <c:w val="0.90649830889572858"/>
          <c:h val="0.23120071632161268"/>
        </c:manualLayout>
      </c:layout>
      <c:barChart>
        <c:barDir val="bar"/>
        <c:grouping val="percentStacked"/>
        <c:ser>
          <c:idx val="0"/>
          <c:order val="0"/>
          <c:tx>
            <c:strRef>
              <c:f>'パーツ(1)'!$C$40</c:f>
              <c:strCache>
                <c:ptCount val="1"/>
                <c:pt idx="0">
                  <c:v>10分未満</c:v>
                </c:pt>
              </c:strCache>
            </c:strRef>
          </c:tx>
          <c:spPr>
            <a:solidFill>
              <a:schemeClr val="accent2"/>
            </a:solidFill>
          </c:spPr>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'パーツ(1)'!$C$41</c:f>
              <c:numCache>
                <c:formatCode>0.0%</c:formatCode>
                <c:ptCount val="1"/>
                <c:pt idx="0">
                  <c:v>0.48975409836065814</c:v>
                </c:pt>
              </c:numCache>
            </c:numRef>
          </c:val>
        </c:ser>
        <c:ser>
          <c:idx val="1"/>
          <c:order val="1"/>
          <c:tx>
            <c:strRef>
              <c:f>'パーツ(1)'!$D$40</c:f>
              <c:strCache>
                <c:ptCount val="1"/>
                <c:pt idx="0">
                  <c:v>10分以上～30分未満</c:v>
                </c:pt>
              </c:strCache>
            </c:strRef>
          </c:tx>
          <c:spPr>
            <a:solidFill>
              <a:srgbClr val="FFFF9F"/>
            </a:solidFill>
          </c:spPr>
          <c:dLbls>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0"/>
              </c:ext>
            </c:extLst>
          </c:dLbls>
          <c:val>
            <c:numRef>
              <c:f>'パーツ(1)'!$D$41</c:f>
              <c:numCache>
                <c:formatCode>0.0%</c:formatCode>
                <c:ptCount val="1"/>
                <c:pt idx="0">
                  <c:v>0.42213114754098363</c:v>
                </c:pt>
              </c:numCache>
            </c:numRef>
          </c:val>
        </c:ser>
        <c:ser>
          <c:idx val="2"/>
          <c:order val="2"/>
          <c:tx>
            <c:strRef>
              <c:f>'パーツ(1)'!$E$40</c:f>
              <c:strCache>
                <c:ptCount val="1"/>
                <c:pt idx="0">
                  <c:v>30分以上</c:v>
                </c:pt>
              </c:strCache>
            </c:strRef>
          </c:tx>
          <c:spPr>
            <a:solidFill>
              <a:schemeClr val="accent2">
                <a:lumMod val="60000"/>
                <a:lumOff val="40000"/>
              </a:schemeClr>
            </a:solidFill>
          </c:spPr>
          <c:dLbls>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0"/>
              </c:ext>
            </c:extLst>
          </c:dLbls>
          <c:val>
            <c:numRef>
              <c:f>'パーツ(1)'!$E$41</c:f>
              <c:numCache>
                <c:formatCode>0.0%</c:formatCode>
                <c:ptCount val="1"/>
                <c:pt idx="0">
                  <c:v>8.8114754098360656E-2</c:v>
                </c:pt>
              </c:numCache>
            </c:numRef>
          </c:val>
        </c:ser>
        <c:dLbls>
          <c:showVal val="1"/>
        </c:dLbls>
        <c:gapWidth val="60"/>
        <c:overlap val="100"/>
        <c:axId val="240740608"/>
        <c:axId val="240746496"/>
      </c:barChart>
      <c:catAx>
        <c:axId val="240740608"/>
        <c:scaling>
          <c:orientation val="minMax"/>
        </c:scaling>
        <c:delete val="1"/>
        <c:axPos val="r"/>
        <c:numFmt formatCode="General" sourceLinked="1"/>
        <c:majorTickMark val="none"/>
        <c:tickLblPos val="none"/>
        <c:crossAx val="240746496"/>
        <c:crosses val="max"/>
        <c:auto val="1"/>
        <c:lblAlgn val="ctr"/>
        <c:lblOffset val="100"/>
      </c:catAx>
      <c:valAx>
        <c:axId val="240746496"/>
        <c:scaling>
          <c:orientation val="minMax"/>
        </c:scaling>
        <c:axPos val="b"/>
        <c:majorGridlines>
          <c:spPr>
            <a:ln w="9525" cap="flat" cmpd="sng" algn="ctr">
              <a:solidFill>
                <a:schemeClr val="tx1">
                  <a:lumMod val="50000"/>
                  <a:lumOff val="50000"/>
                </a:schemeClr>
              </a:solidFill>
              <a:round/>
            </a:ln>
            <a:effectLst/>
          </c:spPr>
        </c:majorGridlines>
        <c:numFmt formatCode="0%" sourceLinked="1"/>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240740608"/>
        <c:crosses val="autoZero"/>
        <c:crossBetween val="between"/>
        <c:majorUnit val="1"/>
      </c:valAx>
      <c:spPr>
        <a:noFill/>
        <a:ln>
          <a:noFill/>
        </a:ln>
        <a:effectLst/>
      </c:spPr>
    </c:plotArea>
    <c:legend>
      <c:legendPos val="t"/>
      <c:layout>
        <c:manualLayout>
          <c:xMode val="edge"/>
          <c:yMode val="edge"/>
          <c:x val="0.16368175272527702"/>
          <c:y val="0.64889695834749683"/>
          <c:w val="0.63794066436292063"/>
          <c:h val="0.14984992549745713"/>
        </c:manualLayout>
      </c:layout>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chart>
  <c:spPr>
    <a:noFill/>
    <a:ln w="9525" cap="flat" cmpd="sng" algn="ctr">
      <a:noFill/>
      <a:round/>
    </a:ln>
    <a:effectLst/>
  </c:spPr>
  <c:txPr>
    <a:bodyPr/>
    <a:lstStyle/>
    <a:p>
      <a:pPr>
        <a:defRPr/>
      </a:pPr>
      <a:endParaRPr lang="ja-JP"/>
    </a:p>
  </c:txPr>
  <c:externalData r:id="rId2"/>
  <c:userShapes r:id="rId3"/>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ja-JP"/>
  <c:style val="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878203764449237E-2"/>
          <c:y val="0.39558585735173446"/>
          <c:w val="0.90649830889572858"/>
          <c:h val="0.23120071632161268"/>
        </c:manualLayout>
      </c:layout>
      <c:barChart>
        <c:barDir val="bar"/>
        <c:grouping val="percentStacked"/>
        <c:ser>
          <c:idx val="0"/>
          <c:order val="0"/>
          <c:tx>
            <c:strRef>
              <c:f>'パーツ(1)'!$C$46</c:f>
              <c:strCache>
                <c:ptCount val="1"/>
                <c:pt idx="0">
                  <c:v>徒歩</c:v>
                </c:pt>
              </c:strCache>
            </c:strRef>
          </c:tx>
          <c:spPr>
            <a:solidFill>
              <a:schemeClr val="accent2"/>
            </a:solidFill>
          </c:spPr>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ja-JP" altLang="en-US" sz="14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'パーツ(1)'!$C$47</c:f>
              <c:numCache>
                <c:formatCode>0.0%</c:formatCode>
                <c:ptCount val="1"/>
                <c:pt idx="0">
                  <c:v>8.4016393442623724E-2</c:v>
                </c:pt>
              </c:numCache>
            </c:numRef>
          </c:val>
        </c:ser>
        <c:ser>
          <c:idx val="1"/>
          <c:order val="1"/>
          <c:tx>
            <c:strRef>
              <c:f>'パーツ(1)'!$D$46</c:f>
              <c:strCache>
                <c:ptCount val="1"/>
                <c:pt idx="0">
                  <c:v>自転車</c:v>
                </c:pt>
              </c:strCache>
            </c:strRef>
          </c:tx>
          <c:spPr>
            <a:solidFill>
              <a:srgbClr val="FFFF9F"/>
            </a:solidFill>
          </c:spPr>
          <c:dLbls>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0"/>
              </c:ext>
            </c:extLst>
          </c:dLbls>
          <c:val>
            <c:numRef>
              <c:f>'パーツ(1)'!$D$47</c:f>
              <c:numCache>
                <c:formatCode>0.0%</c:formatCode>
                <c:ptCount val="1"/>
                <c:pt idx="0">
                  <c:v>6.3524590163934427E-2</c:v>
                </c:pt>
              </c:numCache>
            </c:numRef>
          </c:val>
        </c:ser>
        <c:ser>
          <c:idx val="2"/>
          <c:order val="2"/>
          <c:tx>
            <c:strRef>
              <c:f>'パーツ(1)'!$E$46</c:f>
              <c:strCache>
                <c:ptCount val="1"/>
                <c:pt idx="0">
                  <c:v>バイク</c:v>
                </c:pt>
              </c:strCache>
            </c:strRef>
          </c:tx>
          <c:spPr>
            <a:solidFill>
              <a:schemeClr val="accent2">
                <a:lumMod val="60000"/>
                <a:lumOff val="40000"/>
              </a:schemeClr>
            </a:solidFill>
          </c:spPr>
          <c:dLbls>
            <c:dLbl>
              <c:idx val="0"/>
              <c:layout>
                <c:manualLayout>
                  <c:x val="3.8062886782242798E-3"/>
                  <c:y val="0.14144213533661926"/>
                </c:manualLayout>
              </c:layout>
              <c:spPr>
                <a:noFill/>
                <a:ln>
                  <a:noFill/>
                </a:ln>
                <a:effectLst/>
              </c:spPr>
              <c:txPr>
                <a:bodyPr wrap="square" lIns="38100" tIns="19050" rIns="38100" bIns="19050" anchor="ctr">
                  <a:spAutoFit/>
                </a:bodyPr>
                <a:lstStyle/>
                <a:p>
                  <a:pPr>
                    <a:defRPr sz="12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0"/>
              </c:ext>
            </c:extLst>
          </c:dLbls>
          <c:val>
            <c:numRef>
              <c:f>'パーツ(1)'!$E$47</c:f>
              <c:numCache>
                <c:formatCode>0.0%</c:formatCode>
                <c:ptCount val="1"/>
                <c:pt idx="0">
                  <c:v>4.0983606557377103E-3</c:v>
                </c:pt>
              </c:numCache>
            </c:numRef>
          </c:val>
        </c:ser>
        <c:ser>
          <c:idx val="3"/>
          <c:order val="3"/>
          <c:tx>
            <c:strRef>
              <c:f>'パーツ(1)'!$F$46</c:f>
              <c:strCache>
                <c:ptCount val="1"/>
                <c:pt idx="0">
                  <c:v>自動車</c:v>
                </c:pt>
              </c:strCache>
            </c:strRef>
          </c:tx>
          <c:spPr>
            <a:solidFill>
              <a:schemeClr val="accent2">
                <a:lumMod val="75000"/>
              </a:schemeClr>
            </a:solidFill>
          </c:spPr>
          <c:dLbls>
            <c:spPr>
              <a:noFill/>
              <a:ln>
                <a:noFill/>
              </a:ln>
              <a:effectLst/>
            </c:spPr>
            <c:txPr>
              <a:bodyPr wrap="square" lIns="38100" tIns="19050" rIns="38100" bIns="19050" anchor="ctr">
                <a:spAutoFit/>
              </a:bodyPr>
              <a:lstStyle/>
              <a:p>
                <a:pPr>
                  <a:defRPr sz="1400">
                    <a:solidFill>
                      <a:schemeClr val="bg1"/>
                    </a:solidFill>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ext>
            </c:extLst>
          </c:dLbls>
          <c:val>
            <c:numRef>
              <c:f>'パーツ(1)'!$F$47</c:f>
              <c:numCache>
                <c:formatCode>0.0%</c:formatCode>
                <c:ptCount val="1"/>
                <c:pt idx="0">
                  <c:v>0.83196721311475463</c:v>
                </c:pt>
              </c:numCache>
            </c:numRef>
          </c:val>
        </c:ser>
        <c:ser>
          <c:idx val="4"/>
          <c:order val="4"/>
          <c:tx>
            <c:strRef>
              <c:f>'パーツ(1)'!$G$46</c:f>
              <c:strCache>
                <c:ptCount val="1"/>
                <c:pt idx="0">
                  <c:v>タクシー</c:v>
                </c:pt>
              </c:strCache>
            </c:strRef>
          </c:tx>
          <c:spPr>
            <a:solidFill>
              <a:schemeClr val="accent1">
                <a:lumMod val="20000"/>
                <a:lumOff val="80000"/>
              </a:schemeClr>
            </a:solidFill>
          </c:spPr>
          <c:dLbls>
            <c:dLbl>
              <c:idx val="0"/>
              <c:layout>
                <c:manualLayout>
                  <c:x val="-5.1384897156028453E-2"/>
                  <c:y val="-0.18610807281134076"/>
                </c:manualLayout>
              </c:layout>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15:leaderLines>
                  <c:spPr>
                    <a:ln w="9525"/>
                  </c:spPr>
                </c15:leaderLines>
              </c:ext>
            </c:extLst>
          </c:dLbls>
          <c:val>
            <c:numRef>
              <c:f>'パーツ(1)'!$G$47</c:f>
              <c:numCache>
                <c:formatCode>0.0%</c:formatCode>
                <c:ptCount val="1"/>
                <c:pt idx="0">
                  <c:v>6.1475409836065573E-3</c:v>
                </c:pt>
              </c:numCache>
            </c:numRef>
          </c:val>
        </c:ser>
        <c:ser>
          <c:idx val="5"/>
          <c:order val="5"/>
          <c:tx>
            <c:strRef>
              <c:f>'パーツ(1)'!$H$46</c:f>
              <c:strCache>
                <c:ptCount val="1"/>
                <c:pt idx="0">
                  <c:v>公共交通機関</c:v>
                </c:pt>
              </c:strCache>
            </c:strRef>
          </c:tx>
          <c:spPr>
            <a:solidFill>
              <a:schemeClr val="accent1">
                <a:lumMod val="50000"/>
              </a:schemeClr>
            </a:solidFill>
          </c:spPr>
          <c:dLbls>
            <c:dLbl>
              <c:idx val="0"/>
              <c:layout>
                <c:manualLayout>
                  <c:x val="3.2353453764906531E-2"/>
                  <c:y val="-0.18610807281134076"/>
                </c:manualLayout>
              </c:layout>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15:leaderLines>
                  <c:spPr>
                    <a:ln w="9525"/>
                  </c:spPr>
                </c15:leaderLines>
              </c:ext>
            </c:extLst>
          </c:dLbls>
          <c:val>
            <c:numRef>
              <c:f>'パーツ(1)'!$H$47</c:f>
              <c:numCache>
                <c:formatCode>0.0%</c:formatCode>
                <c:ptCount val="1"/>
                <c:pt idx="0">
                  <c:v>1.0245901639344263E-2</c:v>
                </c:pt>
              </c:numCache>
            </c:numRef>
          </c:val>
        </c:ser>
        <c:dLbls>
          <c:showVal val="1"/>
        </c:dLbls>
        <c:gapWidth val="60"/>
        <c:overlap val="100"/>
        <c:axId val="240831104"/>
        <c:axId val="241000832"/>
      </c:barChart>
      <c:catAx>
        <c:axId val="240831104"/>
        <c:scaling>
          <c:orientation val="minMax"/>
        </c:scaling>
        <c:delete val="1"/>
        <c:axPos val="r"/>
        <c:numFmt formatCode="General" sourceLinked="1"/>
        <c:majorTickMark val="none"/>
        <c:tickLblPos val="none"/>
        <c:crossAx val="241000832"/>
        <c:crosses val="max"/>
        <c:auto val="1"/>
        <c:lblAlgn val="ctr"/>
        <c:lblOffset val="100"/>
      </c:catAx>
      <c:valAx>
        <c:axId val="241000832"/>
        <c:scaling>
          <c:orientation val="minMax"/>
        </c:scaling>
        <c:axPos val="b"/>
        <c:majorGridlines>
          <c:spPr>
            <a:ln w="9525" cap="flat" cmpd="sng" algn="ctr">
              <a:solidFill>
                <a:schemeClr val="tx1">
                  <a:lumMod val="50000"/>
                  <a:lumOff val="50000"/>
                </a:schemeClr>
              </a:solidFill>
              <a:round/>
            </a:ln>
            <a:effectLst/>
          </c:spPr>
        </c:majorGridlines>
        <c:numFmt formatCode="0%" sourceLinked="1"/>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240831104"/>
        <c:crosses val="autoZero"/>
        <c:crossBetween val="between"/>
        <c:majorUnit val="1"/>
      </c:valAx>
      <c:spPr>
        <a:noFill/>
        <a:ln>
          <a:noFill/>
        </a:ln>
        <a:effectLst/>
      </c:spPr>
    </c:plotArea>
    <c:legend>
      <c:legendPos val="t"/>
      <c:layout>
        <c:manualLayout>
          <c:xMode val="edge"/>
          <c:yMode val="edge"/>
          <c:x val="8.7580363062313704E-2"/>
          <c:y val="0.68662352569328033"/>
          <c:w val="0.82483912202490772"/>
          <c:h val="0.14984992549745713"/>
        </c:manualLayout>
      </c:layout>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chart>
  <c:spPr>
    <a:noFill/>
    <a:ln w="9525" cap="flat" cmpd="sng" algn="ctr">
      <a:noFill/>
      <a:round/>
    </a:ln>
    <a:effectLst/>
  </c:spPr>
  <c:txPr>
    <a:bodyPr/>
    <a:lstStyle/>
    <a:p>
      <a:pPr>
        <a:defRPr/>
      </a:pPr>
      <a:endParaRPr lang="ja-JP"/>
    </a:p>
  </c:txPr>
  <c:externalData r:id="rId2"/>
  <c:userShapes r:id="rId3"/>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8335167613945"/>
          <c:y val="0.12255507384376632"/>
          <c:w val="0.46423760855984691"/>
          <c:h val="0.75488985231247385"/>
        </c:manualLayout>
      </c:layout>
      <c:pieChart>
        <c:varyColors val="1"/>
        <c:ser>
          <c:idx val="0"/>
          <c:order val="0"/>
          <c:dPt>
            <c:idx val="0"/>
            <c:spPr>
              <a:solidFill>
                <a:srgbClr val="BBDB7E"/>
              </a:solidFill>
              <a:ln w="19050">
                <a:solidFill>
                  <a:schemeClr val="lt1"/>
                </a:solidFill>
              </a:ln>
              <a:effectLst/>
            </c:spPr>
          </c:dPt>
          <c:dPt>
            <c:idx val="1"/>
            <c:spPr>
              <a:solidFill>
                <a:srgbClr val="FFFF9F"/>
              </a:solidFill>
              <a:ln w="19050">
                <a:solidFill>
                  <a:schemeClr val="lt1"/>
                </a:solidFill>
              </a:ln>
              <a:effectLst/>
            </c:spPr>
          </c:dPt>
          <c:dPt>
            <c:idx val="2"/>
            <c:spPr>
              <a:solidFill>
                <a:srgbClr val="688A26"/>
              </a:solidFill>
              <a:ln w="19050">
                <a:solidFill>
                  <a:schemeClr val="lt1"/>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ＭＳ Ｐゴシック" panose="020B0600070205080204" pitchFamily="50" charset="-128"/>
                      <a:ea typeface="ＭＳ Ｐゴシック" panose="020B0600070205080204" pitchFamily="50" charset="-128"/>
                      <a:cs typeface="+mn-cs"/>
                    </a:defRPr>
                  </a:pPr>
                  <a:endParaRPr lang="ja-JP"/>
                </a:p>
              </c:txPr>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'パーツ(1)'!$D$53:$F$53</c:f>
              <c:strCache>
                <c:ptCount val="3"/>
                <c:pt idx="0">
                  <c:v>希望する</c:v>
                </c:pt>
                <c:pt idx="1">
                  <c:v>希望しない</c:v>
                </c:pt>
                <c:pt idx="2">
                  <c:v>判断できない</c:v>
                </c:pt>
              </c:strCache>
            </c:strRef>
          </c:cat>
          <c:val>
            <c:numRef>
              <c:f>'パーツ(1)'!$D$54:$F$54</c:f>
              <c:numCache>
                <c:formatCode>0.0%</c:formatCode>
                <c:ptCount val="3"/>
                <c:pt idx="0">
                  <c:v>0.41100000000000031</c:v>
                </c:pt>
                <c:pt idx="1">
                  <c:v>0.14000000000000001</c:v>
                </c:pt>
                <c:pt idx="2">
                  <c:v>0.44900000000000001</c:v>
                </c:pt>
              </c:numCache>
            </c:numRef>
          </c:val>
        </c:ser>
        <c:firstSliceAng val="0"/>
      </c:pieChart>
      <c:spPr>
        <a:noFill/>
        <a:ln>
          <a:noFill/>
        </a:ln>
        <a:effectLst/>
      </c:spPr>
    </c:plotArea>
    <c:legend>
      <c:legendPos val="r"/>
      <c:layout>
        <c:manualLayout>
          <c:xMode val="edge"/>
          <c:yMode val="edge"/>
          <c:x val="0.60207143727672818"/>
          <c:y val="0.31171324587964305"/>
          <c:w val="0.3792413718533143"/>
          <c:h val="0.39037570548291661"/>
        </c:manualLayout>
      </c:layout>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zero"/>
  </c:chart>
  <c:spPr>
    <a:noFill/>
    <a:ln w="9525" cap="flat" cmpd="sng" algn="ctr">
      <a:noFill/>
      <a:round/>
    </a:ln>
    <a:effectLst/>
  </c:spPr>
  <c:txPr>
    <a:bodyPr/>
    <a:lstStyle/>
    <a:p>
      <a:pPr>
        <a:defRPr/>
      </a:pPr>
      <a:endParaRPr lang="ja-JP"/>
    </a:p>
  </c:txPr>
  <c:externalData r:id="rId2"/>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649006796553423"/>
          <c:y val="0.24581623454381654"/>
          <c:w val="0.41813263955272184"/>
          <c:h val="0.73200086110625251"/>
        </c:manualLayout>
      </c:layout>
      <c:barChart>
        <c:barDir val="bar"/>
        <c:grouping val="clustered"/>
        <c:ser>
          <c:idx val="0"/>
          <c:order val="0"/>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'パーツ(1)'!$C$60:$G$60</c:f>
              <c:strCache>
                <c:ptCount val="5"/>
                <c:pt idx="0">
                  <c:v>その他</c:v>
                </c:pt>
                <c:pt idx="1">
                  <c:v>緊急時や救急時の対応が困難だから</c:v>
                </c:pt>
                <c:pt idx="2">
                  <c:v>住宅環境が整っていないから</c:v>
                </c:pt>
                <c:pt idx="3">
                  <c:v>経済的な負担が大きいから</c:v>
                </c:pt>
                <c:pt idx="4">
                  <c:v>家族の負担が大きいから</c:v>
                </c:pt>
              </c:strCache>
            </c:strRef>
          </c:cat>
          <c:val>
            <c:numRef>
              <c:f>'パーツ(1)'!$C$61:$G$61</c:f>
              <c:numCache>
                <c:formatCode>0.0%</c:formatCode>
                <c:ptCount val="5"/>
                <c:pt idx="0">
                  <c:v>4.2857142857142913E-2</c:v>
                </c:pt>
                <c:pt idx="1">
                  <c:v>0.17857142857142982</c:v>
                </c:pt>
                <c:pt idx="2">
                  <c:v>0.27857142857142853</c:v>
                </c:pt>
                <c:pt idx="3">
                  <c:v>0.4</c:v>
                </c:pt>
                <c:pt idx="4">
                  <c:v>0.55000000000000004</c:v>
                </c:pt>
              </c:numCache>
            </c:numRef>
          </c:val>
        </c:ser>
        <c:gapWidth val="120"/>
        <c:axId val="241443584"/>
        <c:axId val="241445120"/>
        <c:extLst/>
      </c:barChart>
      <c:catAx>
        <c:axId val="241443584"/>
        <c:scaling>
          <c:orientation val="minMax"/>
        </c:scaling>
        <c:axPos val="l"/>
        <c:numFmt formatCode="General" sourceLinked="1"/>
        <c:maj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41445120"/>
        <c:crosses val="autoZero"/>
        <c:auto val="1"/>
        <c:lblAlgn val="ctr"/>
        <c:lblOffset val="100"/>
        <c:tickMarkSkip val="1"/>
      </c:catAx>
      <c:valAx>
        <c:axId val="241445120"/>
        <c:scaling>
          <c:orientation val="minMax"/>
          <c:max val="1"/>
        </c:scaling>
        <c:axPos val="b"/>
        <c:majorGridlines>
          <c:spPr>
            <a:ln w="9525" cap="flat" cmpd="sng" algn="ctr">
              <a:noFill/>
              <a:round/>
            </a:ln>
            <a:effectLst/>
          </c:spPr>
        </c:majorGridlines>
        <c:numFmt formatCode="0.0%" sourceLinked="1"/>
        <c:maj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41443584"/>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a:pPr>
      <a:endParaRPr lang="ja-JP"/>
    </a:p>
  </c:txPr>
  <c:externalData r:id="rId2"/>
  <c:userShapes r:id="rId3"/>
</c:chartSpace>
</file>

<file path=ppt/charts/chart48.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0.10605068484086548"/>
          <c:y val="0.18107177906158567"/>
          <c:w val="0.35108121635962036"/>
          <c:h val="0.72845216272265978"/>
        </c:manualLayout>
      </c:layout>
      <c:pieChart>
        <c:varyColors val="1"/>
        <c:ser>
          <c:idx val="0"/>
          <c:order val="0"/>
          <c:explosion val="2"/>
          <c:dPt>
            <c:idx val="0"/>
            <c:spPr>
              <a:solidFill>
                <a:schemeClr val="accent4">
                  <a:lumMod val="60000"/>
                  <a:lumOff val="40000"/>
                </a:schemeClr>
              </a:solidFill>
            </c:spPr>
          </c:dPt>
          <c:dPt>
            <c:idx val="1"/>
            <c:spPr>
              <a:solidFill>
                <a:schemeClr val="accent2">
                  <a:lumMod val="40000"/>
                  <a:lumOff val="60000"/>
                </a:schemeClr>
              </a:solidFill>
            </c:spPr>
          </c:dPt>
          <c:dPt>
            <c:idx val="4"/>
            <c:spPr>
              <a:solidFill>
                <a:schemeClr val="bg1">
                  <a:lumMod val="85000"/>
                </a:schemeClr>
              </a:solidFill>
            </c:spPr>
          </c:dPt>
          <c:dLbls>
            <c:dLbl>
              <c:idx val="0"/>
              <c:layout>
                <c:manualLayout>
                  <c:x val="-6.4166315057132786E-2"/>
                  <c:y val="0.15576808107319956"/>
                </c:manualLayout>
              </c:layout>
              <c:showVal val="1"/>
            </c:dLbl>
            <c:dLbl>
              <c:idx val="1"/>
              <c:layout>
                <c:manualLayout>
                  <c:x val="-5.774764994768853E-2"/>
                  <c:y val="-0.21403288130650341"/>
                </c:manualLayout>
              </c:layout>
              <c:showVal val="1"/>
            </c:dLbl>
            <c:dLbl>
              <c:idx val="4"/>
              <c:layout>
                <c:manualLayout>
                  <c:x val="9.8024329175302891E-2"/>
                  <c:y val="8.7421988918051904E-2"/>
                </c:manualLayout>
              </c:layout>
              <c:showVal val="1"/>
            </c:dLbl>
            <c:spPr>
              <a:solidFill>
                <a:schemeClr val="bg1"/>
              </a:solidFill>
            </c:spPr>
            <c:txPr>
              <a:bodyPr/>
              <a:lstStyle/>
              <a:p>
                <a:pPr>
                  <a:defRPr sz="1600">
                    <a:latin typeface="+mj-ea"/>
                    <a:ea typeface="+mj-ea"/>
                  </a:defRPr>
                </a:pPr>
                <a:endParaRPr lang="ja-JP"/>
              </a:p>
            </c:txPr>
            <c:showVal val="1"/>
            <c:showLeaderLines val="1"/>
          </c:dLbls>
          <c:cat>
            <c:strRef>
              <c:f>Sheet1!$B$3:$B$7</c:f>
              <c:strCache>
                <c:ptCount val="5"/>
                <c:pt idx="0">
                  <c:v>医療機関に入院して最期を迎えたい</c:v>
                </c:pt>
                <c:pt idx="1">
                  <c:v>自宅で最期を迎えたい</c:v>
                </c:pt>
                <c:pt idx="2">
                  <c:v>介護保険施設（特養・介護老健）に入所して最期を迎えたい</c:v>
                </c:pt>
                <c:pt idx="3">
                  <c:v>その他</c:v>
                </c:pt>
                <c:pt idx="4">
                  <c:v>わからない</c:v>
                </c:pt>
              </c:strCache>
            </c:strRef>
          </c:cat>
          <c:val>
            <c:numRef>
              <c:f>Sheet1!$C$3:$C$7</c:f>
              <c:numCache>
                <c:formatCode>0.0%</c:formatCode>
                <c:ptCount val="5"/>
                <c:pt idx="0">
                  <c:v>0.18900000000000011</c:v>
                </c:pt>
                <c:pt idx="1">
                  <c:v>0.43600000000000022</c:v>
                </c:pt>
                <c:pt idx="2">
                  <c:v>5.1999999999999998E-2</c:v>
                </c:pt>
                <c:pt idx="3">
                  <c:v>2.1999999999999999E-2</c:v>
                </c:pt>
                <c:pt idx="4">
                  <c:v>0.30100000000000027</c:v>
                </c:pt>
              </c:numCache>
            </c:numRef>
          </c:val>
        </c:ser>
        <c:dLbls>
          <c:showPercent val="1"/>
        </c:dLbls>
        <c:firstSliceAng val="0"/>
      </c:pieChart>
    </c:plotArea>
    <c:legend>
      <c:legendPos val="t"/>
      <c:layout>
        <c:manualLayout>
          <c:xMode val="edge"/>
          <c:yMode val="edge"/>
          <c:x val="0.46464900891707467"/>
          <c:y val="0.28403765322371577"/>
          <c:w val="0.49775423698599108"/>
          <c:h val="0.66737700440691772"/>
        </c:manualLayout>
      </c:layout>
      <c:txPr>
        <a:bodyPr/>
        <a:lstStyle/>
        <a:p>
          <a:pPr>
            <a:defRPr sz="1800"/>
          </a:pPr>
          <a:endParaRPr lang="ja-JP"/>
        </a:p>
      </c:txPr>
    </c:legend>
    <c:plotVisOnly val="1"/>
  </c:chart>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49017390691692"/>
          <c:y val="0.10349124764285071"/>
          <c:w val="0.79097332163308964"/>
          <c:h val="0.62215635042742823"/>
        </c:manualLayout>
      </c:layout>
      <c:lineChart>
        <c:grouping val="standard"/>
        <c:ser>
          <c:idx val="2"/>
          <c:order val="0"/>
          <c:tx>
            <c:strRef>
              <c:f>'パーツ(6)'!$C$29</c:f>
              <c:strCache>
                <c:ptCount val="1"/>
                <c:pt idx="0">
                  <c:v>供給（楽観シナリオ）</c:v>
                </c:pt>
              </c:strCache>
            </c:strRef>
          </c:tx>
          <c:spPr>
            <a:ln>
              <a:solidFill>
                <a:schemeClr val="accent1"/>
              </a:solidFill>
            </a:ln>
          </c:spPr>
          <c:marker>
            <c:symbol val="square"/>
            <c:size val="5"/>
            <c:spPr>
              <a:solidFill>
                <a:schemeClr val="accent1"/>
              </a:solidFill>
              <a:ln>
                <a:noFill/>
              </a:ln>
            </c:spPr>
          </c:marker>
          <c:dLbls>
            <c:dLbl>
              <c:idx val="0"/>
              <c:layout>
                <c:manualLayout>
                  <c:x val="-0.10065561599979685"/>
                  <c:y val="2.0285615071030126E-2"/>
                </c:manualLayout>
              </c:layout>
              <c:showVal val="1"/>
              <c:extLst>
                <c:ext xmlns:c15="http://schemas.microsoft.com/office/drawing/2012/chart" uri="{CE6537A1-D6FC-4f65-9D91-7224C49458BB}"/>
              </c:extLst>
            </c:dLbl>
            <c:dLbl>
              <c:idx val="1"/>
              <c:layout>
                <c:manualLayout>
                  <c:x val="-1.2478437848929639E-2"/>
                  <c:y val="-4.8263098490923154E-2"/>
                </c:manualLayout>
              </c:layout>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0"/>
              </c:ext>
            </c:extLst>
          </c:dLbls>
          <c:cat>
            <c:strRef>
              <c:f>'パーツ(6)'!$C$22:$D$22</c:f>
              <c:strCache>
                <c:ptCount val="2"/>
                <c:pt idx="0">
                  <c:v>2015年</c:v>
                </c:pt>
                <c:pt idx="1">
                  <c:v>2025年</c:v>
                </c:pt>
              </c:strCache>
            </c:strRef>
          </c:cat>
          <c:val>
            <c:numRef>
              <c:f>'パーツ(6)'!$C$23:$D$23</c:f>
              <c:numCache>
                <c:formatCode>General</c:formatCode>
                <c:ptCount val="2"/>
                <c:pt idx="0">
                  <c:v>100</c:v>
                </c:pt>
                <c:pt idx="1">
                  <c:v>127.5</c:v>
                </c:pt>
              </c:numCache>
            </c:numRef>
          </c:val>
        </c:ser>
        <c:ser>
          <c:idx val="1"/>
          <c:order val="1"/>
          <c:tx>
            <c:strRef>
              <c:f>'パーツ(6)'!$D$29</c:f>
              <c:strCache>
                <c:ptCount val="1"/>
                <c:pt idx="0">
                  <c:v>供給（悲観シナリオ）</c:v>
                </c:pt>
              </c:strCache>
            </c:strRef>
          </c:tx>
          <c:spPr>
            <a:ln>
              <a:solidFill>
                <a:schemeClr val="accent3"/>
              </a:solidFill>
            </a:ln>
          </c:spPr>
          <c:marker>
            <c:symbol val="triangle"/>
            <c:size val="7"/>
            <c:spPr>
              <a:solidFill>
                <a:schemeClr val="accent3"/>
              </a:solidFill>
              <a:ln>
                <a:noFill/>
              </a:ln>
            </c:spPr>
          </c:marker>
          <c:dLbls>
            <c:dLbl>
              <c:idx val="0"/>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ext>
            </c:extLst>
          </c:dLbls>
          <c:cat>
            <c:strRef>
              <c:f>'パーツ(6)'!$C$22:$D$22</c:f>
              <c:strCache>
                <c:ptCount val="2"/>
                <c:pt idx="0">
                  <c:v>2015年</c:v>
                </c:pt>
                <c:pt idx="1">
                  <c:v>2025年</c:v>
                </c:pt>
              </c:strCache>
            </c:strRef>
          </c:cat>
          <c:val>
            <c:numRef>
              <c:f>'パーツ(6)'!$F$23:$G$23</c:f>
              <c:numCache>
                <c:formatCode>General</c:formatCode>
                <c:ptCount val="2"/>
                <c:pt idx="0">
                  <c:v>100</c:v>
                </c:pt>
                <c:pt idx="1">
                  <c:v>97.5</c:v>
                </c:pt>
              </c:numCache>
            </c:numRef>
          </c:val>
        </c:ser>
        <c:ser>
          <c:idx val="0"/>
          <c:order val="2"/>
          <c:tx>
            <c:strRef>
              <c:f>'パーツ(6)'!$E$29</c:f>
              <c:strCache>
                <c:ptCount val="1"/>
                <c:pt idx="0">
                  <c:v>需要</c:v>
                </c:pt>
              </c:strCache>
            </c:strRef>
          </c:tx>
          <c:spPr>
            <a:ln>
              <a:solidFill>
                <a:srgbClr val="FF0000"/>
              </a:solidFill>
            </a:ln>
          </c:spPr>
          <c:marker>
            <c:symbol val="diamond"/>
            <c:size val="7"/>
            <c:spPr>
              <a:solidFill>
                <a:srgbClr val="FF0000"/>
              </a:solidFill>
              <a:ln>
                <a:solidFill>
                  <a:srgbClr val="FF0000"/>
                </a:solidFill>
              </a:ln>
            </c:spPr>
          </c:marker>
          <c:dLbls>
            <c:dLbl>
              <c:idx val="0"/>
              <c:delete val="1"/>
              <c:extLst>
                <c:ext xmlns:c15="http://schemas.microsoft.com/office/drawing/2012/chart" uri="{CE6537A1-D6FC-4f65-9D91-7224C49458BB}"/>
              </c:extLst>
            </c:dLbl>
            <c:dLbl>
              <c:idx val="1"/>
              <c:layout>
                <c:manualLayout>
                  <c:x val="-9.1507487123185419E-17"/>
                  <c:y val="3.2175398993948674E-2"/>
                </c:manualLayout>
              </c:layout>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15:leaderLines>
                  <c:spPr>
                    <a:ln>
                      <a:noFill/>
                    </a:ln>
                  </c:spPr>
                </c15:leaderLines>
              </c:ext>
            </c:extLst>
          </c:dLbls>
          <c:cat>
            <c:strRef>
              <c:f>'パーツ(6)'!$C$22:$D$22</c:f>
              <c:strCache>
                <c:ptCount val="2"/>
                <c:pt idx="0">
                  <c:v>2015年</c:v>
                </c:pt>
                <c:pt idx="1">
                  <c:v>2025年</c:v>
                </c:pt>
              </c:strCache>
            </c:strRef>
          </c:cat>
          <c:val>
            <c:numRef>
              <c:f>'パーツ(6)'!$I$23:$J$23</c:f>
              <c:numCache>
                <c:formatCode>General</c:formatCode>
                <c:ptCount val="2"/>
                <c:pt idx="0">
                  <c:v>100</c:v>
                </c:pt>
                <c:pt idx="1">
                  <c:v>122.3</c:v>
                </c:pt>
              </c:numCache>
            </c:numRef>
          </c:val>
        </c:ser>
        <c:marker val="1"/>
        <c:axId val="242196864"/>
        <c:axId val="242198400"/>
      </c:lineChart>
      <c:catAx>
        <c:axId val="242196864"/>
        <c:scaling>
          <c:orientation val="minMax"/>
        </c:scaling>
        <c:axPos val="b"/>
        <c:numFmt formatCode="General" sourceLinked="1"/>
        <c:tickLblPos val="nextTo"/>
        <c:spPr>
          <a:ln>
            <a:solidFill>
              <a:schemeClr val="tx1">
                <a:lumMod val="50000"/>
                <a:lumOff val="50000"/>
              </a:schemeClr>
            </a:solidFill>
          </a:ln>
        </c:spPr>
        <c:txPr>
          <a:bodyPr/>
          <a:lstStyle/>
          <a:p>
            <a:pPr>
              <a:defRPr sz="1600">
                <a:latin typeface="ＭＳ Ｐゴシック" panose="020B0600070205080204" pitchFamily="50" charset="-128"/>
                <a:ea typeface="ＭＳ Ｐゴシック" panose="020B0600070205080204" pitchFamily="50" charset="-128"/>
              </a:defRPr>
            </a:pPr>
            <a:endParaRPr lang="ja-JP"/>
          </a:p>
        </c:txPr>
        <c:crossAx val="242198400"/>
        <c:crosses val="autoZero"/>
        <c:auto val="1"/>
        <c:lblAlgn val="ctr"/>
        <c:lblOffset val="100"/>
      </c:catAx>
      <c:valAx>
        <c:axId val="242198400"/>
        <c:scaling>
          <c:orientation val="minMax"/>
          <c:max val="135"/>
          <c:min val="85"/>
        </c:scaling>
        <c:axPos val="l"/>
        <c:majorGridlines>
          <c:spPr>
            <a:ln>
              <a:solidFill>
                <a:schemeClr val="tx1">
                  <a:lumMod val="50000"/>
                  <a:lumOff val="50000"/>
                </a:schemeClr>
              </a:solidFill>
            </a:ln>
          </c:spPr>
        </c:majorGridlines>
        <c:numFmt formatCode="General" sourceLinked="1"/>
        <c:tickLblPos val="nextTo"/>
        <c:txPr>
          <a:bodyPr/>
          <a:lstStyle/>
          <a:p>
            <a:pPr>
              <a:defRPr sz="1600">
                <a:latin typeface="ＭＳ Ｐゴシック" panose="020B0600070205080204" pitchFamily="50" charset="-128"/>
                <a:ea typeface="ＭＳ Ｐゴシック" panose="020B0600070205080204" pitchFamily="50" charset="-128"/>
              </a:defRPr>
            </a:pPr>
            <a:endParaRPr lang="ja-JP"/>
          </a:p>
        </c:txPr>
        <c:crossAx val="242196864"/>
        <c:crosses val="autoZero"/>
        <c:crossBetween val="between"/>
        <c:majorUnit val="10"/>
      </c:valAx>
    </c:plotArea>
    <c:legend>
      <c:legendPos val="t"/>
      <c:layout>
        <c:manualLayout>
          <c:xMode val="edge"/>
          <c:yMode val="edge"/>
          <c:x val="3.5834231624188952E-2"/>
          <c:y val="0.87308891691268364"/>
          <c:w val="0.89315581132585664"/>
          <c:h val="8.7333822249276508E-2"/>
        </c:manualLayout>
      </c:layout>
      <c:overlay val="1"/>
      <c:txPr>
        <a:bodyPr/>
        <a:lstStyle/>
        <a:p>
          <a:pPr>
            <a:defRPr sz="1400">
              <a:latin typeface="ＭＳ Ｐゴシック" panose="020B0600070205080204" pitchFamily="50" charset="-128"/>
              <a:ea typeface="ＭＳ Ｐゴシック" panose="020B0600070205080204" pitchFamily="50" charset="-128"/>
            </a:defRPr>
          </a:pPr>
          <a:endParaRPr lang="ja-JP"/>
        </a:p>
      </c:txPr>
    </c:legend>
    <c:plotVisOnly val="1"/>
    <c:dispBlanksAs val="gap"/>
  </c:chart>
  <c:spPr>
    <a:noFill/>
    <a:ln>
      <a:no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40419018708568138"/>
          <c:y val="5.0901970529325838E-2"/>
          <c:w val="0.54862339386413905"/>
          <c:h val="0.8331727085277375"/>
        </c:manualLayout>
      </c:layout>
      <c:barChart>
        <c:barDir val="bar"/>
        <c:grouping val="clustered"/>
        <c:ser>
          <c:idx val="0"/>
          <c:order val="0"/>
          <c:spPr>
            <a:solidFill>
              <a:schemeClr val="bg2">
                <a:lumMod val="50000"/>
              </a:schemeClr>
            </a:solidFill>
          </c:spPr>
          <c:dLbls>
            <c:txPr>
              <a:bodyPr/>
              <a:lstStyle/>
              <a:p>
                <a:pPr>
                  <a:defRPr sz="1100"/>
                </a:pPr>
                <a:endParaRPr lang="ja-JP"/>
              </a:p>
            </c:txPr>
            <c:showVal val="1"/>
          </c:dLbls>
          <c:cat>
            <c:strRef>
              <c:f>'本体 (6)'!$AG$2:$AO$2</c:f>
              <c:strCache>
                <c:ptCount val="9"/>
                <c:pt idx="0">
                  <c:v>その他</c:v>
                </c:pt>
                <c:pt idx="1">
                  <c:v>無回答</c:v>
                </c:pt>
                <c:pt idx="2">
                  <c:v>訪問看護ステーションの閉鎖が想定される</c:v>
                </c:pt>
                <c:pt idx="3">
                  <c:v>訪問看護ステーションを大規模化する</c:v>
                </c:pt>
                <c:pt idx="4">
                  <c:v>リハビリスタッフを確保する</c:v>
                </c:pt>
                <c:pt idx="5">
                  <c:v>認知症対策を強化する</c:v>
                </c:pt>
                <c:pt idx="6">
                  <c:v>病院や診療所との連携に力を入れていく</c:v>
                </c:pt>
                <c:pt idx="7">
                  <c:v>関係機関(※)との連携に力を入れる</c:v>
                </c:pt>
                <c:pt idx="8">
                  <c:v>看取りを強化する</c:v>
                </c:pt>
              </c:strCache>
            </c:strRef>
          </c:cat>
          <c:val>
            <c:numRef>
              <c:f>'本体 (6)'!$AG$3:$AO$3</c:f>
              <c:numCache>
                <c:formatCode>0.0%</c:formatCode>
                <c:ptCount val="9"/>
                <c:pt idx="0">
                  <c:v>5.9000000000000191E-2</c:v>
                </c:pt>
                <c:pt idx="1">
                  <c:v>2.1999999999999999E-2</c:v>
                </c:pt>
                <c:pt idx="2">
                  <c:v>2.1999999999999999E-2</c:v>
                </c:pt>
                <c:pt idx="3">
                  <c:v>0.221</c:v>
                </c:pt>
                <c:pt idx="4">
                  <c:v>0.23500000000000001</c:v>
                </c:pt>
                <c:pt idx="5">
                  <c:v>0.59599999999999997</c:v>
                </c:pt>
                <c:pt idx="6">
                  <c:v>0.78700000000000003</c:v>
                </c:pt>
                <c:pt idx="7">
                  <c:v>0.80100000000000005</c:v>
                </c:pt>
                <c:pt idx="8">
                  <c:v>0.80900000000000005</c:v>
                </c:pt>
              </c:numCache>
            </c:numRef>
          </c:val>
        </c:ser>
        <c:axId val="175830912"/>
        <c:axId val="175832448"/>
      </c:barChart>
      <c:catAx>
        <c:axId val="175830912"/>
        <c:scaling>
          <c:orientation val="minMax"/>
        </c:scaling>
        <c:axPos val="l"/>
        <c:tickLblPos val="nextTo"/>
        <c:crossAx val="175832448"/>
        <c:crosses val="autoZero"/>
        <c:auto val="1"/>
        <c:lblAlgn val="ctr"/>
        <c:lblOffset val="100"/>
      </c:catAx>
      <c:valAx>
        <c:axId val="175832448"/>
        <c:scaling>
          <c:orientation val="minMax"/>
        </c:scaling>
        <c:axPos val="b"/>
        <c:majorGridlines/>
        <c:numFmt formatCode="0.0%" sourceLinked="1"/>
        <c:tickLblPos val="nextTo"/>
        <c:crossAx val="175830912"/>
        <c:crosses val="autoZero"/>
        <c:crossBetween val="between"/>
        <c:majorUnit val="1"/>
      </c:valAx>
      <c:spPr>
        <a:noFill/>
      </c:spPr>
    </c:plotArea>
    <c:plotVisOnly val="1"/>
  </c:chart>
  <c:spPr>
    <a:noFill/>
  </c:spPr>
  <c:externalData r:id="rId1"/>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49017390691692"/>
          <c:y val="7.6712019506776905E-2"/>
          <c:w val="0.79097332163308964"/>
          <c:h val="0.62215635042742823"/>
        </c:manualLayout>
      </c:layout>
      <c:lineChart>
        <c:grouping val="standard"/>
        <c:ser>
          <c:idx val="0"/>
          <c:order val="0"/>
          <c:tx>
            <c:strRef>
              <c:f>'パーツ(6)'!$C$29</c:f>
              <c:strCache>
                <c:ptCount val="1"/>
                <c:pt idx="0">
                  <c:v>供給（楽観シナリオ）</c:v>
                </c:pt>
              </c:strCache>
            </c:strRef>
          </c:tx>
          <c:spPr>
            <a:ln>
              <a:solidFill>
                <a:schemeClr val="accent1"/>
              </a:solidFill>
            </a:ln>
          </c:spPr>
          <c:marker>
            <c:symbol val="square"/>
            <c:size val="5"/>
            <c:spPr>
              <a:solidFill>
                <a:schemeClr val="accent1"/>
              </a:solidFill>
              <a:ln>
                <a:noFill/>
              </a:ln>
            </c:spPr>
          </c:marker>
          <c:dLbls>
            <c:dLbl>
              <c:idx val="0"/>
              <c:layout>
                <c:manualLayout>
                  <c:x val="-9.8139458467248725E-2"/>
                  <c:y val="8.1142460284120005E-3"/>
                </c:manualLayout>
              </c:layout>
              <c:showVal val="1"/>
              <c:extLst>
                <c:ext xmlns:c15="http://schemas.microsoft.com/office/drawing/2012/chart" uri="{CE6537A1-D6FC-4f65-9D91-7224C49458BB}"/>
              </c:extLst>
            </c:dLbl>
            <c:dLbl>
              <c:idx val="1"/>
              <c:layout>
                <c:manualLayout>
                  <c:x val="-7.4870627093578676E-3"/>
                  <c:y val="3.2175398993948674E-2"/>
                </c:manualLayout>
              </c:layout>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15:leaderLines>
                  <c:spPr>
                    <a:ln>
                      <a:noFill/>
                    </a:ln>
                  </c:spPr>
                </c15:leaderLines>
              </c:ext>
            </c:extLst>
          </c:dLbls>
          <c:cat>
            <c:strRef>
              <c:f>'パーツ(6)'!$C$24:$D$24</c:f>
              <c:strCache>
                <c:ptCount val="2"/>
                <c:pt idx="0">
                  <c:v>2015年</c:v>
                </c:pt>
                <c:pt idx="1">
                  <c:v>2025年</c:v>
                </c:pt>
              </c:strCache>
            </c:strRef>
          </c:cat>
          <c:val>
            <c:numRef>
              <c:f>'パーツ(6)'!$C$25:$D$25</c:f>
              <c:numCache>
                <c:formatCode>General</c:formatCode>
                <c:ptCount val="2"/>
                <c:pt idx="0">
                  <c:v>100</c:v>
                </c:pt>
                <c:pt idx="1">
                  <c:v>115.3</c:v>
                </c:pt>
              </c:numCache>
            </c:numRef>
          </c:val>
        </c:ser>
        <c:ser>
          <c:idx val="1"/>
          <c:order val="1"/>
          <c:tx>
            <c:strRef>
              <c:f>'パーツ(6)'!$D$29</c:f>
              <c:strCache>
                <c:ptCount val="1"/>
                <c:pt idx="0">
                  <c:v>供給（悲観シナリオ）</c:v>
                </c:pt>
              </c:strCache>
            </c:strRef>
          </c:tx>
          <c:spPr>
            <a:ln>
              <a:solidFill>
                <a:schemeClr val="accent2"/>
              </a:solidFill>
            </a:ln>
          </c:spPr>
          <c:marker>
            <c:symbol val="triangle"/>
            <c:size val="7"/>
          </c:marker>
          <c:dPt>
            <c:idx val="1"/>
            <c:marker>
              <c:spPr>
                <a:solidFill>
                  <a:schemeClr val="accent2"/>
                </a:solidFill>
                <a:ln>
                  <a:noFill/>
                </a:ln>
              </c:spPr>
            </c:marker>
          </c:dPt>
          <c:dLbls>
            <c:dLbl>
              <c:idx val="0"/>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ext>
            </c:extLst>
          </c:dLbls>
          <c:cat>
            <c:strRef>
              <c:f>'パーツ(6)'!$C$24:$D$24</c:f>
              <c:strCache>
                <c:ptCount val="2"/>
                <c:pt idx="0">
                  <c:v>2015年</c:v>
                </c:pt>
                <c:pt idx="1">
                  <c:v>2025年</c:v>
                </c:pt>
              </c:strCache>
            </c:strRef>
          </c:cat>
          <c:val>
            <c:numRef>
              <c:f>'パーツ(6)'!$F$25:$G$25</c:f>
              <c:numCache>
                <c:formatCode>General</c:formatCode>
                <c:ptCount val="2"/>
                <c:pt idx="0">
                  <c:v>100</c:v>
                </c:pt>
                <c:pt idx="1">
                  <c:v>89.1</c:v>
                </c:pt>
              </c:numCache>
            </c:numRef>
          </c:val>
        </c:ser>
        <c:ser>
          <c:idx val="2"/>
          <c:order val="2"/>
          <c:tx>
            <c:strRef>
              <c:f>'パーツ(6)'!$E$29</c:f>
              <c:strCache>
                <c:ptCount val="1"/>
                <c:pt idx="0">
                  <c:v>需要</c:v>
                </c:pt>
              </c:strCache>
            </c:strRef>
          </c:tx>
          <c:spPr>
            <a:ln>
              <a:solidFill>
                <a:srgbClr val="FF0000"/>
              </a:solidFill>
            </a:ln>
          </c:spPr>
          <c:marker>
            <c:symbol val="diamond"/>
            <c:size val="7"/>
            <c:spPr>
              <a:solidFill>
                <a:srgbClr val="FF0000"/>
              </a:solidFill>
              <a:ln>
                <a:solidFill>
                  <a:srgbClr val="FF0000"/>
                </a:solidFill>
              </a:ln>
            </c:spPr>
          </c:marker>
          <c:dLbls>
            <c:dLbl>
              <c:idx val="0"/>
              <c:delete val="1"/>
              <c:extLst>
                <c:ext xmlns:c15="http://schemas.microsoft.com/office/drawing/2012/chart" uri="{CE6537A1-D6FC-4f65-9D91-7224C49458BB}"/>
              </c:extLst>
            </c:dLbl>
            <c:dLbl>
              <c:idx val="1"/>
              <c:layout>
                <c:manualLayout>
                  <c:x val="-1.9965500558287427E-2"/>
                  <c:y val="-5.6306948239410404E-2"/>
                </c:manualLayout>
              </c:layout>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ext>
            </c:extLst>
          </c:dLbls>
          <c:cat>
            <c:strRef>
              <c:f>'パーツ(6)'!$C$24:$D$24</c:f>
              <c:strCache>
                <c:ptCount val="2"/>
                <c:pt idx="0">
                  <c:v>2015年</c:v>
                </c:pt>
                <c:pt idx="1">
                  <c:v>2025年</c:v>
                </c:pt>
              </c:strCache>
            </c:strRef>
          </c:cat>
          <c:val>
            <c:numRef>
              <c:f>'パーツ(6)'!$I$25:$J$25</c:f>
              <c:numCache>
                <c:formatCode>General</c:formatCode>
                <c:ptCount val="2"/>
                <c:pt idx="0">
                  <c:v>100</c:v>
                </c:pt>
                <c:pt idx="1">
                  <c:v>123.2</c:v>
                </c:pt>
              </c:numCache>
            </c:numRef>
          </c:val>
        </c:ser>
        <c:marker val="1"/>
        <c:axId val="242342144"/>
        <c:axId val="242356224"/>
      </c:lineChart>
      <c:catAx>
        <c:axId val="242342144"/>
        <c:scaling>
          <c:orientation val="minMax"/>
        </c:scaling>
        <c:axPos val="b"/>
        <c:numFmt formatCode="General" sourceLinked="1"/>
        <c:tickLblPos val="nextTo"/>
        <c:spPr>
          <a:ln>
            <a:solidFill>
              <a:schemeClr val="tx1">
                <a:lumMod val="50000"/>
                <a:lumOff val="50000"/>
              </a:schemeClr>
            </a:solidFill>
          </a:ln>
        </c:spPr>
        <c:txPr>
          <a:bodyPr/>
          <a:lstStyle/>
          <a:p>
            <a:pPr>
              <a:defRPr sz="1600">
                <a:latin typeface="ＭＳ Ｐゴシック" panose="020B0600070205080204" pitchFamily="50" charset="-128"/>
                <a:ea typeface="ＭＳ Ｐゴシック" panose="020B0600070205080204" pitchFamily="50" charset="-128"/>
              </a:defRPr>
            </a:pPr>
            <a:endParaRPr lang="ja-JP"/>
          </a:p>
        </c:txPr>
        <c:crossAx val="242356224"/>
        <c:crosses val="autoZero"/>
        <c:auto val="1"/>
        <c:lblAlgn val="ctr"/>
        <c:lblOffset val="100"/>
      </c:catAx>
      <c:valAx>
        <c:axId val="242356224"/>
        <c:scaling>
          <c:orientation val="minMax"/>
          <c:max val="135"/>
          <c:min val="85"/>
        </c:scaling>
        <c:axPos val="l"/>
        <c:majorGridlines/>
        <c:numFmt formatCode="General" sourceLinked="1"/>
        <c:tickLblPos val="nextTo"/>
        <c:txPr>
          <a:bodyPr/>
          <a:lstStyle/>
          <a:p>
            <a:pPr>
              <a:defRPr sz="1600">
                <a:latin typeface="ＭＳ Ｐゴシック" panose="020B0600070205080204" pitchFamily="50" charset="-128"/>
                <a:ea typeface="ＭＳ Ｐゴシック" panose="020B0600070205080204" pitchFamily="50" charset="-128"/>
              </a:defRPr>
            </a:pPr>
            <a:endParaRPr lang="ja-JP"/>
          </a:p>
        </c:txPr>
        <c:crossAx val="242342144"/>
        <c:crosses val="autoZero"/>
        <c:crossBetween val="between"/>
        <c:majorUnit val="10"/>
      </c:valAx>
      <c:spPr>
        <a:ln>
          <a:solidFill>
            <a:schemeClr val="tx1">
              <a:lumMod val="50000"/>
              <a:lumOff val="50000"/>
            </a:schemeClr>
          </a:solidFill>
        </a:ln>
      </c:spPr>
    </c:plotArea>
    <c:legend>
      <c:legendPos val="t"/>
      <c:layout>
        <c:manualLayout>
          <c:xMode val="edge"/>
          <c:yMode val="edge"/>
          <c:x val="4.9025128658851017E-2"/>
          <c:y val="0.87308891691268364"/>
          <c:w val="0.89315581132585664"/>
          <c:h val="8.7333822249276508E-2"/>
        </c:manualLayout>
      </c:layout>
      <c:overlay val="1"/>
      <c:txPr>
        <a:bodyPr/>
        <a:lstStyle/>
        <a:p>
          <a:pPr>
            <a:defRPr sz="1400">
              <a:latin typeface="ＭＳ Ｐゴシック" panose="020B0600070205080204" pitchFamily="50" charset="-128"/>
              <a:ea typeface="ＭＳ Ｐゴシック" panose="020B0600070205080204" pitchFamily="50" charset="-128"/>
            </a:defRPr>
          </a:pPr>
          <a:endParaRPr lang="ja-JP"/>
        </a:p>
      </c:txPr>
    </c:legend>
    <c:plotVisOnly val="1"/>
    <c:dispBlanksAs val="gap"/>
  </c:chart>
  <c:spPr>
    <a:noFill/>
    <a:ln>
      <a:noFill/>
    </a:ln>
  </c:spPr>
  <c:externalData r:id="rId2"/>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47760416666671"/>
          <c:y val="0.12509895833333334"/>
          <c:w val="0.79097332163308964"/>
          <c:h val="0.62215635042742823"/>
        </c:manualLayout>
      </c:layout>
      <c:lineChart>
        <c:grouping val="standard"/>
        <c:ser>
          <c:idx val="2"/>
          <c:order val="0"/>
          <c:tx>
            <c:strRef>
              <c:f>'パーツ(6)'!$C$29</c:f>
              <c:strCache>
                <c:ptCount val="1"/>
                <c:pt idx="0">
                  <c:v>供給（楽観シナリオ）</c:v>
                </c:pt>
              </c:strCache>
            </c:strRef>
          </c:tx>
          <c:spPr>
            <a:ln>
              <a:solidFill>
                <a:schemeClr val="accent1"/>
              </a:solidFill>
            </a:ln>
          </c:spPr>
          <c:marker>
            <c:symbol val="square"/>
            <c:size val="5"/>
            <c:spPr>
              <a:solidFill>
                <a:schemeClr val="accent1"/>
              </a:solidFill>
              <a:ln>
                <a:noFill/>
              </a:ln>
            </c:spPr>
          </c:marker>
          <c:dLbls>
            <c:dLbl>
              <c:idx val="0"/>
              <c:layout>
                <c:manualLayout>
                  <c:x val="-9.5621101948357046E-2"/>
                  <c:y val="1.217136904261806E-2"/>
                </c:manualLayout>
              </c:layout>
              <c:showVal val="1"/>
              <c:extLst>
                <c:ext xmlns:c15="http://schemas.microsoft.com/office/drawing/2012/chart" uri="{CE6537A1-D6FC-4f65-9D91-7224C49458BB}"/>
              </c:extLst>
            </c:dLbl>
            <c:dLbl>
              <c:idx val="1"/>
              <c:layout>
                <c:manualLayout>
                  <c:x val="-9.9827483174257485E-3"/>
                  <c:y val="-4.4241173616679265E-2"/>
                </c:manualLayout>
              </c:layout>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0"/>
              </c:ext>
            </c:extLst>
          </c:dLbls>
          <c:cat>
            <c:strRef>
              <c:f>'パーツ(6)'!$C$26:$D$26</c:f>
              <c:strCache>
                <c:ptCount val="2"/>
                <c:pt idx="0">
                  <c:v>2015年</c:v>
                </c:pt>
                <c:pt idx="1">
                  <c:v>2025年</c:v>
                </c:pt>
              </c:strCache>
            </c:strRef>
          </c:cat>
          <c:val>
            <c:numRef>
              <c:f>'パーツ(6)'!$C$27:$D$27</c:f>
              <c:numCache>
                <c:formatCode>General</c:formatCode>
                <c:ptCount val="2"/>
                <c:pt idx="0">
                  <c:v>100</c:v>
                </c:pt>
                <c:pt idx="1">
                  <c:v>125.5</c:v>
                </c:pt>
              </c:numCache>
            </c:numRef>
          </c:val>
        </c:ser>
        <c:ser>
          <c:idx val="1"/>
          <c:order val="1"/>
          <c:tx>
            <c:strRef>
              <c:f>'パーツ(6)'!$D$29</c:f>
              <c:strCache>
                <c:ptCount val="1"/>
                <c:pt idx="0">
                  <c:v>供給（悲観シナリオ）</c:v>
                </c:pt>
              </c:strCache>
            </c:strRef>
          </c:tx>
          <c:spPr>
            <a:ln>
              <a:solidFill>
                <a:schemeClr val="accent3"/>
              </a:solidFill>
            </a:ln>
          </c:spPr>
          <c:marker>
            <c:symbol val="triangle"/>
            <c:size val="7"/>
            <c:spPr>
              <a:solidFill>
                <a:schemeClr val="accent2"/>
              </a:solidFill>
              <a:ln>
                <a:noFill/>
              </a:ln>
            </c:spPr>
          </c:marker>
          <c:dPt>
            <c:idx val="1"/>
            <c:marker>
              <c:spPr>
                <a:solidFill>
                  <a:schemeClr val="accent3"/>
                </a:solidFill>
                <a:ln>
                  <a:noFill/>
                </a:ln>
              </c:spPr>
            </c:marker>
          </c:dPt>
          <c:dLbls>
            <c:dLbl>
              <c:idx val="0"/>
              <c:delete val="1"/>
              <c:extLst>
                <c:ext xmlns:c15="http://schemas.microsoft.com/office/drawing/2012/chart" uri="{CE6537A1-D6FC-4f65-9D91-7224C49458BB}"/>
              </c:extLst>
            </c:dLbl>
            <c:dLbl>
              <c:idx val="1"/>
              <c:layout>
                <c:manualLayout>
                  <c:x val="-6.9053819444444744E-3"/>
                  <c:y val="-4.7731250000000024E-2"/>
                </c:manualLayout>
              </c:layout>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15:leaderLines>
                  <c:spPr>
                    <a:ln>
                      <a:noFill/>
                    </a:ln>
                  </c:spPr>
                </c15:leaderLines>
              </c:ext>
            </c:extLst>
          </c:dLbls>
          <c:cat>
            <c:strRef>
              <c:f>'パーツ(6)'!$C$26:$D$26</c:f>
              <c:strCache>
                <c:ptCount val="2"/>
                <c:pt idx="0">
                  <c:v>2015年</c:v>
                </c:pt>
                <c:pt idx="1">
                  <c:v>2025年</c:v>
                </c:pt>
              </c:strCache>
            </c:strRef>
          </c:cat>
          <c:val>
            <c:numRef>
              <c:f>'パーツ(6)'!$F$27:$G$27</c:f>
              <c:numCache>
                <c:formatCode>0.0_);[Red]\(0.0\)</c:formatCode>
                <c:ptCount val="2"/>
                <c:pt idx="0" formatCode="General">
                  <c:v>100</c:v>
                </c:pt>
                <c:pt idx="1">
                  <c:v>96.2</c:v>
                </c:pt>
              </c:numCache>
            </c:numRef>
          </c:val>
        </c:ser>
        <c:ser>
          <c:idx val="0"/>
          <c:order val="2"/>
          <c:tx>
            <c:strRef>
              <c:f>'パーツ(6)'!$E$29</c:f>
              <c:strCache>
                <c:ptCount val="1"/>
                <c:pt idx="0">
                  <c:v>需要</c:v>
                </c:pt>
              </c:strCache>
            </c:strRef>
          </c:tx>
          <c:spPr>
            <a:ln>
              <a:solidFill>
                <a:srgbClr val="FF0000"/>
              </a:solidFill>
            </a:ln>
          </c:spPr>
          <c:marker>
            <c:symbol val="diamond"/>
            <c:size val="7"/>
            <c:spPr>
              <a:solidFill>
                <a:srgbClr val="FF0000"/>
              </a:solidFill>
              <a:ln>
                <a:solidFill>
                  <a:srgbClr val="FF0000"/>
                </a:solidFill>
              </a:ln>
            </c:spPr>
          </c:marker>
          <c:dLbls>
            <c:dLbl>
              <c:idx val="0"/>
              <c:delete val="1"/>
              <c:extLst>
                <c:ext xmlns:c15="http://schemas.microsoft.com/office/drawing/2012/chart" uri="{CE6537A1-D6FC-4f65-9D91-7224C49458BB}"/>
              </c:extLst>
            </c:dLbl>
            <c:dLbl>
              <c:idx val="1"/>
              <c:layout>
                <c:manualLayout>
                  <c:x val="-2.4956870793563651E-3"/>
                  <c:y val="3.2175398993948751E-2"/>
                </c:manualLayout>
              </c:layout>
              <c:showVal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latin typeface="ＭＳ Ｐゴシック" panose="020B0600070205080204" pitchFamily="50" charset="-128"/>
                    <a:ea typeface="ＭＳ Ｐゴシック" panose="020B0600070205080204" pitchFamily="50" charset="-128"/>
                  </a:defRPr>
                </a:pPr>
                <a:endParaRPr lang="ja-JP"/>
              </a:p>
            </c:txPr>
            <c:showVal val="1"/>
            <c:extLst>
              <c:ext xmlns:c15="http://schemas.microsoft.com/office/drawing/2012/chart" uri="{CE6537A1-D6FC-4f65-9D91-7224C49458BB}">
                <c15:showLeaderLines val="1"/>
                <c15:leaderLines>
                  <c:spPr>
                    <a:ln>
                      <a:noFill/>
                    </a:ln>
                  </c:spPr>
                </c15:leaderLines>
              </c:ext>
            </c:extLst>
          </c:dLbls>
          <c:cat>
            <c:strRef>
              <c:f>'パーツ(6)'!$C$26:$D$26</c:f>
              <c:strCache>
                <c:ptCount val="2"/>
                <c:pt idx="0">
                  <c:v>2015年</c:v>
                </c:pt>
                <c:pt idx="1">
                  <c:v>2025年</c:v>
                </c:pt>
              </c:strCache>
            </c:strRef>
          </c:cat>
          <c:val>
            <c:numRef>
              <c:f>'パーツ(6)'!$I$27:$J$27</c:f>
              <c:numCache>
                <c:formatCode>0.0_);[Red]\(0.0\)</c:formatCode>
                <c:ptCount val="2"/>
                <c:pt idx="0" formatCode="General">
                  <c:v>100</c:v>
                </c:pt>
                <c:pt idx="1">
                  <c:v>122.5</c:v>
                </c:pt>
              </c:numCache>
            </c:numRef>
          </c:val>
        </c:ser>
        <c:marker val="1"/>
        <c:axId val="242590080"/>
        <c:axId val="242591616"/>
      </c:lineChart>
      <c:catAx>
        <c:axId val="242590080"/>
        <c:scaling>
          <c:orientation val="minMax"/>
        </c:scaling>
        <c:axPos val="b"/>
        <c:numFmt formatCode="General" sourceLinked="1"/>
        <c:tickLblPos val="nextTo"/>
        <c:spPr>
          <a:ln>
            <a:solidFill>
              <a:schemeClr val="tx1">
                <a:lumMod val="50000"/>
                <a:lumOff val="50000"/>
              </a:schemeClr>
            </a:solidFill>
          </a:ln>
        </c:spPr>
        <c:txPr>
          <a:bodyPr/>
          <a:lstStyle/>
          <a:p>
            <a:pPr>
              <a:defRPr sz="1600">
                <a:latin typeface="ＭＳ Ｐゴシック" panose="020B0600070205080204" pitchFamily="50" charset="-128"/>
                <a:ea typeface="ＭＳ Ｐゴシック" panose="020B0600070205080204" pitchFamily="50" charset="-128"/>
              </a:defRPr>
            </a:pPr>
            <a:endParaRPr lang="ja-JP"/>
          </a:p>
        </c:txPr>
        <c:crossAx val="242591616"/>
        <c:crosses val="autoZero"/>
        <c:auto val="1"/>
        <c:lblAlgn val="ctr"/>
        <c:lblOffset val="100"/>
      </c:catAx>
      <c:valAx>
        <c:axId val="242591616"/>
        <c:scaling>
          <c:orientation val="minMax"/>
          <c:max val="135"/>
          <c:min val="85"/>
        </c:scaling>
        <c:axPos val="l"/>
        <c:majorGridlines>
          <c:spPr>
            <a:ln>
              <a:solidFill>
                <a:schemeClr val="tx1">
                  <a:lumMod val="50000"/>
                  <a:lumOff val="50000"/>
                </a:schemeClr>
              </a:solidFill>
            </a:ln>
          </c:spPr>
        </c:majorGridlines>
        <c:numFmt formatCode="General" sourceLinked="1"/>
        <c:tickLblPos val="nextTo"/>
        <c:txPr>
          <a:bodyPr/>
          <a:lstStyle/>
          <a:p>
            <a:pPr>
              <a:defRPr sz="1600">
                <a:latin typeface="ＭＳ Ｐゴシック" panose="020B0600070205080204" pitchFamily="50" charset="-128"/>
                <a:ea typeface="ＭＳ Ｐゴシック" panose="020B0600070205080204" pitchFamily="50" charset="-128"/>
              </a:defRPr>
            </a:pPr>
            <a:endParaRPr lang="ja-JP"/>
          </a:p>
        </c:txPr>
        <c:crossAx val="242590080"/>
        <c:crosses val="autoZero"/>
        <c:crossBetween val="between"/>
        <c:majorUnit val="10"/>
      </c:valAx>
      <c:spPr>
        <a:ln>
          <a:solidFill>
            <a:schemeClr val="tx1">
              <a:lumMod val="50000"/>
              <a:lumOff val="50000"/>
            </a:schemeClr>
          </a:solidFill>
        </a:ln>
      </c:spPr>
    </c:plotArea>
    <c:legend>
      <c:legendPos val="t"/>
      <c:layout>
        <c:manualLayout>
          <c:xMode val="edge"/>
          <c:yMode val="edge"/>
          <c:x val="3.8897222222222291E-2"/>
          <c:y val="0.89958333333333329"/>
          <c:w val="0.89574704861111165"/>
          <c:h val="8.7577083333333347E-2"/>
        </c:manualLayout>
      </c:layout>
      <c:overlay val="1"/>
      <c:txPr>
        <a:bodyPr/>
        <a:lstStyle/>
        <a:p>
          <a:pPr>
            <a:defRPr sz="1400">
              <a:latin typeface="ＭＳ Ｐゴシック" panose="020B0600070205080204" pitchFamily="50" charset="-128"/>
              <a:ea typeface="ＭＳ Ｐゴシック" panose="020B0600070205080204" pitchFamily="50" charset="-128"/>
            </a:defRPr>
          </a:pPr>
          <a:endParaRPr lang="ja-JP"/>
        </a:p>
      </c:txPr>
    </c:legend>
    <c:plotVisOnly val="1"/>
    <c:dispBlanksAs val="gap"/>
  </c:chart>
  <c:spPr>
    <a:noFill/>
    <a:ln>
      <a:noFill/>
    </a:ln>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435946104872211"/>
          <c:y val="0.15744491729808829"/>
          <c:w val="0.51950157519520956"/>
          <c:h val="0.80051881837475269"/>
        </c:manualLayout>
      </c:layout>
      <c:barChart>
        <c:barDir val="bar"/>
        <c:grouping val="clustered"/>
        <c:ser>
          <c:idx val="2"/>
          <c:order val="0"/>
          <c:tx>
            <c:strRef>
              <c:f>'パーツ(5)'!$B$12</c:f>
              <c:strCache>
                <c:ptCount val="1"/>
                <c:pt idx="0">
                  <c:v>無床診療所</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'パーツ(5)'!$C$9:$K$9</c:f>
              <c:strCache>
                <c:ptCount val="9"/>
                <c:pt idx="0">
                  <c:v>無回答</c:v>
                </c:pt>
                <c:pt idx="1">
                  <c:v>その他</c:v>
                </c:pt>
                <c:pt idx="2">
                  <c:v>診療報酬上の評価が十分ではないため</c:v>
                </c:pt>
                <c:pt idx="3">
                  <c:v>より急性期医療に取り組みたいため</c:v>
                </c:pt>
                <c:pt idx="4">
                  <c:v>地域において在宅医療のニーズがない</c:v>
                </c:pt>
                <c:pt idx="5">
                  <c:v>地域における役割分担によるため</c:v>
                </c:pt>
                <c:pt idx="6">
                  <c:v>体力上の問題で行うことができないため</c:v>
                </c:pt>
                <c:pt idx="7">
                  <c:v>外来診療が多忙で在宅医療を行う余裕がないため</c:v>
                </c:pt>
                <c:pt idx="8">
                  <c:v>専門としている診療科が在宅医療に適さないため</c:v>
                </c:pt>
              </c:strCache>
            </c:strRef>
          </c:cat>
          <c:val>
            <c:numRef>
              <c:f>'パーツ(5)'!$C$12:$K$12</c:f>
              <c:numCache>
                <c:formatCode>0.0%</c:formatCode>
                <c:ptCount val="9"/>
                <c:pt idx="0">
                  <c:v>4.3771043771043766E-2</c:v>
                </c:pt>
                <c:pt idx="1">
                  <c:v>0.12457912457912459</c:v>
                </c:pt>
                <c:pt idx="2">
                  <c:v>3.0303030303030311E-2</c:v>
                </c:pt>
                <c:pt idx="3">
                  <c:v>3.367003367003369E-2</c:v>
                </c:pt>
                <c:pt idx="4">
                  <c:v>7.7441077441077436E-2</c:v>
                </c:pt>
                <c:pt idx="5">
                  <c:v>0.10437710437710437</c:v>
                </c:pt>
                <c:pt idx="6">
                  <c:v>0.20538720538720623</c:v>
                </c:pt>
                <c:pt idx="7">
                  <c:v>0.43771043771043788</c:v>
                </c:pt>
                <c:pt idx="8">
                  <c:v>0.45117845117845273</c:v>
                </c:pt>
              </c:numCache>
            </c:numRef>
          </c:val>
        </c:ser>
        <c:gapWidth val="100"/>
        <c:axId val="225134080"/>
        <c:axId val="225135616"/>
        <c:extLst>
          <c:ext xmlns:c15="http://schemas.microsoft.com/office/drawing/2012/chart" uri="{02D57815-91ED-43cb-92C2-25804820EDAC}">
            <c15:filteredBarSeries>
              <c15:ser>
                <c:idx val="0"/>
                <c:order val="0"/>
                <c:tx>
                  <c:strRef>
                    <c:extLst>
                      <c:ext uri="{02D57815-91ED-43cb-92C2-25804820EDAC}">
                        <c15:formulaRef>
                          <c15:sqref>'パーツ(5)'!$B$10</c15:sqref>
                        </c15:formulaRef>
                      </c:ext>
                    </c:extLst>
                    <c:strCache>
                      <c:ptCount val="1"/>
                      <c:pt idx="0">
                        <c:v>病院</c:v>
                      </c:pt>
                    </c:strCache>
                  </c:strRef>
                </c:tx>
                <c:spPr>
                  <a:solidFill>
                    <a:schemeClr val="accent1"/>
                  </a:solidFill>
                  <a:ln>
                    <a:noFill/>
                  </a:ln>
                  <a:effectLst/>
                </c:spPr>
                <c:invertIfNegative val="0"/>
                <c:cat>
                  <c:strRef>
                    <c:extLst>
                      <c:ext uri="{02D57815-91ED-43cb-92C2-25804820EDAC}">
                        <c15:formulaRef>
                          <c15:sqref>'パーツ(5)'!$C$9:$K$9</c15:sqref>
                        </c15:formulaRef>
                      </c:ext>
                    </c:extLst>
                    <c:strCache>
                      <c:ptCount val="9"/>
                      <c:pt idx="0">
                        <c:v>無回答</c:v>
                      </c:pt>
                      <c:pt idx="1">
                        <c:v>その他</c:v>
                      </c:pt>
                      <c:pt idx="2">
                        <c:v>診療報酬上の評価が十分ではないため</c:v>
                      </c:pt>
                      <c:pt idx="3">
                        <c:v>より急性期医療に取り組みたいため</c:v>
                      </c:pt>
                      <c:pt idx="4">
                        <c:v>地域において在宅医療のニーズがない</c:v>
                      </c:pt>
                      <c:pt idx="5">
                        <c:v>地域における役割分担によるため</c:v>
                      </c:pt>
                      <c:pt idx="6">
                        <c:v>体力上の問題で行うことができないため</c:v>
                      </c:pt>
                      <c:pt idx="7">
                        <c:v>外来診療が多忙で在宅医療を行う余裕がないため</c:v>
                      </c:pt>
                      <c:pt idx="8">
                        <c:v>専門としている診療科が在宅医療に適さないため</c:v>
                      </c:pt>
                    </c:strCache>
                  </c:strRef>
                </c:cat>
                <c:val>
                  <c:numRef>
                    <c:extLst>
                      <c:ext uri="{02D57815-91ED-43cb-92C2-25804820EDAC}">
                        <c15:formulaRef>
                          <c15:sqref>'パーツ(5)'!$C$10:$K$10</c15:sqref>
                        </c15:formulaRef>
                      </c:ext>
                    </c:extLst>
                    <c:numCache>
                      <c:formatCode>0.0%</c:formatCode>
                      <c:ptCount val="9"/>
                      <c:pt idx="0">
                        <c:v>0</c:v>
                      </c:pt>
                      <c:pt idx="1">
                        <c:v>0.17241379310344829</c:v>
                      </c:pt>
                      <c:pt idx="2">
                        <c:v>3.4482758620689655E-2</c:v>
                      </c:pt>
                      <c:pt idx="3">
                        <c:v>0.20689655172413793</c:v>
                      </c:pt>
                      <c:pt idx="4">
                        <c:v>3.4482758620689655E-2</c:v>
                      </c:pt>
                      <c:pt idx="5">
                        <c:v>0.48275862068965519</c:v>
                      </c:pt>
                      <c:pt idx="6">
                        <c:v>0.10344827586206896</c:v>
                      </c:pt>
                      <c:pt idx="7">
                        <c:v>0.58620689655172409</c:v>
                      </c:pt>
                      <c:pt idx="8">
                        <c:v>0.17241379310344829</c:v>
                      </c:pt>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'パーツ(5)'!$B$11</c15:sqref>
                        </c15:formulaRef>
                      </c:ext>
                    </c:extLst>
                    <c:strCache>
                      <c:ptCount val="1"/>
                      <c:pt idx="0">
                        <c:v>有床診療所</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'パーツ(5)'!$C$9:$K$9</c15:sqref>
                        </c15:formulaRef>
                      </c:ext>
                    </c:extLst>
                    <c:strCache>
                      <c:ptCount val="9"/>
                      <c:pt idx="0">
                        <c:v>無回答</c:v>
                      </c:pt>
                      <c:pt idx="1">
                        <c:v>その他</c:v>
                      </c:pt>
                      <c:pt idx="2">
                        <c:v>診療報酬上の評価が十分ではないため</c:v>
                      </c:pt>
                      <c:pt idx="3">
                        <c:v>より急性期医療に取り組みたいため</c:v>
                      </c:pt>
                      <c:pt idx="4">
                        <c:v>地域において在宅医療のニーズがない</c:v>
                      </c:pt>
                      <c:pt idx="5">
                        <c:v>地域における役割分担によるため</c:v>
                      </c:pt>
                      <c:pt idx="6">
                        <c:v>体力上の問題で行うことができないため</c:v>
                      </c:pt>
                      <c:pt idx="7">
                        <c:v>外来診療が多忙で在宅医療を行う余裕がないため</c:v>
                      </c:pt>
                      <c:pt idx="8">
                        <c:v>専門としている診療科が在宅医療に適さないため</c:v>
                      </c:pt>
                    </c:strCache>
                  </c:strRef>
                </c:cat>
                <c:val>
                  <c:numRef>
                    <c:extLst xmlns:c15="http://schemas.microsoft.com/office/drawing/2012/chart">
                      <c:ext xmlns:c15="http://schemas.microsoft.com/office/drawing/2012/chart" uri="{02D57815-91ED-43cb-92C2-25804820EDAC}">
                        <c15:formulaRef>
                          <c15:sqref>'パーツ(5)'!$C$11:$K$11</c15:sqref>
                        </c15:formulaRef>
                      </c:ext>
                    </c:extLst>
                    <c:numCache>
                      <c:formatCode>0.0%</c:formatCode>
                      <c:ptCount val="9"/>
                      <c:pt idx="0">
                        <c:v>7.6923076923076927E-2</c:v>
                      </c:pt>
                      <c:pt idx="1">
                        <c:v>3.8461538461538464E-2</c:v>
                      </c:pt>
                      <c:pt idx="2">
                        <c:v>0</c:v>
                      </c:pt>
                      <c:pt idx="3">
                        <c:v>3.8461538461538464E-2</c:v>
                      </c:pt>
                      <c:pt idx="4">
                        <c:v>7.6923076923076927E-2</c:v>
                      </c:pt>
                      <c:pt idx="5">
                        <c:v>0.11538461538461539</c:v>
                      </c:pt>
                      <c:pt idx="6">
                        <c:v>7.6923076923076927E-2</c:v>
                      </c:pt>
                      <c:pt idx="7">
                        <c:v>0.23076923076923078</c:v>
                      </c:pt>
                      <c:pt idx="8">
                        <c:v>0.69230769230769229</c:v>
                      </c:pt>
                    </c:numCache>
                  </c:numRef>
                </c:val>
              </c15:ser>
            </c15:filteredBarSeries>
          </c:ext>
        </c:extLst>
      </c:barChart>
      <c:catAx>
        <c:axId val="225134080"/>
        <c:scaling>
          <c:orientation val="minMax"/>
        </c:scaling>
        <c:axPos val="l"/>
        <c:numFmt formatCode="General" sourceLinked="1"/>
        <c:maj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25135616"/>
        <c:crosses val="autoZero"/>
        <c:auto val="1"/>
        <c:lblAlgn val="ctr"/>
        <c:lblOffset val="100"/>
        <c:tickMarkSkip val="1"/>
      </c:catAx>
      <c:valAx>
        <c:axId val="225135616"/>
        <c:scaling>
          <c:orientation val="minMax"/>
          <c:max val="0.8"/>
        </c:scaling>
        <c:axPos val="b"/>
        <c:majorGridlines>
          <c:spPr>
            <a:ln w="9525" cap="flat" cmpd="sng" algn="ctr">
              <a:noFill/>
              <a:round/>
            </a:ln>
            <a:effectLst/>
          </c:spPr>
        </c:majorGridlines>
        <c:numFmt formatCode="0.0%" sourceLinked="1"/>
        <c:maj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25134080"/>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a:pPr>
      <a:endParaRPr lang="ja-JP"/>
    </a:p>
  </c:tx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435946104872211"/>
          <c:y val="0.15744491729808829"/>
          <c:w val="0.51950157519520956"/>
          <c:h val="0.80051881837475269"/>
        </c:manualLayout>
      </c:layout>
      <c:barChart>
        <c:barDir val="bar"/>
        <c:grouping val="clustered"/>
        <c:ser>
          <c:idx val="1"/>
          <c:order val="0"/>
          <c:tx>
            <c:strRef>
              <c:f>'パーツ(5)'!$B$11</c:f>
              <c:strCache>
                <c:ptCount val="1"/>
                <c:pt idx="0">
                  <c:v>有床診療所</c:v>
                </c:pt>
              </c:strCache>
              <c:extLst xmlns:c15="http://schemas.microsoft.com/office/drawing/2012/chart"/>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Val val="1"/>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'パーツ(5)'!$C$9:$K$9</c:f>
              <c:strCache>
                <c:ptCount val="9"/>
                <c:pt idx="0">
                  <c:v>無回答</c:v>
                </c:pt>
                <c:pt idx="1">
                  <c:v>その他</c:v>
                </c:pt>
                <c:pt idx="2">
                  <c:v>診療報酬上の評価が十分ではないため</c:v>
                </c:pt>
                <c:pt idx="3">
                  <c:v>より急性期医療に取り組みたいため</c:v>
                </c:pt>
                <c:pt idx="4">
                  <c:v>地域において在宅医療のニーズがない</c:v>
                </c:pt>
                <c:pt idx="5">
                  <c:v>地域における役割分担によるため</c:v>
                </c:pt>
                <c:pt idx="6">
                  <c:v>体力上の問題で行うことができないため</c:v>
                </c:pt>
                <c:pt idx="7">
                  <c:v>外来診療が多忙で在宅医療を行う余裕がないため</c:v>
                </c:pt>
                <c:pt idx="8">
                  <c:v>専門としている診療科が在宅医療に適さないため</c:v>
                </c:pt>
              </c:strCache>
              <c:extLst xmlns:c15="http://schemas.microsoft.com/office/drawing/2012/chart"/>
            </c:strRef>
          </c:cat>
          <c:val>
            <c:numRef>
              <c:f>'パーツ(5)'!$C$11:$K$11</c:f>
              <c:numCache>
                <c:formatCode>0.0%</c:formatCode>
                <c:ptCount val="9"/>
                <c:pt idx="0">
                  <c:v>7.6923076923076927E-2</c:v>
                </c:pt>
                <c:pt idx="1">
                  <c:v>3.8461538461538464E-2</c:v>
                </c:pt>
                <c:pt idx="2">
                  <c:v>0</c:v>
                </c:pt>
                <c:pt idx="3">
                  <c:v>3.8461538461538464E-2</c:v>
                </c:pt>
                <c:pt idx="4">
                  <c:v>7.6923076923076927E-2</c:v>
                </c:pt>
                <c:pt idx="5">
                  <c:v>0.11538461538461539</c:v>
                </c:pt>
                <c:pt idx="6">
                  <c:v>7.6923076923076927E-2</c:v>
                </c:pt>
                <c:pt idx="7">
                  <c:v>0.2307692307692322</c:v>
                </c:pt>
                <c:pt idx="8">
                  <c:v>0.69230769230769262</c:v>
                </c:pt>
              </c:numCache>
              <c:extLst xmlns:c15="http://schemas.microsoft.com/office/drawing/2012/chart"/>
            </c:numRef>
          </c:val>
        </c:ser>
        <c:gapWidth val="100"/>
        <c:axId val="225186944"/>
        <c:axId val="225188864"/>
        <c:extLst>
          <c:ext xmlns:c15="http://schemas.microsoft.com/office/drawing/2012/chart" uri="{02D57815-91ED-43cb-92C2-25804820EDAC}">
            <c15:filteredBarSeries>
              <c15:ser>
                <c:idx val="0"/>
                <c:order val="0"/>
                <c:tx>
                  <c:strRef>
                    <c:extLst>
                      <c:ext uri="{02D57815-91ED-43cb-92C2-25804820EDAC}">
                        <c15:formulaRef>
                          <c15:sqref>'パーツ(5)'!$B$10</c15:sqref>
                        </c15:formulaRef>
                      </c:ext>
                    </c:extLst>
                    <c:strCache>
                      <c:ptCount val="1"/>
                      <c:pt idx="0">
                        <c:v>病院</c:v>
                      </c:pt>
                    </c:strCache>
                  </c:strRef>
                </c:tx>
                <c:spPr>
                  <a:solidFill>
                    <a:schemeClr val="accent1"/>
                  </a:solidFill>
                  <a:ln>
                    <a:noFill/>
                  </a:ln>
                  <a:effectLst/>
                </c:spPr>
                <c:invertIfNegative val="0"/>
                <c:cat>
                  <c:strRef>
                    <c:extLst>
                      <c:ext uri="{02D57815-91ED-43cb-92C2-25804820EDAC}">
                        <c15:formulaRef>
                          <c15:sqref>'パーツ(5)'!$C$9:$K$9</c15:sqref>
                        </c15:formulaRef>
                      </c:ext>
                    </c:extLst>
                    <c:strCache>
                      <c:ptCount val="9"/>
                      <c:pt idx="0">
                        <c:v>無回答</c:v>
                      </c:pt>
                      <c:pt idx="1">
                        <c:v>その他</c:v>
                      </c:pt>
                      <c:pt idx="2">
                        <c:v>診療報酬上の評価が十分ではないため</c:v>
                      </c:pt>
                      <c:pt idx="3">
                        <c:v>より急性期医療に取り組みたいため</c:v>
                      </c:pt>
                      <c:pt idx="4">
                        <c:v>地域において在宅医療のニーズがない</c:v>
                      </c:pt>
                      <c:pt idx="5">
                        <c:v>地域における役割分担によるため</c:v>
                      </c:pt>
                      <c:pt idx="6">
                        <c:v>体力上の問題で行うことができないため</c:v>
                      </c:pt>
                      <c:pt idx="7">
                        <c:v>外来診療が多忙で在宅医療を行う余裕がないため</c:v>
                      </c:pt>
                      <c:pt idx="8">
                        <c:v>専門としている診療科が在宅医療に適さないため</c:v>
                      </c:pt>
                    </c:strCache>
                  </c:strRef>
                </c:cat>
                <c:val>
                  <c:numRef>
                    <c:extLst>
                      <c:ext uri="{02D57815-91ED-43cb-92C2-25804820EDAC}">
                        <c15:formulaRef>
                          <c15:sqref>'パーツ(5)'!$C$10:$K$10</c15:sqref>
                        </c15:formulaRef>
                      </c:ext>
                    </c:extLst>
                    <c:numCache>
                      <c:formatCode>0.0%</c:formatCode>
                      <c:ptCount val="9"/>
                      <c:pt idx="0">
                        <c:v>0</c:v>
                      </c:pt>
                      <c:pt idx="1">
                        <c:v>0.17241379310344829</c:v>
                      </c:pt>
                      <c:pt idx="2">
                        <c:v>3.4482758620689655E-2</c:v>
                      </c:pt>
                      <c:pt idx="3">
                        <c:v>0.20689655172413793</c:v>
                      </c:pt>
                      <c:pt idx="4">
                        <c:v>3.4482758620689655E-2</c:v>
                      </c:pt>
                      <c:pt idx="5">
                        <c:v>0.48275862068965519</c:v>
                      </c:pt>
                      <c:pt idx="6">
                        <c:v>0.10344827586206896</c:v>
                      </c:pt>
                      <c:pt idx="7">
                        <c:v>0.58620689655172409</c:v>
                      </c:pt>
                      <c:pt idx="8">
                        <c:v>0.17241379310344829</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'パーツ(5)'!$B$12</c15:sqref>
                        </c15:formulaRef>
                      </c:ext>
                    </c:extLst>
                    <c:strCache>
                      <c:ptCount val="1"/>
                      <c:pt idx="0">
                        <c:v>無床診療所</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'パーツ(5)'!$C$9:$K$9</c15:sqref>
                        </c15:formulaRef>
                      </c:ext>
                    </c:extLst>
                    <c:strCache>
                      <c:ptCount val="9"/>
                      <c:pt idx="0">
                        <c:v>無回答</c:v>
                      </c:pt>
                      <c:pt idx="1">
                        <c:v>その他</c:v>
                      </c:pt>
                      <c:pt idx="2">
                        <c:v>診療報酬上の評価が十分ではないため</c:v>
                      </c:pt>
                      <c:pt idx="3">
                        <c:v>より急性期医療に取り組みたいため</c:v>
                      </c:pt>
                      <c:pt idx="4">
                        <c:v>地域において在宅医療のニーズがない</c:v>
                      </c:pt>
                      <c:pt idx="5">
                        <c:v>地域における役割分担によるため</c:v>
                      </c:pt>
                      <c:pt idx="6">
                        <c:v>体力上の問題で行うことができないため</c:v>
                      </c:pt>
                      <c:pt idx="7">
                        <c:v>外来診療が多忙で在宅医療を行う余裕がないため</c:v>
                      </c:pt>
                      <c:pt idx="8">
                        <c:v>専門としている診療科が在宅医療に適さないため</c:v>
                      </c:pt>
                    </c:strCache>
                  </c:strRef>
                </c:cat>
                <c:val>
                  <c:numRef>
                    <c:extLst xmlns:c15="http://schemas.microsoft.com/office/drawing/2012/chart">
                      <c:ext xmlns:c15="http://schemas.microsoft.com/office/drawing/2012/chart" uri="{02D57815-91ED-43cb-92C2-25804820EDAC}">
                        <c15:formulaRef>
                          <c15:sqref>'パーツ(5)'!$C$12:$K$12</c15:sqref>
                        </c15:formulaRef>
                      </c:ext>
                    </c:extLst>
                    <c:numCache>
                      <c:formatCode>0.0%</c:formatCode>
                      <c:ptCount val="9"/>
                      <c:pt idx="0">
                        <c:v>4.3771043771043773E-2</c:v>
                      </c:pt>
                      <c:pt idx="1">
                        <c:v>0.12457912457912458</c:v>
                      </c:pt>
                      <c:pt idx="2">
                        <c:v>3.0303030303030304E-2</c:v>
                      </c:pt>
                      <c:pt idx="3">
                        <c:v>3.3670033670033669E-2</c:v>
                      </c:pt>
                      <c:pt idx="4">
                        <c:v>7.7441077441077436E-2</c:v>
                      </c:pt>
                      <c:pt idx="5">
                        <c:v>0.10437710437710437</c:v>
                      </c:pt>
                      <c:pt idx="6">
                        <c:v>0.2053872053872054</c:v>
                      </c:pt>
                      <c:pt idx="7">
                        <c:v>0.43771043771043772</c:v>
                      </c:pt>
                      <c:pt idx="8">
                        <c:v>0.45117845117845118</c:v>
                      </c:pt>
                    </c:numCache>
                  </c:numRef>
                </c:val>
              </c15:ser>
            </c15:filteredBarSeries>
          </c:ext>
        </c:extLst>
      </c:barChart>
      <c:catAx>
        <c:axId val="225186944"/>
        <c:scaling>
          <c:orientation val="minMax"/>
        </c:scaling>
        <c:axPos val="l"/>
        <c:numFmt formatCode="General" sourceLinked="1"/>
        <c:maj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25188864"/>
        <c:crosses val="autoZero"/>
        <c:auto val="1"/>
        <c:lblAlgn val="ctr"/>
        <c:lblOffset val="100"/>
        <c:tickMarkSkip val="1"/>
      </c:catAx>
      <c:valAx>
        <c:axId val="225188864"/>
        <c:scaling>
          <c:orientation val="minMax"/>
          <c:max val="0.8"/>
        </c:scaling>
        <c:axPos val="b"/>
        <c:majorGridlines>
          <c:spPr>
            <a:ln w="9525" cap="flat" cmpd="sng" algn="ctr">
              <a:noFill/>
              <a:round/>
            </a:ln>
            <a:effectLst/>
          </c:spPr>
        </c:majorGridlines>
        <c:numFmt formatCode="0.0%" sourceLinked="1"/>
        <c:maj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25186944"/>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a:pPr>
      <a:endParaRPr lang="ja-JP"/>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435946104872211"/>
          <c:y val="0.15744491729808829"/>
          <c:w val="0.51950157519520956"/>
          <c:h val="0.80051881837475269"/>
        </c:manualLayout>
      </c:layout>
      <c:barChart>
        <c:barDir val="bar"/>
        <c:grouping val="clustered"/>
        <c:ser>
          <c:idx val="0"/>
          <c:order val="0"/>
          <c:tx>
            <c:strRef>
              <c:f>'パーツ(5)'!$B$10</c:f>
              <c:strCache>
                <c:ptCount val="1"/>
                <c:pt idx="0">
                  <c:v>病院</c:v>
                </c:pt>
              </c:strCache>
              <c:extLst xmlns:c15="http://schemas.microsoft.com/office/drawing/2012/chart"/>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'パーツ(5)'!$C$9:$K$9</c:f>
              <c:strCache>
                <c:ptCount val="9"/>
                <c:pt idx="0">
                  <c:v>無回答</c:v>
                </c:pt>
                <c:pt idx="1">
                  <c:v>その他</c:v>
                </c:pt>
                <c:pt idx="2">
                  <c:v>診療報酬上の評価が十分ではないため</c:v>
                </c:pt>
                <c:pt idx="3">
                  <c:v>より急性期医療に取り組みたいため</c:v>
                </c:pt>
                <c:pt idx="4">
                  <c:v>地域において在宅医療のニーズがない</c:v>
                </c:pt>
                <c:pt idx="5">
                  <c:v>地域における役割分担によるため</c:v>
                </c:pt>
                <c:pt idx="6">
                  <c:v>体力上の問題で行うことができないため</c:v>
                </c:pt>
                <c:pt idx="7">
                  <c:v>外来診療が多忙で在宅医療を行う余裕がないため</c:v>
                </c:pt>
                <c:pt idx="8">
                  <c:v>専門としている診療科が在宅医療に適さないため</c:v>
                </c:pt>
              </c:strCache>
              <c:extLst xmlns:c15="http://schemas.microsoft.com/office/drawing/2012/chart"/>
            </c:strRef>
          </c:cat>
          <c:val>
            <c:numRef>
              <c:f>'パーツ(5)'!$C$10:$K$10</c:f>
              <c:numCache>
                <c:formatCode>0.0%</c:formatCode>
                <c:ptCount val="9"/>
                <c:pt idx="0">
                  <c:v>0</c:v>
                </c:pt>
                <c:pt idx="1">
                  <c:v>0.17241379310344912</c:v>
                </c:pt>
                <c:pt idx="2">
                  <c:v>3.4482758620689655E-2</c:v>
                </c:pt>
                <c:pt idx="3">
                  <c:v>0.20689655172413793</c:v>
                </c:pt>
                <c:pt idx="4">
                  <c:v>3.4482758620689655E-2</c:v>
                </c:pt>
                <c:pt idx="5">
                  <c:v>0.48275862068965725</c:v>
                </c:pt>
                <c:pt idx="6">
                  <c:v>0.10344827586206895</c:v>
                </c:pt>
                <c:pt idx="7">
                  <c:v>0.58620689655172409</c:v>
                </c:pt>
                <c:pt idx="8">
                  <c:v>0.17241379310344912</c:v>
                </c:pt>
              </c:numCache>
              <c:extLst xmlns:c15="http://schemas.microsoft.com/office/drawing/2012/chart"/>
            </c:numRef>
          </c:val>
        </c:ser>
        <c:gapWidth val="100"/>
        <c:axId val="225526144"/>
        <c:axId val="225527680"/>
        <c:extLst>
          <c:ext xmlns:c15="http://schemas.microsoft.com/office/drawing/2012/chart" uri="{02D57815-91ED-43cb-92C2-25804820EDAC}">
            <c15:filteredBarSeries>
              <c15:ser>
                <c:idx val="1"/>
                <c:order val="1"/>
                <c:tx>
                  <c:strRef>
                    <c:extLst>
                      <c:ext uri="{02D57815-91ED-43cb-92C2-25804820EDAC}">
                        <c15:formulaRef>
                          <c15:sqref>'パーツ(5)'!$B$11</c15:sqref>
                        </c15:formulaRef>
                      </c:ext>
                    </c:extLst>
                    <c:strCache>
                      <c:ptCount val="1"/>
                      <c:pt idx="0">
                        <c:v>有床診療所</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'パーツ(5)'!$C$9:$K$9</c15:sqref>
                        </c15:formulaRef>
                      </c:ext>
                    </c:extLst>
                    <c:strCache>
                      <c:ptCount val="9"/>
                      <c:pt idx="0">
                        <c:v>無回答</c:v>
                      </c:pt>
                      <c:pt idx="1">
                        <c:v>その他</c:v>
                      </c:pt>
                      <c:pt idx="2">
                        <c:v>診療報酬上の評価が十分ではないため</c:v>
                      </c:pt>
                      <c:pt idx="3">
                        <c:v>より急性期医療に取り組みたいため</c:v>
                      </c:pt>
                      <c:pt idx="4">
                        <c:v>地域において在宅医療のニーズがない</c:v>
                      </c:pt>
                      <c:pt idx="5">
                        <c:v>地域における役割分担によるため</c:v>
                      </c:pt>
                      <c:pt idx="6">
                        <c:v>体力上の問題で行うことができないため</c:v>
                      </c:pt>
                      <c:pt idx="7">
                        <c:v>外来診療が多忙で在宅医療を行う余裕がないため</c:v>
                      </c:pt>
                      <c:pt idx="8">
                        <c:v>専門としている診療科が在宅医療に適さないため</c:v>
                      </c:pt>
                    </c:strCache>
                  </c:strRef>
                </c:cat>
                <c:val>
                  <c:numRef>
                    <c:extLst>
                      <c:ext uri="{02D57815-91ED-43cb-92C2-25804820EDAC}">
                        <c15:formulaRef>
                          <c15:sqref>'パーツ(5)'!$C$11:$K$11</c15:sqref>
                        </c15:formulaRef>
                      </c:ext>
                    </c:extLst>
                    <c:numCache>
                      <c:formatCode>0.0%</c:formatCode>
                      <c:ptCount val="9"/>
                      <c:pt idx="0">
                        <c:v>7.6923076923076927E-2</c:v>
                      </c:pt>
                      <c:pt idx="1">
                        <c:v>3.8461538461538464E-2</c:v>
                      </c:pt>
                      <c:pt idx="2">
                        <c:v>0</c:v>
                      </c:pt>
                      <c:pt idx="3">
                        <c:v>3.8461538461538464E-2</c:v>
                      </c:pt>
                      <c:pt idx="4">
                        <c:v>7.6923076923076927E-2</c:v>
                      </c:pt>
                      <c:pt idx="5">
                        <c:v>0.11538461538461539</c:v>
                      </c:pt>
                      <c:pt idx="6">
                        <c:v>7.6923076923076927E-2</c:v>
                      </c:pt>
                      <c:pt idx="7">
                        <c:v>0.23076923076923078</c:v>
                      </c:pt>
                      <c:pt idx="8">
                        <c:v>0.69230769230769229</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'パーツ(5)'!$B$12</c15:sqref>
                        </c15:formulaRef>
                      </c:ext>
                    </c:extLst>
                    <c:strCache>
                      <c:ptCount val="1"/>
                      <c:pt idx="0">
                        <c:v>無床診療所</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'パーツ(5)'!$C$9:$K$9</c15:sqref>
                        </c15:formulaRef>
                      </c:ext>
                    </c:extLst>
                    <c:strCache>
                      <c:ptCount val="9"/>
                      <c:pt idx="0">
                        <c:v>無回答</c:v>
                      </c:pt>
                      <c:pt idx="1">
                        <c:v>その他</c:v>
                      </c:pt>
                      <c:pt idx="2">
                        <c:v>診療報酬上の評価が十分ではないため</c:v>
                      </c:pt>
                      <c:pt idx="3">
                        <c:v>より急性期医療に取り組みたいため</c:v>
                      </c:pt>
                      <c:pt idx="4">
                        <c:v>地域において在宅医療のニーズがない</c:v>
                      </c:pt>
                      <c:pt idx="5">
                        <c:v>地域における役割分担によるため</c:v>
                      </c:pt>
                      <c:pt idx="6">
                        <c:v>体力上の問題で行うことができないため</c:v>
                      </c:pt>
                      <c:pt idx="7">
                        <c:v>外来診療が多忙で在宅医療を行う余裕がないため</c:v>
                      </c:pt>
                      <c:pt idx="8">
                        <c:v>専門としている診療科が在宅医療に適さないため</c:v>
                      </c:pt>
                    </c:strCache>
                  </c:strRef>
                </c:cat>
                <c:val>
                  <c:numRef>
                    <c:extLst xmlns:c15="http://schemas.microsoft.com/office/drawing/2012/chart">
                      <c:ext xmlns:c15="http://schemas.microsoft.com/office/drawing/2012/chart" uri="{02D57815-91ED-43cb-92C2-25804820EDAC}">
                        <c15:formulaRef>
                          <c15:sqref>'パーツ(5)'!$C$12:$K$12</c15:sqref>
                        </c15:formulaRef>
                      </c:ext>
                    </c:extLst>
                    <c:numCache>
                      <c:formatCode>0.0%</c:formatCode>
                      <c:ptCount val="9"/>
                      <c:pt idx="0">
                        <c:v>4.3771043771043773E-2</c:v>
                      </c:pt>
                      <c:pt idx="1">
                        <c:v>0.12457912457912458</c:v>
                      </c:pt>
                      <c:pt idx="2">
                        <c:v>3.0303030303030304E-2</c:v>
                      </c:pt>
                      <c:pt idx="3">
                        <c:v>3.3670033670033669E-2</c:v>
                      </c:pt>
                      <c:pt idx="4">
                        <c:v>7.7441077441077436E-2</c:v>
                      </c:pt>
                      <c:pt idx="5">
                        <c:v>0.10437710437710437</c:v>
                      </c:pt>
                      <c:pt idx="6">
                        <c:v>0.2053872053872054</c:v>
                      </c:pt>
                      <c:pt idx="7">
                        <c:v>0.43771043771043772</c:v>
                      </c:pt>
                      <c:pt idx="8">
                        <c:v>0.45117845117845118</c:v>
                      </c:pt>
                    </c:numCache>
                  </c:numRef>
                </c:val>
              </c15:ser>
            </c15:filteredBarSeries>
          </c:ext>
        </c:extLst>
      </c:barChart>
      <c:catAx>
        <c:axId val="225526144"/>
        <c:scaling>
          <c:orientation val="minMax"/>
        </c:scaling>
        <c:axPos val="l"/>
        <c:numFmt formatCode="General" sourceLinked="1"/>
        <c:maj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25527680"/>
        <c:crosses val="autoZero"/>
        <c:auto val="1"/>
        <c:lblAlgn val="ctr"/>
        <c:lblOffset val="100"/>
        <c:tickMarkSkip val="1"/>
      </c:catAx>
      <c:valAx>
        <c:axId val="225527680"/>
        <c:scaling>
          <c:orientation val="minMax"/>
          <c:max val="0.8"/>
        </c:scaling>
        <c:axPos val="b"/>
        <c:majorGridlines>
          <c:spPr>
            <a:ln w="9525" cap="flat" cmpd="sng" algn="ctr">
              <a:noFill/>
              <a:round/>
            </a:ln>
            <a:effectLst/>
          </c:spPr>
        </c:majorGridlines>
        <c:numFmt formatCode="0.0%" sourceLinked="1"/>
        <c:maj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25526144"/>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a:pPr>
      <a:endParaRPr lang="ja-JP"/>
    </a:p>
  </c:txPr>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1"/>
  <c:lang val="ja-JP"/>
  <c:style val="6"/>
  <c:chart>
    <c:autoTitleDeleted val="1"/>
    <c:plotArea>
      <c:layout>
        <c:manualLayout>
          <c:layoutTarget val="inner"/>
          <c:xMode val="edge"/>
          <c:yMode val="edge"/>
          <c:x val="9.541283461501468E-2"/>
          <c:y val="0.17147604514531156"/>
          <c:w val="0.46641036150045295"/>
          <c:h val="0.50532422920750741"/>
        </c:manualLayout>
      </c:layout>
      <c:ofPieChart>
        <c:ofPieType val="pie"/>
        <c:varyColors val="1"/>
        <c:ser>
          <c:idx val="0"/>
          <c:order val="0"/>
          <c:explosion val="2"/>
          <c:dPt>
            <c:idx val="0"/>
            <c:spPr>
              <a:solidFill>
                <a:schemeClr val="accent3">
                  <a:lumMod val="75000"/>
                </a:schemeClr>
              </a:solidFill>
            </c:spPr>
          </c:dPt>
          <c:dPt>
            <c:idx val="1"/>
            <c:spPr>
              <a:solidFill>
                <a:schemeClr val="bg2">
                  <a:lumMod val="90000"/>
                </a:schemeClr>
              </a:solidFill>
            </c:spPr>
          </c:dPt>
          <c:dPt>
            <c:idx val="3"/>
            <c:spPr>
              <a:solidFill>
                <a:srgbClr val="7030A0"/>
              </a:solidFill>
            </c:spPr>
          </c:dPt>
          <c:dPt>
            <c:idx val="5"/>
            <c:spPr>
              <a:solidFill>
                <a:srgbClr val="006699"/>
              </a:solidFill>
            </c:spPr>
          </c:dPt>
          <c:dLbls>
            <c:dLbl>
              <c:idx val="0"/>
              <c:layout>
                <c:manualLayout>
                  <c:x val="5.6468982437992428E-2"/>
                  <c:y val="-1.1547057181624184E-2"/>
                </c:manualLayout>
              </c:layout>
              <c:showVal val="1"/>
              <c:extLst>
                <c:ext xmlns:c15="http://schemas.microsoft.com/office/drawing/2012/chart" uri="{CE6537A1-D6FC-4f65-9D91-7224C49458BB}"/>
              </c:extLst>
            </c:dLbl>
            <c:dLbl>
              <c:idx val="2"/>
              <c:layout>
                <c:manualLayout>
                  <c:x val="3.2241282247817492E-2"/>
                  <c:y val="0.19891831015191977"/>
                </c:manualLayout>
              </c:layout>
              <c:showVal val="1"/>
              <c:extLst>
                <c:ext xmlns:c15="http://schemas.microsoft.com/office/drawing/2012/chart" uri="{CE6537A1-D6FC-4f65-9D91-7224C49458BB}"/>
              </c:extLst>
            </c:dLbl>
            <c:dLbl>
              <c:idx val="3"/>
              <c:layout>
                <c:manualLayout>
                  <c:x val="-2.75899549909954E-2"/>
                  <c:y val="-0.14012466356784731"/>
                </c:manualLayout>
              </c:layout>
              <c:showVal val="1"/>
              <c:extLst>
                <c:ext xmlns:c15="http://schemas.microsoft.com/office/drawing/2012/chart" uri="{CE6537A1-D6FC-4f65-9D91-7224C49458BB}"/>
              </c:extLst>
            </c:dLbl>
            <c:dLbl>
              <c:idx val="4"/>
              <c:layout>
                <c:manualLayout>
                  <c:x val="7.8165029756229413E-3"/>
                  <c:y val="1.208841994407934E-3"/>
                </c:manualLayout>
              </c:layout>
              <c:showVal val="1"/>
              <c:extLst>
                <c:ext xmlns:c15="http://schemas.microsoft.com/office/drawing/2012/chart" uri="{CE6537A1-D6FC-4f65-9D91-7224C49458BB}"/>
              </c:extLst>
            </c:dLbl>
            <c:dLbl>
              <c:idx val="5"/>
              <c:layout>
                <c:manualLayout>
                  <c:x val="-5.0089089074136513E-2"/>
                  <c:y val="-4.6640163446944466E-3"/>
                </c:manualLayout>
              </c:layout>
              <c:showVal val="1"/>
              <c:extLst>
                <c:ext xmlns:c15="http://schemas.microsoft.com/office/drawing/2012/chart" uri="{CE6537A1-D6FC-4f65-9D91-7224C49458BB}"/>
              </c:extLst>
            </c:dLbl>
            <c:spPr>
              <a:solidFill>
                <a:schemeClr val="bg1"/>
              </a:solidFill>
              <a:ln>
                <a:noFill/>
              </a:ln>
            </c:spPr>
            <c:txPr>
              <a:bodyPr/>
              <a:lstStyle/>
              <a:p>
                <a:pPr>
                  <a:defRPr sz="1400">
                    <a:latin typeface="Century" pitchFamily="18" charset="0"/>
                  </a:defRPr>
                </a:pPr>
                <a:endParaRPr lang="ja-JP"/>
              </a:p>
            </c:txPr>
            <c:showVal val="1"/>
            <c:showLeaderLines val="1"/>
            <c:extLst>
              <c:ext xmlns:c15="http://schemas.microsoft.com/office/drawing/2012/chart" uri="{CE6537A1-D6FC-4f65-9D91-7224C49458BB}"/>
            </c:extLst>
          </c:dLbls>
          <c:cat>
            <c:strRef>
              <c:f>グラフ!$D$35:$H$35</c:f>
              <c:strCache>
                <c:ptCount val="5"/>
                <c:pt idx="0">
                  <c:v>実施していない</c:v>
                </c:pt>
                <c:pt idx="1">
                  <c:v>無回答</c:v>
                </c:pt>
                <c:pt idx="2">
                  <c:v>訪問診療を実施している</c:v>
                </c:pt>
                <c:pt idx="3">
                  <c:v>訪問診療は実施していない</c:v>
                </c:pt>
                <c:pt idx="4">
                  <c:v>無回答</c:v>
                </c:pt>
              </c:strCache>
            </c:strRef>
          </c:cat>
          <c:val>
            <c:numRef>
              <c:f>グラフ!$D$36:$H$36</c:f>
              <c:numCache>
                <c:formatCode>General</c:formatCode>
                <c:ptCount val="5"/>
                <c:pt idx="0" formatCode="0_);[Red]\(0\)">
                  <c:v>352</c:v>
                </c:pt>
                <c:pt idx="1">
                  <c:v>16</c:v>
                </c:pt>
                <c:pt idx="2" formatCode="0_ ">
                  <c:v>457</c:v>
                </c:pt>
                <c:pt idx="3" formatCode="0_ ">
                  <c:v>108</c:v>
                </c:pt>
                <c:pt idx="4" formatCode="0_);[Red]\(0\)">
                  <c:v>6</c:v>
                </c:pt>
              </c:numCache>
            </c:numRef>
          </c:val>
        </c:ser>
        <c:gapWidth val="118"/>
        <c:splitType val="pos"/>
        <c:splitPos val="3"/>
        <c:secondPieSize val="120"/>
        <c:serLines/>
      </c:ofPieChart>
    </c:plotArea>
    <c:legend>
      <c:legendPos val="b"/>
      <c:legendEntry>
        <c:idx val="0"/>
        <c:delete val="1"/>
      </c:legendEntry>
      <c:legendEntry>
        <c:idx val="1"/>
        <c:delete val="1"/>
      </c:legendEntry>
      <c:layout>
        <c:manualLayout>
          <c:xMode val="edge"/>
          <c:yMode val="edge"/>
          <c:x val="0.57474974769377107"/>
          <c:y val="0.22921915486093064"/>
          <c:w val="0.36899984968990512"/>
          <c:h val="0.48252344721554424"/>
        </c:manualLayout>
      </c:layout>
      <c:overlay val="1"/>
      <c:txPr>
        <a:bodyPr/>
        <a:lstStyle/>
        <a:p>
          <a:pPr>
            <a:defRPr sz="1600"/>
          </a:pPr>
          <a:endParaRPr lang="ja-JP"/>
        </a:p>
      </c:txPr>
    </c:legend>
    <c:plotVisOnly val="1"/>
    <c:dispBlanksAs val="zero"/>
  </c:chart>
  <c:txPr>
    <a:bodyPr/>
    <a:lstStyle/>
    <a:p>
      <a:pPr>
        <a:defRPr sz="1800"/>
      </a:pPr>
      <a:endParaRPr lang="ja-JP"/>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0.71334</cdr:x>
      <cdr:y>0.72107</cdr:y>
    </cdr:from>
    <cdr:to>
      <cdr:x>0.90484</cdr:x>
      <cdr:y>0.8611</cdr:y>
    </cdr:to>
    <cdr:sp macro="" textlink="">
      <cdr:nvSpPr>
        <cdr:cNvPr id="2" name="テキスト ボックス 3"/>
        <cdr:cNvSpPr txBox="1"/>
      </cdr:nvSpPr>
      <cdr:spPr>
        <a:xfrm xmlns:a="http://schemas.openxmlformats.org/drawingml/2006/main">
          <a:off x="2664296" y="1656184"/>
          <a:ext cx="715246" cy="32162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n=1000</a:t>
          </a:r>
          <a:endPar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0.44309</cdr:x>
      <cdr:y>0.7582</cdr:y>
    </cdr:from>
    <cdr:to>
      <cdr:x>1</cdr:x>
      <cdr:y>0.83566</cdr:y>
    </cdr:to>
    <cdr:sp macro="" textlink="">
      <cdr:nvSpPr>
        <cdr:cNvPr id="3" name="テキスト ボックス 21"/>
        <cdr:cNvSpPr txBox="1"/>
      </cdr:nvSpPr>
      <cdr:spPr>
        <a:xfrm xmlns:a="http://schemas.openxmlformats.org/drawingml/2006/main">
          <a:off x="3888432" y="3168352"/>
          <a:ext cx="4390678" cy="323690"/>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ctr">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marL="0" indent="0" algn="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合計</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n=2087</a:t>
          </a:r>
          <a:r>
            <a:rPr lang="ja-JP" altLang="en-US" sz="1400" b="0" i="0" u="none" strike="noStrike" kern="1200" baseline="0" dirty="0" err="1">
              <a:solidFill>
                <a:sysClr val="windowText" lastClr="000000"/>
              </a:solidFill>
              <a:latin typeface="ＭＳ Ｐゴシック" panose="020B0600070205080204" pitchFamily="50" charset="-128"/>
              <a:ea typeface="ＭＳ Ｐゴシック" panose="020B0600070205080204" pitchFamily="50" charset="-128"/>
              <a:cs typeface="+mn-cs"/>
            </a:rPr>
            <a:t>、</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 </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1n=661</a:t>
          </a:r>
          <a:r>
            <a:rPr lang="ja-JP" altLang="en-US" sz="1400" b="0" i="0" u="none" strike="noStrike" kern="1200" baseline="0" dirty="0" err="1">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2n=721</a:t>
          </a:r>
          <a:r>
            <a:rPr lang="ja-JP" altLang="en-US" sz="1400" b="0" i="0" u="none" strike="noStrike" kern="1200" baseline="0" dirty="0" err="1">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3n=438</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　（無回答群略）</a:t>
          </a:r>
        </a:p>
      </cdr:txBody>
    </cdr:sp>
  </cdr:relSizeAnchor>
</c:userShapes>
</file>

<file path=ppt/drawings/drawing11.xml><?xml version="1.0" encoding="utf-8"?>
<c:userShapes xmlns:c="http://schemas.openxmlformats.org/drawingml/2006/chart">
  <cdr:relSizeAnchor xmlns:cdr="http://schemas.openxmlformats.org/drawingml/2006/chartDrawing">
    <cdr:from>
      <cdr:x>0.4384</cdr:x>
      <cdr:y>0.84436</cdr:y>
    </cdr:from>
    <cdr:to>
      <cdr:x>0.99531</cdr:x>
      <cdr:y>0.92182</cdr:y>
    </cdr:to>
    <cdr:sp macro="" textlink="">
      <cdr:nvSpPr>
        <cdr:cNvPr id="3" name="テキスト ボックス 21"/>
        <cdr:cNvSpPr txBox="1"/>
      </cdr:nvSpPr>
      <cdr:spPr>
        <a:xfrm xmlns:a="http://schemas.openxmlformats.org/drawingml/2006/main">
          <a:off x="3456384" y="3528392"/>
          <a:ext cx="4390678" cy="3236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ctr">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marL="0" indent="0" algn="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合計</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n=2087</a:t>
          </a:r>
          <a:r>
            <a:rPr lang="ja-JP" altLang="en-US" sz="1400" b="0" i="0" u="none" strike="noStrike" kern="1200" baseline="0" dirty="0" err="1">
              <a:solidFill>
                <a:sysClr val="windowText" lastClr="000000"/>
              </a:solidFill>
              <a:latin typeface="ＭＳ Ｐゴシック" panose="020B0600070205080204" pitchFamily="50" charset="-128"/>
              <a:ea typeface="ＭＳ Ｐゴシック" panose="020B0600070205080204" pitchFamily="50" charset="-128"/>
              <a:cs typeface="+mn-cs"/>
            </a:rPr>
            <a:t>、</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 </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1n=661</a:t>
          </a:r>
          <a:r>
            <a:rPr lang="ja-JP" altLang="en-US" sz="1400" b="0" i="0" u="none" strike="noStrike" kern="1200" baseline="0" dirty="0" err="1">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2n=721</a:t>
          </a:r>
          <a:r>
            <a:rPr lang="ja-JP" altLang="en-US" sz="1400" b="0" i="0" u="none" strike="noStrike" kern="1200" baseline="0" dirty="0" err="1">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3n=438</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　（無回答群略）</a:t>
          </a:r>
        </a:p>
      </cdr:txBody>
    </cdr:sp>
  </cdr:relSizeAnchor>
</c:userShapes>
</file>

<file path=ppt/drawings/drawing12.xml><?xml version="1.0" encoding="utf-8"?>
<c:userShapes xmlns:c="http://schemas.openxmlformats.org/drawingml/2006/chart">
  <cdr:relSizeAnchor xmlns:cdr="http://schemas.openxmlformats.org/drawingml/2006/chartDrawing">
    <cdr:from>
      <cdr:x>0.68671</cdr:x>
      <cdr:y>0.85391</cdr:y>
    </cdr:from>
    <cdr:to>
      <cdr:x>1</cdr:x>
      <cdr:y>1</cdr:y>
    </cdr:to>
    <cdr:sp macro="" textlink="">
      <cdr:nvSpPr>
        <cdr:cNvPr id="2" name="テキスト ボックス 1"/>
        <cdr:cNvSpPr txBox="1"/>
      </cdr:nvSpPr>
      <cdr:spPr>
        <a:xfrm xmlns:a="http://schemas.openxmlformats.org/drawingml/2006/main">
          <a:off x="5551331" y="1903959"/>
          <a:ext cx="2532616" cy="325730"/>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rtl="0"/>
          <a:r>
            <a:rPr lang="en-US"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n=885 (</a:t>
          </a:r>
          <a:r>
            <a:rPr lang="ja-JP"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複数回答、無回答群含</a:t>
          </a:r>
          <a:r>
            <a:rPr lang="en-US"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a:t>
          </a:r>
          <a:endParaRPr lang="ja-JP" altLang="ja-JP" sz="1400" dirty="0">
            <a:effectLst/>
            <a:latin typeface="ＭＳ Ｐゴシック" panose="020B0600070205080204" pitchFamily="50" charset="-128"/>
            <a:ea typeface="ＭＳ Ｐゴシック" panose="020B0600070205080204" pitchFamily="50" charset="-128"/>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0.69378</cdr:x>
      <cdr:y>0.85945</cdr:y>
    </cdr:from>
    <cdr:to>
      <cdr:x>1</cdr:x>
      <cdr:y>0.99446</cdr:y>
    </cdr:to>
    <cdr:sp macro="" textlink="">
      <cdr:nvSpPr>
        <cdr:cNvPr id="2" name="テキスト ボックス 23"/>
        <cdr:cNvSpPr txBox="1"/>
      </cdr:nvSpPr>
      <cdr:spPr>
        <a:xfrm xmlns:a="http://schemas.openxmlformats.org/drawingml/2006/main">
          <a:off x="5735463" y="1959133"/>
          <a:ext cx="2531462" cy="307777"/>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rtl="0"/>
          <a:r>
            <a:rPr lang="en-US"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n=897 (</a:t>
          </a:r>
          <a:r>
            <a:rPr lang="ja-JP"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複数回答、無回答群含</a:t>
          </a:r>
          <a:r>
            <a:rPr lang="en-US"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a:t>
          </a:r>
          <a:endParaRPr lang="ja-JP" altLang="ja-JP" sz="1400" dirty="0">
            <a:effectLst/>
            <a:latin typeface="ＭＳ Ｐゴシック" panose="020B0600070205080204" pitchFamily="50" charset="-128"/>
            <a:ea typeface="ＭＳ Ｐゴシック" panose="020B0600070205080204" pitchFamily="50" charset="-128"/>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0.68671</cdr:x>
      <cdr:y>0.85391</cdr:y>
    </cdr:from>
    <cdr:to>
      <cdr:x>1</cdr:x>
      <cdr:y>1</cdr:y>
    </cdr:to>
    <cdr:sp macro="" textlink="">
      <cdr:nvSpPr>
        <cdr:cNvPr id="2" name="テキスト ボックス 24"/>
        <cdr:cNvSpPr txBox="1"/>
      </cdr:nvSpPr>
      <cdr:spPr>
        <a:xfrm xmlns:a="http://schemas.openxmlformats.org/drawingml/2006/main">
          <a:off x="5551331" y="1903961"/>
          <a:ext cx="2532616" cy="32573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rtl="0"/>
          <a:r>
            <a:rPr lang="en-US"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n=691 (</a:t>
          </a:r>
          <a:r>
            <a:rPr lang="ja-JP"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複数回答、無回答群含</a:t>
          </a:r>
          <a:r>
            <a:rPr lang="en-US"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a:t>
          </a:r>
          <a:endParaRPr lang="ja-JP" altLang="ja-JP" sz="1400" dirty="0">
            <a:effectLst/>
            <a:latin typeface="ＭＳ Ｐゴシック" panose="020B0600070205080204" pitchFamily="50" charset="-128"/>
            <a:ea typeface="ＭＳ Ｐゴシック" panose="020B0600070205080204" pitchFamily="50" charset="-128"/>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0.77629</cdr:x>
      <cdr:y>0.17613</cdr:y>
    </cdr:from>
    <cdr:to>
      <cdr:x>0.98196</cdr:x>
      <cdr:y>0.29723</cdr:y>
    </cdr:to>
    <cdr:sp macro="" textlink="">
      <cdr:nvSpPr>
        <cdr:cNvPr id="2" name="テキスト ボックス 21"/>
        <cdr:cNvSpPr txBox="1"/>
      </cdr:nvSpPr>
      <cdr:spPr>
        <a:xfrm xmlns:a="http://schemas.openxmlformats.org/drawingml/2006/main">
          <a:off x="2899415" y="380484"/>
          <a:ext cx="768159" cy="2616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lang="en-US" altLang="ja-JP" sz="1050" b="0" i="0" u="none" strike="noStrike" kern="1200" baseline="0" dirty="0">
              <a:solidFill>
                <a:sysClr val="windowText" lastClr="000000"/>
              </a:solidFill>
              <a:latin typeface="HG丸ｺﾞｼｯｸM-PRO" pitchFamily="50" charset="-128"/>
              <a:ea typeface="HG丸ｺﾞｼｯｸM-PRO" pitchFamily="50" charset="-128"/>
              <a:cs typeface="+mn-cs"/>
            </a:rPr>
            <a:t>n=1000</a:t>
          </a:r>
          <a:endParaRPr lang="ja-JP" altLang="en-US" sz="1050" b="0" i="0" u="none" strike="noStrike" kern="1200" baseline="0" dirty="0">
            <a:solidFill>
              <a:sysClr val="windowText" lastClr="000000"/>
            </a:solidFill>
            <a:latin typeface="HG丸ｺﾞｼｯｸM-PRO" pitchFamily="50" charset="-128"/>
            <a:ea typeface="HG丸ｺﾞｼｯｸM-PRO" pitchFamily="50" charset="-128"/>
            <a:cs typeface="+mn-cs"/>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0.87943</cdr:x>
      <cdr:y>0.1461</cdr:y>
    </cdr:from>
    <cdr:to>
      <cdr:x>0.9802</cdr:x>
      <cdr:y>0.30152</cdr:y>
    </cdr:to>
    <cdr:sp macro="" textlink="">
      <cdr:nvSpPr>
        <cdr:cNvPr id="3" name="テキスト ボックス 18"/>
        <cdr:cNvSpPr txBox="1"/>
      </cdr:nvSpPr>
      <cdr:spPr>
        <a:xfrm xmlns:a="http://schemas.openxmlformats.org/drawingml/2006/main">
          <a:off x="5794281" y="245902"/>
          <a:ext cx="663963" cy="2616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lang="en-US" altLang="ja-JP" sz="1050" b="0" i="0" u="none" strike="noStrike" kern="1200" baseline="0" dirty="0">
              <a:solidFill>
                <a:sysClr val="windowText" lastClr="000000"/>
              </a:solidFill>
              <a:latin typeface="HG丸ｺﾞｼｯｸM-PRO" pitchFamily="50" charset="-128"/>
              <a:ea typeface="HG丸ｺﾞｼｯｸM-PRO" pitchFamily="50" charset="-128"/>
              <a:cs typeface="+mn-cs"/>
            </a:rPr>
            <a:t>n=488</a:t>
          </a:r>
          <a:endParaRPr lang="ja-JP" altLang="en-US" sz="1050" b="0" i="0" u="none" strike="noStrike" kern="1200" baseline="0" dirty="0">
            <a:solidFill>
              <a:sysClr val="windowText" lastClr="000000"/>
            </a:solidFill>
            <a:latin typeface="HG丸ｺﾞｼｯｸM-PRO" pitchFamily="50" charset="-128"/>
            <a:ea typeface="HG丸ｺﾞｼｯｸM-PRO" pitchFamily="50" charset="-128"/>
            <a:cs typeface="+mn-cs"/>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0.90599</cdr:x>
      <cdr:y>0.0947</cdr:y>
    </cdr:from>
    <cdr:to>
      <cdr:x>1</cdr:x>
      <cdr:y>0.24099</cdr:y>
    </cdr:to>
    <cdr:sp macro="" textlink="">
      <cdr:nvSpPr>
        <cdr:cNvPr id="3" name="テキスト ボックス 39"/>
        <cdr:cNvSpPr txBox="1"/>
      </cdr:nvSpPr>
      <cdr:spPr>
        <a:xfrm xmlns:a="http://schemas.openxmlformats.org/drawingml/2006/main">
          <a:off x="5966346" y="159404"/>
          <a:ext cx="619080" cy="24622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lang="en-US" altLang="ja-JP" sz="1000" b="0" i="0" u="none" strike="noStrike" kern="1200" baseline="0" dirty="0">
              <a:solidFill>
                <a:sysClr val="windowText" lastClr="000000"/>
              </a:solidFill>
              <a:latin typeface="HG丸ｺﾞｼｯｸM-PRO" pitchFamily="50" charset="-128"/>
              <a:ea typeface="HG丸ｺﾞｼｯｸM-PRO" pitchFamily="50" charset="-128"/>
              <a:cs typeface="+mn-cs"/>
            </a:rPr>
            <a:t>n=488</a:t>
          </a:r>
          <a:endParaRPr lang="ja-JP" altLang="en-US" sz="1050" b="0" i="0" u="none" strike="noStrike" kern="1200" baseline="0" dirty="0">
            <a:solidFill>
              <a:sysClr val="windowText" lastClr="000000"/>
            </a:solidFill>
            <a:latin typeface="HG丸ｺﾞｼｯｸM-PRO" pitchFamily="50" charset="-128"/>
            <a:ea typeface="HG丸ｺﾞｼｯｸM-PRO" pitchFamily="50" charset="-128"/>
            <a:cs typeface="+mn-cs"/>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0.79835</cdr:x>
      <cdr:y>0.81313</cdr:y>
    </cdr:from>
    <cdr:to>
      <cdr:x>0.98717</cdr:x>
      <cdr:y>0.96026</cdr:y>
    </cdr:to>
    <cdr:sp macro="" textlink="">
      <cdr:nvSpPr>
        <cdr:cNvPr id="2" name="テキスト ボックス 25"/>
        <cdr:cNvSpPr txBox="1"/>
      </cdr:nvSpPr>
      <cdr:spPr>
        <a:xfrm xmlns:a="http://schemas.openxmlformats.org/drawingml/2006/main">
          <a:off x="6408712" y="1800200"/>
          <a:ext cx="1515737" cy="32573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rtl="0"/>
          <a:r>
            <a:rPr lang="en-US"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n=140 (</a:t>
          </a:r>
          <a:r>
            <a:rPr lang="ja-JP"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複数回答</a:t>
          </a:r>
          <a:r>
            <a:rPr lang="en-US"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a:t>
          </a:r>
          <a:endParaRPr lang="ja-JP" altLang="ja-JP" sz="1400" dirty="0">
            <a:effectLst/>
            <a:latin typeface="ＭＳ Ｐゴシック" panose="020B0600070205080204" pitchFamily="50" charset="-128"/>
            <a:ea typeface="ＭＳ Ｐゴシック" panose="020B060007020508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0.89017</cdr:x>
      <cdr:y>0.80701</cdr:y>
    </cdr:from>
    <cdr:to>
      <cdr:x>1</cdr:x>
      <cdr:y>1</cdr:y>
    </cdr:to>
    <cdr:sp macro="" textlink="">
      <cdr:nvSpPr>
        <cdr:cNvPr id="2" name="テキスト ボックス 33"/>
        <cdr:cNvSpPr txBox="1"/>
      </cdr:nvSpPr>
      <cdr:spPr>
        <a:xfrm xmlns:a="http://schemas.openxmlformats.org/drawingml/2006/main">
          <a:off x="5862151" y="1370932"/>
          <a:ext cx="723275" cy="32573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n=1000</a:t>
          </a:r>
          <a:endPar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0.49036</cdr:x>
      <cdr:y>0.18218</cdr:y>
    </cdr:from>
    <cdr:to>
      <cdr:x>0.5855</cdr:x>
      <cdr:y>0.28439</cdr:y>
    </cdr:to>
    <cdr:sp macro="" textlink="">
      <cdr:nvSpPr>
        <cdr:cNvPr id="2" name="テキスト ボックス 9"/>
        <cdr:cNvSpPr txBox="1"/>
      </cdr:nvSpPr>
      <cdr:spPr>
        <a:xfrm xmlns:a="http://schemas.openxmlformats.org/drawingml/2006/main">
          <a:off x="3636912" y="603448"/>
          <a:ext cx="705642" cy="33855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ysClr val="windowText" lastClr="000000"/>
              </a:solidFill>
              <a:latin typeface="Century Schoolbook"/>
            </a:defRPr>
          </a:lvl1pPr>
          <a:lvl2pPr marL="457200" indent="0">
            <a:defRPr sz="1100">
              <a:solidFill>
                <a:sysClr val="windowText" lastClr="000000"/>
              </a:solidFill>
              <a:latin typeface="Century Schoolbook"/>
            </a:defRPr>
          </a:lvl2pPr>
          <a:lvl3pPr marL="914400" indent="0">
            <a:defRPr sz="1100">
              <a:solidFill>
                <a:sysClr val="windowText" lastClr="000000"/>
              </a:solidFill>
              <a:latin typeface="Century Schoolbook"/>
            </a:defRPr>
          </a:lvl3pPr>
          <a:lvl4pPr marL="1371600" indent="0">
            <a:defRPr sz="1100">
              <a:solidFill>
                <a:sysClr val="windowText" lastClr="000000"/>
              </a:solidFill>
              <a:latin typeface="Century Schoolbook"/>
            </a:defRPr>
          </a:lvl4pPr>
          <a:lvl5pPr marL="1828800" indent="0">
            <a:defRPr sz="1100">
              <a:solidFill>
                <a:sysClr val="windowText" lastClr="000000"/>
              </a:solidFill>
              <a:latin typeface="Century Schoolbook"/>
            </a:defRPr>
          </a:lvl5pPr>
          <a:lvl6pPr marL="2286000" indent="0">
            <a:defRPr sz="1100">
              <a:solidFill>
                <a:sysClr val="windowText" lastClr="000000"/>
              </a:solidFill>
              <a:latin typeface="Century Schoolbook"/>
            </a:defRPr>
          </a:lvl6pPr>
          <a:lvl7pPr marL="2743200" indent="0">
            <a:defRPr sz="1100">
              <a:solidFill>
                <a:sysClr val="windowText" lastClr="000000"/>
              </a:solidFill>
              <a:latin typeface="Century Schoolbook"/>
            </a:defRPr>
          </a:lvl7pPr>
          <a:lvl8pPr marL="3200400" indent="0">
            <a:defRPr sz="1100">
              <a:solidFill>
                <a:sysClr val="windowText" lastClr="000000"/>
              </a:solidFill>
              <a:latin typeface="Century Schoolbook"/>
            </a:defRPr>
          </a:lvl8pPr>
          <a:lvl9pPr marL="3657600" indent="0">
            <a:defRPr sz="1100">
              <a:solidFill>
                <a:sysClr val="windowText" lastClr="000000"/>
              </a:solidFill>
              <a:latin typeface="Century Schoolbook"/>
            </a:defRPr>
          </a:lvl9pPr>
        </a:lstStyle>
        <a:p xmlns:a="http://schemas.openxmlformats.org/drawingml/2006/main">
          <a:r>
            <a:rPr kumimoji="1" lang="en-US" altLang="ja-JP" sz="1600" b="1" dirty="0"/>
            <a:t>n=939</a:t>
          </a:r>
        </a:p>
      </cdr:txBody>
    </cdr:sp>
  </cdr:relSizeAnchor>
</c:userShapes>
</file>

<file path=ppt/drawings/drawing4.xml><?xml version="1.0" encoding="utf-8"?>
<c:userShapes xmlns:c="http://schemas.openxmlformats.org/drawingml/2006/chart">
  <cdr:relSizeAnchor xmlns:cdr="http://schemas.openxmlformats.org/drawingml/2006/chartDrawing">
    <cdr:from>
      <cdr:x>0.91778</cdr:x>
      <cdr:y>0</cdr:y>
    </cdr:from>
    <cdr:to>
      <cdr:x>1</cdr:x>
      <cdr:y>0.11002</cdr:y>
    </cdr:to>
    <cdr:sp macro="" textlink="">
      <cdr:nvSpPr>
        <cdr:cNvPr id="2" name="テキスト ボックス 14"/>
        <cdr:cNvSpPr txBox="1"/>
      </cdr:nvSpPr>
      <cdr:spPr>
        <a:xfrm xmlns:a="http://schemas.openxmlformats.org/drawingml/2006/main">
          <a:off x="7128792" y="0"/>
          <a:ext cx="633507" cy="325730"/>
        </a:xfrm>
        <a:prstGeom xmlns:a="http://schemas.openxmlformats.org/drawingml/2006/main" prst="rect">
          <a:avLst/>
        </a:prstGeom>
        <a:solidFill xmlns:a="http://schemas.openxmlformats.org/drawingml/2006/main">
          <a:sysClr val="window" lastClr="FFFFFF"/>
        </a:solidFill>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Franklin Gothic Book"/>
            </a:defRPr>
          </a:lvl1pPr>
          <a:lvl2pPr marL="457200" algn="l" defTabSz="914400" rtl="0" eaLnBrk="1" latinLnBrk="0" hangingPunct="1">
            <a:defRPr kumimoji="1" sz="1800" kern="1200">
              <a:solidFill>
                <a:sysClr val="windowText" lastClr="000000"/>
              </a:solidFill>
              <a:latin typeface="Franklin Gothic Book"/>
            </a:defRPr>
          </a:lvl2pPr>
          <a:lvl3pPr marL="914400" algn="l" defTabSz="914400" rtl="0" eaLnBrk="1" latinLnBrk="0" hangingPunct="1">
            <a:defRPr kumimoji="1" sz="1800" kern="1200">
              <a:solidFill>
                <a:sysClr val="windowText" lastClr="000000"/>
              </a:solidFill>
              <a:latin typeface="Franklin Gothic Book"/>
            </a:defRPr>
          </a:lvl3pPr>
          <a:lvl4pPr marL="1371600" algn="l" defTabSz="914400" rtl="0" eaLnBrk="1" latinLnBrk="0" hangingPunct="1">
            <a:defRPr kumimoji="1" sz="1800" kern="1200">
              <a:solidFill>
                <a:sysClr val="windowText" lastClr="000000"/>
              </a:solidFill>
              <a:latin typeface="Franklin Gothic Book"/>
            </a:defRPr>
          </a:lvl4pPr>
          <a:lvl5pPr marL="1828800" algn="l" defTabSz="914400" rtl="0" eaLnBrk="1" latinLnBrk="0" hangingPunct="1">
            <a:defRPr kumimoji="1" sz="1800" kern="1200">
              <a:solidFill>
                <a:sysClr val="windowText" lastClr="000000"/>
              </a:solidFill>
              <a:latin typeface="Franklin Gothic Book"/>
            </a:defRPr>
          </a:lvl5pPr>
          <a:lvl6pPr marL="2286000" algn="l" defTabSz="914400" rtl="0" eaLnBrk="1" latinLnBrk="0" hangingPunct="1">
            <a:defRPr kumimoji="1" sz="1800" kern="1200">
              <a:solidFill>
                <a:sysClr val="windowText" lastClr="000000"/>
              </a:solidFill>
              <a:latin typeface="Franklin Gothic Book"/>
            </a:defRPr>
          </a:lvl6pPr>
          <a:lvl7pPr marL="2743200" algn="l" defTabSz="914400" rtl="0" eaLnBrk="1" latinLnBrk="0" hangingPunct="1">
            <a:defRPr kumimoji="1" sz="1800" kern="1200">
              <a:solidFill>
                <a:sysClr val="windowText" lastClr="000000"/>
              </a:solidFill>
              <a:latin typeface="Franklin Gothic Book"/>
            </a:defRPr>
          </a:lvl7pPr>
          <a:lvl8pPr marL="3200400" algn="l" defTabSz="914400" rtl="0" eaLnBrk="1" latinLnBrk="0" hangingPunct="1">
            <a:defRPr kumimoji="1" sz="1800" kern="1200">
              <a:solidFill>
                <a:sysClr val="windowText" lastClr="000000"/>
              </a:solidFill>
              <a:latin typeface="Franklin Gothic Book"/>
            </a:defRPr>
          </a:lvl8pPr>
          <a:lvl9pPr marL="3657600" algn="l" defTabSz="914400" rtl="0" eaLnBrk="1" latinLnBrk="0" hangingPunct="1">
            <a:defRPr kumimoji="1" sz="1800" kern="1200">
              <a:solidFill>
                <a:sysClr val="windowText" lastClr="000000"/>
              </a:solidFill>
              <a:latin typeface="Franklin Gothic Book"/>
            </a:defRPr>
          </a:lvl9pPr>
        </a:lstStyle>
        <a:p xmlns:a="http://schemas.openxmlformats.org/drawingml/2006/main">
          <a:pPr algn="ctr"/>
          <a:r>
            <a:rPr kumimoji="1" lang="en-US" altLang="ja-JP" sz="1400" dirty="0">
              <a:latin typeface="HGｺﾞｼｯｸE"/>
              <a:ea typeface="HGｺﾞｼｯｸE"/>
            </a:rPr>
            <a:t>n=136</a:t>
          </a:r>
        </a:p>
      </cdr:txBody>
    </cdr:sp>
  </cdr:relSizeAnchor>
</c:userShapes>
</file>

<file path=ppt/drawings/drawing5.xml><?xml version="1.0" encoding="utf-8"?>
<c:userShapes xmlns:c="http://schemas.openxmlformats.org/drawingml/2006/chart">
  <cdr:relSizeAnchor xmlns:cdr="http://schemas.openxmlformats.org/drawingml/2006/chartDrawing">
    <cdr:from>
      <cdr:x>0.72241</cdr:x>
      <cdr:y>0.89049</cdr:y>
    </cdr:from>
    <cdr:to>
      <cdr:x>0.89783</cdr:x>
      <cdr:y>0.97886</cdr:y>
    </cdr:to>
    <cdr:sp macro="" textlink="">
      <cdr:nvSpPr>
        <cdr:cNvPr id="2" name="テキスト ボックス 16"/>
        <cdr:cNvSpPr txBox="1"/>
      </cdr:nvSpPr>
      <cdr:spPr>
        <a:xfrm xmlns:a="http://schemas.openxmlformats.org/drawingml/2006/main">
          <a:off x="6336704" y="3240360"/>
          <a:ext cx="1538707" cy="321564"/>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rtl="0"/>
          <a:r>
            <a:rPr lang="en-US"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n=297 (</a:t>
          </a:r>
          <a:r>
            <a:rPr lang="ja-JP"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複数回答</a:t>
          </a:r>
          <a:r>
            <a:rPr lang="en-US"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a:t>
          </a:r>
          <a:endParaRPr lang="ja-JP" altLang="ja-JP" sz="1400" dirty="0">
            <a:effectLst/>
            <a:latin typeface="ＭＳ Ｐゴシック" panose="020B0600070205080204" pitchFamily="50" charset="-128"/>
            <a:ea typeface="ＭＳ Ｐゴシック" panose="020B0600070205080204"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0.7627</cdr:x>
      <cdr:y>0.9093</cdr:y>
    </cdr:from>
    <cdr:to>
      <cdr:x>0.9248</cdr:x>
      <cdr:y>1</cdr:y>
    </cdr:to>
    <cdr:sp macro="" textlink="">
      <cdr:nvSpPr>
        <cdr:cNvPr id="2" name="テキスト ボックス 17"/>
        <cdr:cNvSpPr txBox="1"/>
      </cdr:nvSpPr>
      <cdr:spPr>
        <a:xfrm xmlns:a="http://schemas.openxmlformats.org/drawingml/2006/main">
          <a:off x="6690037" y="3312368"/>
          <a:ext cx="1421870" cy="330043"/>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rtl="0"/>
          <a:r>
            <a:rPr lang="en-US"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n=26 (</a:t>
          </a:r>
          <a:r>
            <a:rPr lang="ja-JP"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複数回答</a:t>
          </a:r>
          <a:r>
            <a:rPr lang="en-US"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a:t>
          </a:r>
          <a:endParaRPr lang="ja-JP" altLang="ja-JP" sz="1400" dirty="0">
            <a:effectLst/>
            <a:latin typeface="ＭＳ Ｐゴシック" panose="020B0600070205080204" pitchFamily="50" charset="-128"/>
            <a:ea typeface="ＭＳ Ｐゴシック" panose="020B0600070205080204" pitchFamily="50" charset="-128"/>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0.77091</cdr:x>
      <cdr:y>0.91028</cdr:y>
    </cdr:from>
    <cdr:to>
      <cdr:x>0.93301</cdr:x>
      <cdr:y>0.99732</cdr:y>
    </cdr:to>
    <cdr:sp macro="" textlink="">
      <cdr:nvSpPr>
        <cdr:cNvPr id="2" name="テキスト ボックス 18"/>
        <cdr:cNvSpPr txBox="1"/>
      </cdr:nvSpPr>
      <cdr:spPr>
        <a:xfrm xmlns:a="http://schemas.openxmlformats.org/drawingml/2006/main">
          <a:off x="6762045" y="3312368"/>
          <a:ext cx="1421870" cy="316724"/>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rtl="0"/>
          <a:r>
            <a:rPr lang="en-US"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n=29 (</a:t>
          </a:r>
          <a:r>
            <a:rPr lang="ja-JP"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複数回答</a:t>
          </a:r>
          <a:r>
            <a:rPr lang="en-US" altLang="ja-JP" sz="1400" b="0" i="0" baseline="0" dirty="0">
              <a:solidFill>
                <a:schemeClr val="tx1"/>
              </a:solidFill>
              <a:effectLst/>
              <a:latin typeface="ＭＳ Ｐゴシック" panose="020B0600070205080204" pitchFamily="50" charset="-128"/>
              <a:ea typeface="ＭＳ Ｐゴシック" panose="020B0600070205080204" pitchFamily="50" charset="-128"/>
              <a:cs typeface="+mn-cs"/>
            </a:rPr>
            <a:t>)</a:t>
          </a:r>
          <a:endParaRPr lang="ja-JP" altLang="ja-JP" sz="1400" dirty="0">
            <a:effectLst/>
            <a:latin typeface="ＭＳ Ｐゴシック" panose="020B0600070205080204" pitchFamily="50" charset="-128"/>
            <a:ea typeface="ＭＳ Ｐゴシック" panose="020B0600070205080204" pitchFamily="50" charset="-128"/>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0.89022</cdr:x>
      <cdr:y>0.8061</cdr:y>
    </cdr:from>
    <cdr:to>
      <cdr:x>1</cdr:x>
      <cdr:y>1</cdr:y>
    </cdr:to>
    <cdr:sp macro="" textlink="">
      <cdr:nvSpPr>
        <cdr:cNvPr id="5" name="テキスト ボックス 23"/>
        <cdr:cNvSpPr txBox="1"/>
      </cdr:nvSpPr>
      <cdr:spPr>
        <a:xfrm xmlns:a="http://schemas.openxmlformats.org/drawingml/2006/main">
          <a:off x="5865412" y="1354171"/>
          <a:ext cx="723276" cy="325730"/>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lang="en-US" altLang="ja-JP"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rPr>
            <a:t>n=2087</a:t>
          </a:r>
          <a:endParaRPr lang="ja-JP" altLang="en-US" sz="14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0.4384</cdr:x>
      <cdr:y>0.87556</cdr:y>
    </cdr:from>
    <cdr:to>
      <cdr:x>0.99531</cdr:x>
      <cdr:y>0.95302</cdr:y>
    </cdr:to>
    <cdr:sp macro="" textlink="">
      <cdr:nvSpPr>
        <cdr:cNvPr id="3" name="テキスト ボックス 21"/>
        <cdr:cNvSpPr txBox="1"/>
      </cdr:nvSpPr>
      <cdr:spPr>
        <a:xfrm xmlns:a="http://schemas.openxmlformats.org/drawingml/2006/main">
          <a:off x="3456384" y="3528392"/>
          <a:ext cx="4390678" cy="312154"/>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ctr">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marL="0" indent="0" algn="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合計</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n=2087</a:t>
          </a:r>
          <a:r>
            <a:rPr lang="ja-JP" altLang="en-US" sz="1400" b="0" i="0" u="none" strike="noStrike" kern="1200" baseline="0" dirty="0" err="1">
              <a:solidFill>
                <a:sysClr val="windowText" lastClr="000000"/>
              </a:solidFill>
              <a:latin typeface="ＭＳ Ｐゴシック" panose="020B0600070205080204" pitchFamily="50" charset="-128"/>
              <a:ea typeface="ＭＳ Ｐゴシック" panose="020B0600070205080204" pitchFamily="50" charset="-128"/>
              <a:cs typeface="+mn-cs"/>
            </a:rPr>
            <a:t>、</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 </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1n=661</a:t>
          </a:r>
          <a:r>
            <a:rPr lang="ja-JP" altLang="en-US" sz="1400" b="0" i="0" u="none" strike="noStrike" kern="1200" baseline="0" dirty="0" err="1">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2n=721</a:t>
          </a:r>
          <a:r>
            <a:rPr lang="ja-JP" altLang="en-US" sz="1400" b="0" i="0" u="none" strike="noStrike" kern="1200" baseline="0" dirty="0" err="1">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3n=438</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　（無回答群略）</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0"/>
            <a:ext cx="2949575" cy="496888"/>
          </a:xfrm>
          <a:prstGeom prst="rect">
            <a:avLst/>
          </a:prstGeom>
        </p:spPr>
        <p:txBody>
          <a:bodyPr vert="horz" lIns="91416" tIns="45708" rIns="91416" bIns="45708"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6042" y="0"/>
            <a:ext cx="2949575" cy="496888"/>
          </a:xfrm>
          <a:prstGeom prst="rect">
            <a:avLst/>
          </a:prstGeom>
        </p:spPr>
        <p:txBody>
          <a:bodyPr vert="horz" lIns="91416" tIns="45708" rIns="91416" bIns="45708" rtlCol="0"/>
          <a:lstStyle>
            <a:lvl1pPr algn="r">
              <a:defRPr sz="1200"/>
            </a:lvl1pPr>
          </a:lstStyle>
          <a:p>
            <a:fld id="{38DEAE96-379C-49BE-9B9E-C5788EE2CC35}" type="datetimeFigureOut">
              <a:rPr kumimoji="1" lang="ja-JP" altLang="en-US" smtClean="0"/>
              <a:pPr/>
              <a:t>2017/1/13</a:t>
            </a:fld>
            <a:endParaRPr kumimoji="1" lang="ja-JP" altLang="en-US"/>
          </a:p>
        </p:txBody>
      </p:sp>
      <p:sp>
        <p:nvSpPr>
          <p:cNvPr id="4" name="フッター プレースホルダ 3"/>
          <p:cNvSpPr>
            <a:spLocks noGrp="1"/>
          </p:cNvSpPr>
          <p:nvPr>
            <p:ph type="ftr" sz="quarter" idx="2"/>
          </p:nvPr>
        </p:nvSpPr>
        <p:spPr>
          <a:xfrm>
            <a:off x="4" y="9440865"/>
            <a:ext cx="2949575" cy="496887"/>
          </a:xfrm>
          <a:prstGeom prst="rect">
            <a:avLst/>
          </a:prstGeom>
        </p:spPr>
        <p:txBody>
          <a:bodyPr vert="horz" lIns="91416" tIns="45708" rIns="91416" bIns="45708"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6042" y="9440865"/>
            <a:ext cx="2949575" cy="496887"/>
          </a:xfrm>
          <a:prstGeom prst="rect">
            <a:avLst/>
          </a:prstGeom>
        </p:spPr>
        <p:txBody>
          <a:bodyPr vert="horz" lIns="91416" tIns="45708" rIns="91416" bIns="45708" rtlCol="0" anchor="b"/>
          <a:lstStyle>
            <a:lvl1pPr algn="r">
              <a:defRPr sz="1200"/>
            </a:lvl1pPr>
          </a:lstStyle>
          <a:p>
            <a:fld id="{0810A861-D8F3-4801-9FE8-E8693D5E5260}" type="slidenum">
              <a:rPr kumimoji="1" lang="ja-JP" altLang="en-US" smtClean="0"/>
              <a:pPr/>
              <a:t>&lt;#&gt;</a:t>
            </a:fld>
            <a:endParaRPr kumimoji="1" lang="ja-JP" altLang="en-US"/>
          </a:p>
        </p:txBody>
      </p:sp>
    </p:spTree>
    <p:extLst>
      <p:ext uri="{BB962C8B-B14F-4D97-AF65-F5344CB8AC3E}">
        <p14:creationId xmlns:p14="http://schemas.microsoft.com/office/powerpoint/2010/main" xmlns="" val="19738130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3"/>
            <a:ext cx="2949787" cy="496967"/>
          </a:xfrm>
          <a:prstGeom prst="rect">
            <a:avLst/>
          </a:prstGeom>
        </p:spPr>
        <p:txBody>
          <a:bodyPr vert="horz" lIns="91416" tIns="45708" rIns="91416" bIns="45708"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9" y="3"/>
            <a:ext cx="2949787" cy="496967"/>
          </a:xfrm>
          <a:prstGeom prst="rect">
            <a:avLst/>
          </a:prstGeom>
        </p:spPr>
        <p:txBody>
          <a:bodyPr vert="horz" lIns="91416" tIns="45708" rIns="91416" bIns="45708" rtlCol="0"/>
          <a:lstStyle>
            <a:lvl1pPr algn="r">
              <a:defRPr sz="1200"/>
            </a:lvl1pPr>
          </a:lstStyle>
          <a:p>
            <a:fld id="{74E40232-D5C7-41B5-BD85-37AB2BD7FCD5}" type="datetimeFigureOut">
              <a:rPr kumimoji="1" lang="ja-JP" altLang="en-US" smtClean="0"/>
              <a:pPr/>
              <a:t>2017/1/13</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6" tIns="45708" rIns="91416" bIns="45708"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16" tIns="45708" rIns="91416" bIns="457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440650"/>
            <a:ext cx="2949787" cy="496967"/>
          </a:xfrm>
          <a:prstGeom prst="rect">
            <a:avLst/>
          </a:prstGeom>
        </p:spPr>
        <p:txBody>
          <a:bodyPr vert="horz" lIns="91416" tIns="45708" rIns="91416" bIns="45708"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9" y="9440650"/>
            <a:ext cx="2949787" cy="496967"/>
          </a:xfrm>
          <a:prstGeom prst="rect">
            <a:avLst/>
          </a:prstGeom>
        </p:spPr>
        <p:txBody>
          <a:bodyPr vert="horz" lIns="91416" tIns="45708" rIns="91416" bIns="45708" rtlCol="0" anchor="b"/>
          <a:lstStyle>
            <a:lvl1pPr algn="r">
              <a:defRPr sz="1200"/>
            </a:lvl1pPr>
          </a:lstStyle>
          <a:p>
            <a:fld id="{0FF0F05F-BF84-458F-8218-A831849E9C3A}" type="slidenum">
              <a:rPr kumimoji="1" lang="ja-JP" altLang="en-US" smtClean="0"/>
              <a:pPr/>
              <a:t>&lt;#&gt;</a:t>
            </a:fld>
            <a:endParaRPr kumimoji="1" lang="ja-JP" altLang="en-US"/>
          </a:p>
        </p:txBody>
      </p:sp>
    </p:spTree>
    <p:extLst>
      <p:ext uri="{BB962C8B-B14F-4D97-AF65-F5344CB8AC3E}">
        <p14:creationId xmlns:p14="http://schemas.microsoft.com/office/powerpoint/2010/main" xmlns="" val="6414763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1</a:t>
            </a:fld>
            <a:endParaRPr kumimoji="1" lang="ja-JP" altLang="en-US"/>
          </a:p>
        </p:txBody>
      </p:sp>
    </p:spTree>
    <p:extLst>
      <p:ext uri="{BB962C8B-B14F-4D97-AF65-F5344CB8AC3E}">
        <p14:creationId xmlns:p14="http://schemas.microsoft.com/office/powerpoint/2010/main" xmlns="" val="185177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smtClean="0"/>
              <a:t>なぜ自宅訪問を望まないか。どのようにすれば訪問が可能になるか。</a:t>
            </a:r>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lang="ja-JP" altLang="en-US" dirty="0" smtClean="0"/>
              <a:t>・　無床診療所、有床診療所ともに「専門としている診療科が在宅医療に適さないため」と「外来診療が多忙で在宅医療を行う余裕がないため」という理由が大半を占めた。</a:t>
            </a:r>
            <a:endParaRPr lang="en-US" altLang="ja-JP" dirty="0" smtClean="0"/>
          </a:p>
          <a:p>
            <a:endParaRPr lang="ja-JP" altLang="en-US" dirty="0" smtClean="0"/>
          </a:p>
          <a:p>
            <a:r>
              <a:rPr lang="ja-JP" altLang="en-US" dirty="0" smtClean="0"/>
              <a:t>・　一方、病院では「外来診療が多忙で在宅医療を行う余裕がないため」が最も多く、次いで「地域における役割分担によるため」、「より急性期に取り組みたいため」という回答が多かった。</a:t>
            </a:r>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15</a:t>
            </a:fld>
            <a:endParaRPr kumimoji="1" lang="ja-JP" altLang="en-US"/>
          </a:p>
        </p:txBody>
      </p:sp>
    </p:spTree>
    <p:extLst>
      <p:ext uri="{BB962C8B-B14F-4D97-AF65-F5344CB8AC3E}">
        <p14:creationId xmlns:p14="http://schemas.microsoft.com/office/powerpoint/2010/main" xmlns="" val="174384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2</a:t>
            </a:fld>
            <a:endParaRPr kumimoji="1" lang="ja-JP" altLang="en-US"/>
          </a:p>
        </p:txBody>
      </p:sp>
    </p:spTree>
    <p:extLst>
      <p:ext uri="{BB962C8B-B14F-4D97-AF65-F5344CB8AC3E}">
        <p14:creationId xmlns:p14="http://schemas.microsoft.com/office/powerpoint/2010/main" xmlns="" val="1851773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29</a:t>
            </a:fld>
            <a:endParaRPr kumimoji="1" lang="ja-JP" altLang="en-US"/>
          </a:p>
        </p:txBody>
      </p:sp>
    </p:spTree>
    <p:extLst>
      <p:ext uri="{BB962C8B-B14F-4D97-AF65-F5344CB8AC3E}">
        <p14:creationId xmlns:p14="http://schemas.microsoft.com/office/powerpoint/2010/main" xmlns="" val="86990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3</a:t>
            </a:fld>
            <a:endParaRPr kumimoji="1" lang="ja-JP" altLang="en-US"/>
          </a:p>
        </p:txBody>
      </p:sp>
    </p:spTree>
    <p:extLst>
      <p:ext uri="{BB962C8B-B14F-4D97-AF65-F5344CB8AC3E}">
        <p14:creationId xmlns:p14="http://schemas.microsoft.com/office/powerpoint/2010/main" xmlns="" val="2862154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pPr defTabSz="914162">
              <a:defRPr/>
            </a:pPr>
            <a:endParaRPr lang="ja-JP" altLang="en-US" i="1" dirty="0" smtClean="0">
              <a:latin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30</a:t>
            </a:fld>
            <a:endParaRPr kumimoji="1" lang="ja-JP" altLang="en-US"/>
          </a:p>
        </p:txBody>
      </p:sp>
    </p:spTree>
    <p:extLst>
      <p:ext uri="{BB962C8B-B14F-4D97-AF65-F5344CB8AC3E}">
        <p14:creationId xmlns:p14="http://schemas.microsoft.com/office/powerpoint/2010/main" xmlns="" val="869906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31</a:t>
            </a:fld>
            <a:endParaRPr kumimoji="1" lang="ja-JP" altLang="en-US"/>
          </a:p>
        </p:txBody>
      </p:sp>
    </p:spTree>
    <p:extLst>
      <p:ext uri="{BB962C8B-B14F-4D97-AF65-F5344CB8AC3E}">
        <p14:creationId xmlns:p14="http://schemas.microsoft.com/office/powerpoint/2010/main" xmlns="" val="869906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32</a:t>
            </a:fld>
            <a:endParaRPr kumimoji="1" lang="ja-JP" altLang="en-US"/>
          </a:p>
        </p:txBody>
      </p:sp>
    </p:spTree>
    <p:extLst>
      <p:ext uri="{BB962C8B-B14F-4D97-AF65-F5344CB8AC3E}">
        <p14:creationId xmlns:p14="http://schemas.microsoft.com/office/powerpoint/2010/main" xmlns="" val="869906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33</a:t>
            </a:fld>
            <a:endParaRPr kumimoji="1" lang="ja-JP" altLang="en-US"/>
          </a:p>
        </p:txBody>
      </p:sp>
    </p:spTree>
    <p:extLst>
      <p:ext uri="{BB962C8B-B14F-4D97-AF65-F5344CB8AC3E}">
        <p14:creationId xmlns:p14="http://schemas.microsoft.com/office/powerpoint/2010/main" xmlns="" val="869906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34</a:t>
            </a:fld>
            <a:endParaRPr kumimoji="1" lang="ja-JP" altLang="en-US"/>
          </a:p>
        </p:txBody>
      </p:sp>
    </p:spTree>
    <p:extLst>
      <p:ext uri="{BB962C8B-B14F-4D97-AF65-F5344CB8AC3E}">
        <p14:creationId xmlns:p14="http://schemas.microsoft.com/office/powerpoint/2010/main" xmlns="" val="869906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35</a:t>
            </a:fld>
            <a:endParaRPr kumimoji="1" lang="ja-JP" altLang="en-US"/>
          </a:p>
        </p:txBody>
      </p:sp>
    </p:spTree>
    <p:extLst>
      <p:ext uri="{BB962C8B-B14F-4D97-AF65-F5344CB8AC3E}">
        <p14:creationId xmlns:p14="http://schemas.microsoft.com/office/powerpoint/2010/main" xmlns="" val="869906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39</a:t>
            </a:fld>
            <a:endParaRPr kumimoji="1" lang="ja-JP" altLang="en-US"/>
          </a:p>
        </p:txBody>
      </p:sp>
    </p:spTree>
    <p:extLst>
      <p:ext uri="{BB962C8B-B14F-4D97-AF65-F5344CB8AC3E}">
        <p14:creationId xmlns:p14="http://schemas.microsoft.com/office/powerpoint/2010/main" xmlns="" val="869906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4</a:t>
            </a:fld>
            <a:endParaRPr kumimoji="1" lang="ja-JP" altLang="en-US"/>
          </a:p>
        </p:txBody>
      </p:sp>
    </p:spTree>
    <p:extLst>
      <p:ext uri="{BB962C8B-B14F-4D97-AF65-F5344CB8AC3E}">
        <p14:creationId xmlns:p14="http://schemas.microsoft.com/office/powerpoint/2010/main" xmlns="" val="897413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pPr defTabSz="914162">
              <a:defRPr/>
            </a:pPr>
            <a:r>
              <a:rPr lang="ja-JP" altLang="en-US" sz="2400" dirty="0" smtClean="0">
                <a:latin typeface="+mn-ea"/>
              </a:rPr>
              <a:t>病院診療所に比べ、訪問看護ＳＴが高い。実際に在宅サービスを行っているＳＴが在宅の移行の難しさをより感じている。実際、在宅してから、結局介護を継続することができなくなり施設等の入所になるという経験を多くしているかもしれない。退院時からの退院支援を充実することで、在宅介護を継続できる可能性があるのであればその部分が在宅介護の課題ではないか（退院支援の在り方、在宅の家族支援の方法など）</a:t>
            </a:r>
            <a:endParaRPr lang="ja-JP" altLang="en-US" sz="2400"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40</a:t>
            </a:fld>
            <a:endParaRPr kumimoji="1" lang="ja-JP" altLang="en-US"/>
          </a:p>
        </p:txBody>
      </p:sp>
    </p:spTree>
    <p:extLst>
      <p:ext uri="{BB962C8B-B14F-4D97-AF65-F5344CB8AC3E}">
        <p14:creationId xmlns:p14="http://schemas.microsoft.com/office/powerpoint/2010/main" xmlns="" val="8699064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pPr defTabSz="914162">
              <a:defRPr/>
            </a:pPr>
            <a:r>
              <a:rPr lang="ja-JP" altLang="en-US" sz="2400" dirty="0" smtClean="0">
                <a:latin typeface="+mn-ea"/>
              </a:rPr>
              <a:t>病院診療所に比べ、訪問看護ＳＴが高い。実際に在宅サービスを行っているＳＴが在宅の移行の難しさをより感じている。実際、在宅してから、結局介護を継続することができなくなり施設等の入所になるという経験を多くしているかもしれない。退院時からの退院支援を充実することで、在宅介護を継続できる可能性があるのであればその部分が在宅介護の課題ではないか（退院支援の在り方、在宅の家族支援の方法など）</a:t>
            </a:r>
            <a:endParaRPr lang="ja-JP" altLang="en-US" sz="2400"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41</a:t>
            </a:fld>
            <a:endParaRPr kumimoji="1" lang="ja-JP" altLang="en-US"/>
          </a:p>
        </p:txBody>
      </p:sp>
    </p:spTree>
    <p:extLst>
      <p:ext uri="{BB962C8B-B14F-4D97-AF65-F5344CB8AC3E}">
        <p14:creationId xmlns:p14="http://schemas.microsoft.com/office/powerpoint/2010/main" xmlns="" val="869906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42</a:t>
            </a:fld>
            <a:endParaRPr kumimoji="1" lang="ja-JP" altLang="en-US"/>
          </a:p>
        </p:txBody>
      </p:sp>
    </p:spTree>
    <p:extLst>
      <p:ext uri="{BB962C8B-B14F-4D97-AF65-F5344CB8AC3E}">
        <p14:creationId xmlns:p14="http://schemas.microsoft.com/office/powerpoint/2010/main" xmlns="" val="1851773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43</a:t>
            </a:fld>
            <a:endParaRPr kumimoji="1" lang="ja-JP" altLang="en-US"/>
          </a:p>
        </p:txBody>
      </p:sp>
    </p:spTree>
    <p:extLst>
      <p:ext uri="{BB962C8B-B14F-4D97-AF65-F5344CB8AC3E}">
        <p14:creationId xmlns:p14="http://schemas.microsoft.com/office/powerpoint/2010/main" xmlns="" val="3108749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44</a:t>
            </a:fld>
            <a:endParaRPr kumimoji="1" lang="ja-JP" altLang="en-US"/>
          </a:p>
        </p:txBody>
      </p:sp>
    </p:spTree>
    <p:extLst>
      <p:ext uri="{BB962C8B-B14F-4D97-AF65-F5344CB8AC3E}">
        <p14:creationId xmlns:p14="http://schemas.microsoft.com/office/powerpoint/2010/main" xmlns="" val="20321975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45</a:t>
            </a:fld>
            <a:endParaRPr kumimoji="1" lang="ja-JP" altLang="en-US"/>
          </a:p>
        </p:txBody>
      </p:sp>
    </p:spTree>
    <p:extLst>
      <p:ext uri="{BB962C8B-B14F-4D97-AF65-F5344CB8AC3E}">
        <p14:creationId xmlns:p14="http://schemas.microsoft.com/office/powerpoint/2010/main" xmlns="" val="576322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46</a:t>
            </a:fld>
            <a:endParaRPr kumimoji="1" lang="ja-JP" altLang="en-US"/>
          </a:p>
        </p:txBody>
      </p:sp>
    </p:spTree>
    <p:extLst>
      <p:ext uri="{BB962C8B-B14F-4D97-AF65-F5344CB8AC3E}">
        <p14:creationId xmlns:p14="http://schemas.microsoft.com/office/powerpoint/2010/main" xmlns="" val="3492028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47</a:t>
            </a:fld>
            <a:endParaRPr kumimoji="1" lang="ja-JP" altLang="en-US"/>
          </a:p>
        </p:txBody>
      </p:sp>
    </p:spTree>
    <p:extLst>
      <p:ext uri="{BB962C8B-B14F-4D97-AF65-F5344CB8AC3E}">
        <p14:creationId xmlns:p14="http://schemas.microsoft.com/office/powerpoint/2010/main" xmlns="" val="671925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48</a:t>
            </a:fld>
            <a:endParaRPr kumimoji="1" lang="ja-JP" altLang="en-US"/>
          </a:p>
        </p:txBody>
      </p:sp>
    </p:spTree>
    <p:extLst>
      <p:ext uri="{BB962C8B-B14F-4D97-AF65-F5344CB8AC3E}">
        <p14:creationId xmlns:p14="http://schemas.microsoft.com/office/powerpoint/2010/main" xmlns="" val="8542012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49</a:t>
            </a:fld>
            <a:endParaRPr kumimoji="1" lang="ja-JP" altLang="en-US"/>
          </a:p>
        </p:txBody>
      </p:sp>
    </p:spTree>
    <p:extLst>
      <p:ext uri="{BB962C8B-B14F-4D97-AF65-F5344CB8AC3E}">
        <p14:creationId xmlns:p14="http://schemas.microsoft.com/office/powerpoint/2010/main" xmlns="" val="2506112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5</a:t>
            </a:fld>
            <a:endParaRPr kumimoji="1" lang="ja-JP" altLang="en-US"/>
          </a:p>
        </p:txBody>
      </p:sp>
    </p:spTree>
    <p:extLst>
      <p:ext uri="{BB962C8B-B14F-4D97-AF65-F5344CB8AC3E}">
        <p14:creationId xmlns:p14="http://schemas.microsoft.com/office/powerpoint/2010/main" xmlns="" val="339905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50</a:t>
            </a:fld>
            <a:endParaRPr kumimoji="1" lang="ja-JP" altLang="en-US"/>
          </a:p>
        </p:txBody>
      </p:sp>
    </p:spTree>
    <p:extLst>
      <p:ext uri="{BB962C8B-B14F-4D97-AF65-F5344CB8AC3E}">
        <p14:creationId xmlns:p14="http://schemas.microsoft.com/office/powerpoint/2010/main" xmlns="" val="17983154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51</a:t>
            </a:fld>
            <a:endParaRPr kumimoji="1" lang="ja-JP" altLang="en-US"/>
          </a:p>
        </p:txBody>
      </p:sp>
    </p:spTree>
    <p:extLst>
      <p:ext uri="{BB962C8B-B14F-4D97-AF65-F5344CB8AC3E}">
        <p14:creationId xmlns:p14="http://schemas.microsoft.com/office/powerpoint/2010/main" xmlns="" val="18517734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52</a:t>
            </a:fld>
            <a:endParaRPr kumimoji="1" lang="ja-JP" altLang="en-US"/>
          </a:p>
        </p:txBody>
      </p:sp>
    </p:spTree>
    <p:extLst>
      <p:ext uri="{BB962C8B-B14F-4D97-AF65-F5344CB8AC3E}">
        <p14:creationId xmlns:p14="http://schemas.microsoft.com/office/powerpoint/2010/main" xmlns="" val="42234421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53</a:t>
            </a:fld>
            <a:endParaRPr kumimoji="1" lang="ja-JP" altLang="en-US"/>
          </a:p>
        </p:txBody>
      </p:sp>
    </p:spTree>
    <p:extLst>
      <p:ext uri="{BB962C8B-B14F-4D97-AF65-F5344CB8AC3E}">
        <p14:creationId xmlns:p14="http://schemas.microsoft.com/office/powerpoint/2010/main" xmlns="" val="21108584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54</a:t>
            </a:fld>
            <a:endParaRPr kumimoji="1" lang="ja-JP" altLang="en-US"/>
          </a:p>
        </p:txBody>
      </p:sp>
    </p:spTree>
    <p:extLst>
      <p:ext uri="{BB962C8B-B14F-4D97-AF65-F5344CB8AC3E}">
        <p14:creationId xmlns:p14="http://schemas.microsoft.com/office/powerpoint/2010/main" xmlns="" val="21108584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55</a:t>
            </a:fld>
            <a:endParaRPr kumimoji="1" lang="ja-JP" altLang="en-US"/>
          </a:p>
        </p:txBody>
      </p:sp>
    </p:spTree>
    <p:extLst>
      <p:ext uri="{BB962C8B-B14F-4D97-AF65-F5344CB8AC3E}">
        <p14:creationId xmlns:p14="http://schemas.microsoft.com/office/powerpoint/2010/main" xmlns="" val="18517734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58</a:t>
            </a:fld>
            <a:endParaRPr kumimoji="1" lang="ja-JP" altLang="en-US"/>
          </a:p>
        </p:txBody>
      </p:sp>
    </p:spTree>
    <p:extLst>
      <p:ext uri="{BB962C8B-B14F-4D97-AF65-F5344CB8AC3E}">
        <p14:creationId xmlns:p14="http://schemas.microsoft.com/office/powerpoint/2010/main" xmlns="" val="185177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FF0F05F-BF84-458F-8218-A831849E9C3A}" type="slidenum">
              <a:rPr kumimoji="1" lang="ja-JP" altLang="en-US" smtClean="0"/>
              <a:pPr/>
              <a:t>6</a:t>
            </a:fld>
            <a:endParaRPr kumimoji="1" lang="ja-JP" altLang="en-US"/>
          </a:p>
        </p:txBody>
      </p:sp>
    </p:spTree>
    <p:extLst>
      <p:ext uri="{BB962C8B-B14F-4D97-AF65-F5344CB8AC3E}">
        <p14:creationId xmlns:p14="http://schemas.microsoft.com/office/powerpoint/2010/main" xmlns="" val="2459781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7</a:t>
            </a:fld>
            <a:endParaRPr kumimoji="1" lang="ja-JP" altLang="en-US"/>
          </a:p>
        </p:txBody>
      </p:sp>
    </p:spTree>
    <p:extLst>
      <p:ext uri="{BB962C8B-B14F-4D97-AF65-F5344CB8AC3E}">
        <p14:creationId xmlns:p14="http://schemas.microsoft.com/office/powerpoint/2010/main" xmlns="" val="346993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8</a:t>
            </a:fld>
            <a:endParaRPr kumimoji="1" lang="ja-JP" altLang="en-US"/>
          </a:p>
        </p:txBody>
      </p:sp>
    </p:spTree>
    <p:extLst>
      <p:ext uri="{BB962C8B-B14F-4D97-AF65-F5344CB8AC3E}">
        <p14:creationId xmlns:p14="http://schemas.microsoft.com/office/powerpoint/2010/main" xmlns="" val="185177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smtClean="0"/>
              <a:t>必要がなかったのか</a:t>
            </a:r>
          </a:p>
          <a:p>
            <a:r>
              <a:rPr kumimoji="1" lang="ja-JP" altLang="en-US" dirty="0" smtClean="0"/>
              <a:t>継続的に病院通院か</a:t>
            </a:r>
          </a:p>
          <a:p>
            <a:r>
              <a:rPr kumimoji="1" lang="ja-JP" altLang="en-US" dirty="0" smtClean="0"/>
              <a:t>理由は病院が近い、近所に適切な診療所がないなど？</a:t>
            </a:r>
          </a:p>
          <a:p>
            <a:endParaRPr kumimoji="1" lang="ja-JP" altLang="en-US" dirty="0"/>
          </a:p>
        </p:txBody>
      </p:sp>
      <p:sp>
        <p:nvSpPr>
          <p:cNvPr id="4" name="スライド番号プレースホルダ 3"/>
          <p:cNvSpPr>
            <a:spLocks noGrp="1"/>
          </p:cNvSpPr>
          <p:nvPr>
            <p:ph type="sldNum" sz="quarter" idx="10"/>
          </p:nvPr>
        </p:nvSpPr>
        <p:spPr/>
        <p:txBody>
          <a:bodyPr/>
          <a:lstStyle/>
          <a:p>
            <a:fld id="{0FF0F05F-BF84-458F-8218-A831849E9C3A}"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タイトル 28"/>
          <p:cNvSpPr>
            <a:spLocks noGrp="1"/>
          </p:cNvSpPr>
          <p:nvPr>
            <p:ph type="ctrTitle"/>
          </p:nvPr>
        </p:nvSpPr>
        <p:spPr>
          <a:xfrm>
            <a:off x="381000" y="4853413"/>
            <a:ext cx="8458200" cy="1222375"/>
          </a:xfrm>
        </p:spPr>
        <p:txBody>
          <a:bodyPr anchor="t"/>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16" name="日付プレースホルダ 15"/>
          <p:cNvSpPr>
            <a:spLocks noGrp="1"/>
          </p:cNvSpPr>
          <p:nvPr>
            <p:ph type="dt" sz="half" idx="10"/>
          </p:nvPr>
        </p:nvSpPr>
        <p:spPr/>
        <p:txBody>
          <a:bodyPr/>
          <a:lstStyle/>
          <a:p>
            <a:fld id="{DDE8B61E-5E26-43B9-9D13-E67C82B87E18}" type="datetime1">
              <a:rPr kumimoji="1" lang="ja-JP" altLang="en-US" smtClean="0"/>
              <a:pPr/>
              <a:t>2017/1/13</a:t>
            </a:fld>
            <a:endParaRPr kumimoji="1" lang="ja-JP" altLang="en-US"/>
          </a:p>
        </p:txBody>
      </p:sp>
      <p:sp>
        <p:nvSpPr>
          <p:cNvPr id="2" name="フッター プレースホルダ 1"/>
          <p:cNvSpPr>
            <a:spLocks noGrp="1"/>
          </p:cNvSpPr>
          <p:nvPr>
            <p:ph type="ftr" sz="quarter" idx="11"/>
          </p:nvPr>
        </p:nvSpPr>
        <p:spPr/>
        <p:txBody>
          <a:bodyPr/>
          <a:lstStyle/>
          <a:p>
            <a:endParaRPr kumimoji="1" lang="ja-JP" altLang="en-US"/>
          </a:p>
        </p:txBody>
      </p:sp>
      <p:sp>
        <p:nvSpPr>
          <p:cNvPr id="15" name="スライド番号プレースホルダ 14"/>
          <p:cNvSpPr>
            <a:spLocks noGrp="1"/>
          </p:cNvSpPr>
          <p:nvPr>
            <p:ph type="sldNum" sz="quarter" idx="12"/>
          </p:nvPr>
        </p:nvSpPr>
        <p:spPr>
          <a:xfrm>
            <a:off x="8229600" y="6473952"/>
            <a:ext cx="758952" cy="246888"/>
          </a:xfrm>
        </p:spPr>
        <p:txBody>
          <a:bodyPr/>
          <a:lstStyle>
            <a:lvl1pPr>
              <a:defRPr sz="2000">
                <a:solidFill>
                  <a:schemeClr val="tx1"/>
                </a:solidFill>
              </a:defRPr>
            </a:lvl1pPr>
          </a:lstStyle>
          <a:p>
            <a:fld id="{397D400B-2B27-4BF4-927F-031908D2BD9D}"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13281B80-D486-4FB0-9913-C920840C6B49}" type="datetime1">
              <a:rPr kumimoji="1" lang="ja-JP" altLang="en-US" smtClean="0"/>
              <a:pPr/>
              <a:t>2017/1/13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7D400B-2B27-4BF4-927F-031908D2BD9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549277"/>
            <a:ext cx="18288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549277"/>
            <a:ext cx="62484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88300258-3426-466B-81D6-91B0FFB4F5D9}" type="datetime1">
              <a:rPr kumimoji="1" lang="ja-JP" altLang="en-US" smtClean="0"/>
              <a:pPr/>
              <a:t>2017/1/13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7D400B-2B27-4BF4-927F-031908D2BD9D}"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kumimoji="0" lang="ja-JP" altLang="en-US" smtClean="0"/>
              <a:t>マスタ タイトルの書式設定</a:t>
            </a:r>
            <a:endParaRPr kumimoji="0" lang="en-US"/>
          </a:p>
        </p:txBody>
      </p:sp>
      <p:sp>
        <p:nvSpPr>
          <p:cNvPr id="27" name="コンテンツ プレースホルダ 26"/>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日付プレースホルダ 24"/>
          <p:cNvSpPr>
            <a:spLocks noGrp="1"/>
          </p:cNvSpPr>
          <p:nvPr>
            <p:ph type="dt" sz="half" idx="10"/>
          </p:nvPr>
        </p:nvSpPr>
        <p:spPr/>
        <p:txBody>
          <a:bodyPr/>
          <a:lstStyle/>
          <a:p>
            <a:fld id="{2CBBA843-2452-4C8D-8FE0-20FE7410600D}" type="datetime1">
              <a:rPr kumimoji="1" lang="ja-JP" altLang="en-US" smtClean="0"/>
              <a:pPr/>
              <a:t>2017/1/13</a:t>
            </a:fld>
            <a:endParaRPr kumimoji="1" lang="ja-JP" altLang="en-US"/>
          </a:p>
        </p:txBody>
      </p:sp>
      <p:sp>
        <p:nvSpPr>
          <p:cNvPr id="19" name="フッター プレースホルダ 18"/>
          <p:cNvSpPr>
            <a:spLocks noGrp="1"/>
          </p:cNvSpPr>
          <p:nvPr>
            <p:ph type="ftr" sz="quarter" idx="11"/>
          </p:nvPr>
        </p:nvSpPr>
        <p:spPr>
          <a:xfrm>
            <a:off x="3581401" y="76201"/>
            <a:ext cx="2895600" cy="288925"/>
          </a:xfrm>
        </p:spPr>
        <p:txBody>
          <a:bodyPr/>
          <a:lstStyle/>
          <a:p>
            <a:endParaRPr kumimoji="1" lang="ja-JP" altLang="en-US"/>
          </a:p>
        </p:txBody>
      </p:sp>
      <p:sp>
        <p:nvSpPr>
          <p:cNvPr id="16" name="スライド番号プレースホルダ 15"/>
          <p:cNvSpPr>
            <a:spLocks noGrp="1"/>
          </p:cNvSpPr>
          <p:nvPr>
            <p:ph type="sldNum" sz="quarter" idx="12"/>
          </p:nvPr>
        </p:nvSpPr>
        <p:spPr>
          <a:xfrm>
            <a:off x="8229600" y="6309320"/>
            <a:ext cx="758952" cy="411520"/>
          </a:xfrm>
        </p:spPr>
        <p:txBody>
          <a:bodyPr/>
          <a:lstStyle>
            <a:lvl1pPr>
              <a:defRPr>
                <a:solidFill>
                  <a:schemeClr val="tx1"/>
                </a:solidFill>
              </a:defRPr>
            </a:lvl1pPr>
          </a:lstStyle>
          <a:p>
            <a:fld id="{397D400B-2B27-4BF4-927F-031908D2BD9D}" type="slidenum">
              <a:rPr kumimoji="1" lang="ja-JP" altLang="en-US" smtClean="0"/>
              <a:pPr/>
              <a:t>&lt;#&gt;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テキスト プレースホル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19" name="日付プレースホルダ 18"/>
          <p:cNvSpPr>
            <a:spLocks noGrp="1"/>
          </p:cNvSpPr>
          <p:nvPr>
            <p:ph type="dt" sz="half" idx="10"/>
          </p:nvPr>
        </p:nvSpPr>
        <p:spPr/>
        <p:txBody>
          <a:bodyPr/>
          <a:lstStyle/>
          <a:p>
            <a:fld id="{3150142E-3BEE-493A-BE14-2703CAC3C7D3}" type="datetime1">
              <a:rPr kumimoji="1" lang="ja-JP" altLang="en-US" smtClean="0"/>
              <a:pPr/>
              <a:t>2017/1/13</a:t>
            </a:fld>
            <a:endParaRPr kumimoji="1" lang="ja-JP" altLang="en-US"/>
          </a:p>
        </p:txBody>
      </p:sp>
      <p:sp>
        <p:nvSpPr>
          <p:cNvPr id="11" name="フッター プレースホルダ 10"/>
          <p:cNvSpPr>
            <a:spLocks noGrp="1"/>
          </p:cNvSpPr>
          <p:nvPr>
            <p:ph type="ftr" sz="quarter" idx="11"/>
          </p:nvPr>
        </p:nvSpPr>
        <p:spPr/>
        <p:txBody>
          <a:bodyPr/>
          <a:lstStyle/>
          <a:p>
            <a:endParaRPr kumimoji="1" lang="ja-JP" altLang="en-US"/>
          </a:p>
        </p:txBody>
      </p:sp>
      <p:sp>
        <p:nvSpPr>
          <p:cNvPr id="16" name="スライド番号プレースホルダ 15"/>
          <p:cNvSpPr>
            <a:spLocks noGrp="1"/>
          </p:cNvSpPr>
          <p:nvPr>
            <p:ph type="sldNum" sz="quarter" idx="12"/>
          </p:nvPr>
        </p:nvSpPr>
        <p:spPr/>
        <p:txBody>
          <a:bodyPr/>
          <a:lstStyle>
            <a:lvl1pPr>
              <a:defRPr>
                <a:solidFill>
                  <a:schemeClr val="tx1"/>
                </a:solidFill>
              </a:defRPr>
            </a:lvl1pPr>
          </a:lstStyle>
          <a:p>
            <a:fld id="{397D400B-2B27-4BF4-927F-031908D2BD9D}" type="slidenum">
              <a:rPr kumimoji="1" lang="ja-JP" altLang="en-US" smtClean="0"/>
              <a:pPr/>
              <a:t>&lt;#&gt;</a:t>
            </a:fld>
            <a:endParaRPr kumimoji="1" lang="ja-JP" altLang="en-US" dirty="0"/>
          </a:p>
        </p:txBody>
      </p:sp>
      <p:sp>
        <p:nvSpPr>
          <p:cNvPr id="8" name="タイトル 7"/>
          <p:cNvSpPr>
            <a:spLocks noGrp="1"/>
          </p:cNvSpPr>
          <p:nvPr>
            <p:ph type="title"/>
          </p:nvPr>
        </p:nvSpPr>
        <p:spPr>
          <a:xfrm>
            <a:off x="180475" y="2947087"/>
            <a:ext cx="8686800" cy="1184825"/>
          </a:xfrm>
        </p:spPr>
        <p:txBody>
          <a:bodyPr rtlCol="0" anchor="t"/>
          <a:lstStyle>
            <a:lvl1pPr algn="r">
              <a:defRPr/>
            </a:lvl1pPr>
          </a:lstStyle>
          <a:p>
            <a:r>
              <a:rPr kumimoji="0" lang="ja-JP" altLang="en-US" smtClean="0"/>
              <a:t>マスタ タイトルの書式設定</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0" name="タイトル 19"/>
          <p:cNvSpPr>
            <a:spLocks noGrp="1"/>
          </p:cNvSpPr>
          <p:nvPr>
            <p:ph type="title"/>
          </p:nvPr>
        </p:nvSpPr>
        <p:spPr>
          <a:xfrm>
            <a:off x="301752" y="457200"/>
            <a:ext cx="8686800" cy="841248"/>
          </a:xfrm>
        </p:spPr>
        <p:txBody>
          <a:bodyPr/>
          <a:lstStyle/>
          <a:p>
            <a:r>
              <a:rPr kumimoji="0" lang="ja-JP" altLang="en-US" smtClean="0"/>
              <a:t>マスタ タイトルの書式設定</a:t>
            </a:r>
            <a:endParaRPr kumimoji="0" lang="en-US"/>
          </a:p>
        </p:txBody>
      </p:sp>
      <p:sp>
        <p:nvSpPr>
          <p:cNvPr id="14" name="コンテンツ プレースホル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0"/>
          </p:nvPr>
        </p:nvSpPr>
        <p:spPr/>
        <p:txBody>
          <a:bodyPr/>
          <a:lstStyle/>
          <a:p>
            <a:fld id="{B3D47432-BC86-4F2D-B806-073A12C05CEE}" type="datetime1">
              <a:rPr kumimoji="1" lang="ja-JP" altLang="en-US" smtClean="0"/>
              <a:pPr/>
              <a:t>2017/1/13</a:t>
            </a:fld>
            <a:endParaRPr kumimoji="1" lang="ja-JP" altLang="en-US"/>
          </a:p>
        </p:txBody>
      </p:sp>
      <p:sp>
        <p:nvSpPr>
          <p:cNvPr id="10" name="フッター プレースホルダ 9"/>
          <p:cNvSpPr>
            <a:spLocks noGrp="1"/>
          </p:cNvSpPr>
          <p:nvPr>
            <p:ph type="ftr" sz="quarter" idx="11"/>
          </p:nvPr>
        </p:nvSpPr>
        <p:spPr/>
        <p:txBody>
          <a:bodyPr/>
          <a:lstStyle/>
          <a:p>
            <a:endParaRPr kumimoji="1" lang="ja-JP" altLang="en-US"/>
          </a:p>
        </p:txBody>
      </p:sp>
      <p:sp>
        <p:nvSpPr>
          <p:cNvPr id="31" name="スライド番号プレースホルダ 30"/>
          <p:cNvSpPr>
            <a:spLocks noGrp="1"/>
          </p:cNvSpPr>
          <p:nvPr>
            <p:ph type="sldNum" sz="quarter" idx="12"/>
          </p:nvPr>
        </p:nvSpPr>
        <p:spPr/>
        <p:txBody>
          <a:bodyPr/>
          <a:lstStyle/>
          <a:p>
            <a:fld id="{397D400B-2B27-4BF4-927F-031908D2BD9D}"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9" name="タイトル 28"/>
          <p:cNvSpPr>
            <a:spLocks noGrp="1"/>
          </p:cNvSpPr>
          <p:nvPr>
            <p:ph type="title"/>
          </p:nvPr>
        </p:nvSpPr>
        <p:spPr>
          <a:xfrm>
            <a:off x="304801" y="5410200"/>
            <a:ext cx="8610600" cy="882650"/>
          </a:xfrm>
        </p:spPr>
        <p:txBody>
          <a:bodyPr anchor="ctr"/>
          <a:lstStyle>
            <a:lvl1pPr>
              <a:defRPr/>
            </a:lvl1p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25" name="テキスト プレースホルダ 24"/>
          <p:cNvSpPr>
            <a:spLocks noGrp="1"/>
          </p:cNvSpPr>
          <p:nvPr>
            <p:ph type="body" sz="half" idx="3"/>
          </p:nvPr>
        </p:nvSpPr>
        <p:spPr>
          <a:xfrm>
            <a:off x="4645026"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8" name="コンテンツ プレースホルダ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 9"/>
          <p:cNvSpPr>
            <a:spLocks noGrp="1"/>
          </p:cNvSpPr>
          <p:nvPr>
            <p:ph type="dt" sz="half" idx="10"/>
          </p:nvPr>
        </p:nvSpPr>
        <p:spPr/>
        <p:txBody>
          <a:bodyPr/>
          <a:lstStyle/>
          <a:p>
            <a:fld id="{48CF39DD-6C3F-47D0-A4A2-9DD3FC07AC57}" type="datetime1">
              <a:rPr kumimoji="1" lang="ja-JP" altLang="en-US" smtClean="0"/>
              <a:pPr/>
              <a:t>2017/1/13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a:xfrm>
            <a:off x="8229600" y="6477000"/>
            <a:ext cx="762000" cy="246888"/>
          </a:xfrm>
        </p:spPr>
        <p:txBody>
          <a:bodyPr/>
          <a:lstStyle/>
          <a:p>
            <a:fld id="{397D400B-2B27-4BF4-927F-031908D2BD9D}" type="slidenum">
              <a:rPr kumimoji="1" lang="ja-JP" altLang="en-US" smtClean="0"/>
              <a:pPr/>
              <a:t>&lt;#&gt;</a:t>
            </a:fld>
            <a:endParaRPr kumimoji="1" lang="ja-JP" altLang="en-US"/>
          </a:p>
        </p:txBody>
      </p:sp>
      <p:sp>
        <p:nvSpPr>
          <p:cNvPr id="11" name="直線コネクタ 10"/>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0" name="タイトル 29"/>
          <p:cNvSpPr>
            <a:spLocks noGrp="1"/>
          </p:cNvSpPr>
          <p:nvPr>
            <p:ph type="title"/>
          </p:nvPr>
        </p:nvSpPr>
        <p:spPr>
          <a:xfrm>
            <a:off x="301752" y="457200"/>
            <a:ext cx="8686800" cy="841248"/>
          </a:xfrm>
        </p:spPr>
        <p:txBody>
          <a:bodyPr/>
          <a:lstStyle/>
          <a:p>
            <a:r>
              <a:rPr kumimoji="0" lang="ja-JP" altLang="en-US" smtClean="0"/>
              <a:t>マスタ タイトルの書式設定</a:t>
            </a:r>
            <a:endParaRPr kumimoji="0" lang="en-US"/>
          </a:p>
        </p:txBody>
      </p:sp>
      <p:sp>
        <p:nvSpPr>
          <p:cNvPr id="12" name="日付プレースホルダ 11"/>
          <p:cNvSpPr>
            <a:spLocks noGrp="1"/>
          </p:cNvSpPr>
          <p:nvPr>
            <p:ph type="dt" sz="half" idx="10"/>
          </p:nvPr>
        </p:nvSpPr>
        <p:spPr/>
        <p:txBody>
          <a:bodyPr/>
          <a:lstStyle/>
          <a:p>
            <a:fld id="{79A6893D-AD89-4420-BFE3-ECCC1FD0969D}" type="datetime1">
              <a:rPr kumimoji="1" lang="ja-JP" altLang="en-US" smtClean="0"/>
              <a:pPr/>
              <a:t>2017/1/13</a:t>
            </a:fld>
            <a:endParaRPr kumimoji="1" lang="ja-JP" altLang="en-US"/>
          </a:p>
        </p:txBody>
      </p:sp>
      <p:sp>
        <p:nvSpPr>
          <p:cNvPr id="21" name="フッター プレースホルダ 20"/>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397D400B-2B27-4BF4-927F-031908D2BD9D}"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fld id="{8D6C7205-8BB6-4897-B655-A41445DD206B}" type="datetime1">
              <a:rPr kumimoji="1" lang="ja-JP" altLang="en-US" smtClean="0"/>
              <a:pPr/>
              <a:t>2017/1/13</a:t>
            </a:fld>
            <a:endParaRPr kumimoji="1" lang="ja-JP" altLang="en-US"/>
          </a:p>
        </p:txBody>
      </p:sp>
      <p:sp>
        <p:nvSpPr>
          <p:cNvPr id="24" name="フッター プレースホルダ 23"/>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97D400B-2B27-4BF4-927F-031908D2BD9D}"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直線コネクタ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タイトル 11"/>
          <p:cNvSpPr>
            <a:spLocks noGrp="1"/>
          </p:cNvSpPr>
          <p:nvPr>
            <p:ph type="title"/>
          </p:nvPr>
        </p:nvSpPr>
        <p:spPr>
          <a:xfrm>
            <a:off x="457200" y="5486400"/>
            <a:ext cx="8458200" cy="520700"/>
          </a:xfrm>
        </p:spPr>
        <p:txBody>
          <a:bodyPr anchor="ctr"/>
          <a:lstStyle>
            <a:lvl1pPr algn="l">
              <a:buNone/>
              <a:defRPr sz="2000" b="1"/>
            </a:lvl1pPr>
          </a:lstStyle>
          <a:p>
            <a:r>
              <a:rPr kumimoji="0" lang="ja-JP" altLang="en-US" smtClean="0"/>
              <a:t>マスタ タイトルの書式設定</a:t>
            </a:r>
            <a:endParaRPr kumimoji="0" lang="en-US"/>
          </a:p>
        </p:txBody>
      </p:sp>
      <p:sp>
        <p:nvSpPr>
          <p:cNvPr id="26" name="テキスト プレースホルダ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14" name="コンテンツ プレースホルダ 13"/>
          <p:cNvSpPr>
            <a:spLocks noGrp="1"/>
          </p:cNvSpPr>
          <p:nvPr>
            <p:ph sz="half" idx="1"/>
          </p:nvPr>
        </p:nvSpPr>
        <p:spPr>
          <a:xfrm>
            <a:off x="3575051"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日付プレースホルダ 24"/>
          <p:cNvSpPr>
            <a:spLocks noGrp="1"/>
          </p:cNvSpPr>
          <p:nvPr>
            <p:ph type="dt" sz="half" idx="10"/>
          </p:nvPr>
        </p:nvSpPr>
        <p:spPr/>
        <p:txBody>
          <a:bodyPr/>
          <a:lstStyle/>
          <a:p>
            <a:fld id="{8E7778F1-AF9F-4F0E-81A8-984AE8197452}" type="datetime1">
              <a:rPr kumimoji="1" lang="ja-JP" altLang="en-US" smtClean="0"/>
              <a:pPr/>
              <a:t>2017/1/13</a:t>
            </a:fld>
            <a:endParaRPr kumimoji="1" lang="ja-JP" altLang="en-US"/>
          </a:p>
        </p:txBody>
      </p:sp>
      <p:sp>
        <p:nvSpPr>
          <p:cNvPr id="29" name="フッター プレースホルダ 28"/>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97D400B-2B27-4BF4-927F-031908D2BD9D}"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図プレースホル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7" name="日付プレースホルダ 6"/>
          <p:cNvSpPr>
            <a:spLocks noGrp="1"/>
          </p:cNvSpPr>
          <p:nvPr>
            <p:ph type="dt" sz="half" idx="10"/>
          </p:nvPr>
        </p:nvSpPr>
        <p:spPr/>
        <p:txBody>
          <a:bodyPr/>
          <a:lstStyle/>
          <a:p>
            <a:fld id="{DED14CA4-0B3F-419E-8B70-E5B41C60A2AF}" type="datetime1">
              <a:rPr kumimoji="1" lang="ja-JP" altLang="en-US" smtClean="0"/>
              <a:pPr/>
              <a:t>2017/1/13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31" name="スライド番号プレースホルダ 30"/>
          <p:cNvSpPr>
            <a:spLocks noGrp="1"/>
          </p:cNvSpPr>
          <p:nvPr>
            <p:ph type="sldNum" sz="quarter" idx="12"/>
          </p:nvPr>
        </p:nvSpPr>
        <p:spPr/>
        <p:txBody>
          <a:bodyPr/>
          <a:lstStyle/>
          <a:p>
            <a:fld id="{397D400B-2B27-4BF4-927F-031908D2BD9D}" type="slidenum">
              <a:rPr kumimoji="1" lang="ja-JP" altLang="en-US" smtClean="0"/>
              <a:pPr/>
              <a:t>&lt;#&gt;</a:t>
            </a:fld>
            <a:endParaRPr kumimoji="1" lang="ja-JP" altLang="en-US"/>
          </a:p>
        </p:txBody>
      </p:sp>
      <p:sp>
        <p:nvSpPr>
          <p:cNvPr id="17" name="タイトル 16"/>
          <p:cNvSpPr>
            <a:spLocks noGrp="1"/>
          </p:cNvSpPr>
          <p:nvPr>
            <p:ph type="title"/>
          </p:nvPr>
        </p:nvSpPr>
        <p:spPr>
          <a:xfrm>
            <a:off x="381001" y="4993760"/>
            <a:ext cx="5867400" cy="522288"/>
          </a:xfrm>
        </p:spPr>
        <p:txBody>
          <a:bodyPr anchor="ctr"/>
          <a:lstStyle>
            <a:lvl1pPr algn="l">
              <a:buNone/>
              <a:defRPr sz="2000" b="1"/>
            </a:lvl1pPr>
          </a:lstStyle>
          <a:p>
            <a:r>
              <a:rPr kumimoji="0" lang="ja-JP" altLang="en-US" smtClean="0"/>
              <a:t>マスタ タイトルの書式設定</a:t>
            </a:r>
            <a:endParaRPr kumimoji="0" lang="en-US"/>
          </a:p>
        </p:txBody>
      </p:sp>
      <p:sp>
        <p:nvSpPr>
          <p:cNvPr id="26" name="テキスト プレースホルダ 25"/>
          <p:cNvSpPr>
            <a:spLocks noGrp="1"/>
          </p:cNvSpPr>
          <p:nvPr>
            <p:ph type="body" sz="half" idx="2"/>
          </p:nvPr>
        </p:nvSpPr>
        <p:spPr>
          <a:xfrm>
            <a:off x="381001"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テキスト プレースホルダ 7"/>
          <p:cNvSpPr>
            <a:spLocks noGrp="1"/>
          </p:cNvSpPr>
          <p:nvPr>
            <p:ph type="body" idx="1"/>
          </p:nvPr>
        </p:nvSpPr>
        <p:spPr>
          <a:xfrm>
            <a:off x="304800" y="1554164"/>
            <a:ext cx="8686800" cy="4525963"/>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1" name="日付プレースホルダ 10"/>
          <p:cNvSpPr>
            <a:spLocks noGrp="1"/>
          </p:cNvSpPr>
          <p:nvPr>
            <p:ph type="dt" sz="half" idx="2"/>
          </p:nvPr>
        </p:nvSpPr>
        <p:spPr>
          <a:xfrm>
            <a:off x="6477000" y="76201"/>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83B54A6-25B3-4662-91FA-0643F7A5C2A9}" type="datetime1">
              <a:rPr kumimoji="1" lang="ja-JP" altLang="en-US" smtClean="0"/>
              <a:pPr/>
              <a:t>2017/1/13</a:t>
            </a:fld>
            <a:endParaRPr kumimoji="1" lang="ja-JP" altLang="en-US"/>
          </a:p>
        </p:txBody>
      </p:sp>
      <p:sp>
        <p:nvSpPr>
          <p:cNvPr id="28" name="フッター プレースホルダ 27"/>
          <p:cNvSpPr>
            <a:spLocks noGrp="1"/>
          </p:cNvSpPr>
          <p:nvPr>
            <p:ph type="ftr" sz="quarter" idx="3"/>
          </p:nvPr>
        </p:nvSpPr>
        <p:spPr>
          <a:xfrm>
            <a:off x="3124200" y="76201"/>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kumimoji="1" lang="ja-JP" altLang="en-US"/>
          </a:p>
        </p:txBody>
      </p:sp>
      <p:sp>
        <p:nvSpPr>
          <p:cNvPr id="5" name="スライド番号プレースホルダ 4"/>
          <p:cNvSpPr>
            <a:spLocks noGrp="1"/>
          </p:cNvSpPr>
          <p:nvPr>
            <p:ph type="sldNum" sz="quarter" idx="4"/>
          </p:nvPr>
        </p:nvSpPr>
        <p:spPr>
          <a:xfrm>
            <a:off x="8244408" y="6309320"/>
            <a:ext cx="762000" cy="360040"/>
          </a:xfrm>
          <a:prstGeom prst="rect">
            <a:avLst/>
          </a:prstGeom>
        </p:spPr>
        <p:txBody>
          <a:bodyPr vert="horz"/>
          <a:lstStyle>
            <a:lvl1pPr algn="r" eaLnBrk="1" latinLnBrk="0" hangingPunct="1">
              <a:defRPr kumimoji="0" sz="2000">
                <a:solidFill>
                  <a:schemeClr val="tx1"/>
                </a:solidFill>
              </a:defRPr>
            </a:lvl1pPr>
          </a:lstStyle>
          <a:p>
            <a:fld id="{397D400B-2B27-4BF4-927F-031908D2BD9D}" type="slidenum">
              <a:rPr kumimoji="1" lang="ja-JP" altLang="en-US" smtClean="0"/>
              <a:pPr/>
              <a:t>&lt;#&gt;</a:t>
            </a:fld>
            <a:endParaRPr kumimoji="1" lang="ja-JP" altLang="en-US" dirty="0"/>
          </a:p>
        </p:txBody>
      </p:sp>
      <p:sp>
        <p:nvSpPr>
          <p:cNvPr id="10" name="タイトル プレースホルダ 9"/>
          <p:cNvSpPr>
            <a:spLocks noGrp="1"/>
          </p:cNvSpPr>
          <p:nvPr>
            <p:ph type="title"/>
          </p:nvPr>
        </p:nvSpPr>
        <p:spPr>
          <a:xfrm>
            <a:off x="304800" y="457200"/>
            <a:ext cx="8686800" cy="838200"/>
          </a:xfrm>
          <a:prstGeom prst="rect">
            <a:avLst/>
          </a:prstGeom>
        </p:spPr>
        <p:txBody>
          <a:bodyPr vert="horz" anchor="ctr">
            <a:normAutofit/>
          </a:bodyPr>
          <a:lstStyle/>
          <a:p>
            <a:r>
              <a:rPr kumimoji="0" lang="ja-JP" altLang="en-US" smtClean="0"/>
              <a:t>マスタ タイトルの書式設定</a:t>
            </a:r>
            <a:endParaRPr kumimoji="0" lang="en-US"/>
          </a:p>
        </p:txBody>
      </p:sp>
      <p:sp>
        <p:nvSpPr>
          <p:cNvPr id="9" name="直線コネクタ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コネクタ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hf hdr="0" ftr="0" dt="0"/>
  <p:txStyles>
    <p:titleStyle>
      <a:lvl1pPr algn="l" rtl="0" eaLnBrk="1" latinLnBrk="0" hangingPunct="1">
        <a:spcBef>
          <a:spcPct val="0"/>
        </a:spcBef>
        <a:buNone/>
        <a:defRPr kumimoji="1"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1"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1"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1"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1"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1"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1"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3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chart" Target="../charts/chart45.xml"/><Relationship Id="rId4" Type="http://schemas.openxmlformats.org/officeDocument/2006/relationships/chart" Target="../charts/chart44.xml"/></Relationships>
</file>

<file path=ppt/slides/_rels/slide5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chart" Target="../charts/chart47.xml"/></Relationships>
</file>

<file path=ppt/slides/_rels/slide5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73292" y="2492898"/>
            <a:ext cx="8424936" cy="1470025"/>
          </a:xfrm>
        </p:spPr>
        <p:txBody>
          <a:bodyPr>
            <a:normAutofit/>
          </a:bodyPr>
          <a:lstStyle/>
          <a:p>
            <a:pPr algn="ctr"/>
            <a:r>
              <a:rPr lang="ja-JP" altLang="en-US" dirty="0">
                <a:latin typeface="メイリオ" pitchFamily="50" charset="-128"/>
                <a:ea typeface="メイリオ" pitchFamily="50" charset="-128"/>
              </a:rPr>
              <a:t>在宅医療提供体制調査結果の</a:t>
            </a:r>
            <a:r>
              <a:rPr lang="ja-JP" altLang="en-US" dirty="0" smtClean="0">
                <a:latin typeface="メイリオ" pitchFamily="50" charset="-128"/>
                <a:ea typeface="メイリオ" pitchFamily="50" charset="-128"/>
              </a:rPr>
              <a:t>概要</a:t>
            </a:r>
            <a:endParaRPr kumimoji="1" lang="ja-JP" altLang="en-US" dirty="0">
              <a:latin typeface="メイリオ" pitchFamily="50" charset="-128"/>
              <a:ea typeface="メイリオ" pitchFamily="50" charset="-128"/>
            </a:endParaRPr>
          </a:p>
        </p:txBody>
      </p:sp>
      <p:sp>
        <p:nvSpPr>
          <p:cNvPr id="3" name="サブタイトル 2"/>
          <p:cNvSpPr>
            <a:spLocks noGrp="1"/>
          </p:cNvSpPr>
          <p:nvPr>
            <p:ph type="subTitle" idx="1"/>
          </p:nvPr>
        </p:nvSpPr>
        <p:spPr>
          <a:xfrm>
            <a:off x="4427985" y="3645024"/>
            <a:ext cx="4499992" cy="1752600"/>
          </a:xfrm>
        </p:spPr>
        <p:txBody>
          <a:bodyPr/>
          <a:lstStyle/>
          <a:p>
            <a:r>
              <a:rPr kumimoji="1" lang="en-US" altLang="ja-JP" b="1" dirty="0" smtClean="0"/>
              <a:t>H29.1</a:t>
            </a:r>
            <a:r>
              <a:rPr kumimoji="1" lang="ja-JP" altLang="en-US" dirty="0" smtClean="0"/>
              <a:t>　長野県 医療推進課</a:t>
            </a:r>
            <a:endParaRPr kumimoji="1" lang="ja-JP" altLang="en-US" dirty="0"/>
          </a:p>
        </p:txBody>
      </p:sp>
      <p:sp>
        <p:nvSpPr>
          <p:cNvPr id="4" name="スライド番号プレースホルダ 3"/>
          <p:cNvSpPr>
            <a:spLocks noGrp="1"/>
          </p:cNvSpPr>
          <p:nvPr>
            <p:ph type="sldNum" sz="quarter" idx="12"/>
          </p:nvPr>
        </p:nvSpPr>
        <p:spPr/>
        <p:txBody>
          <a:bodyPr/>
          <a:lstStyle/>
          <a:p>
            <a:fld id="{397D400B-2B27-4BF4-927F-031908D2BD9D}" type="slidenum">
              <a:rPr kumimoji="1" lang="ja-JP" altLang="en-US" sz="1400" smtClean="0"/>
              <a:pPr/>
              <a:t>1</a:t>
            </a:fld>
            <a:endParaRPr kumimoji="1" lang="ja-JP" alt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4" name="正方形/長方形 3"/>
          <p:cNvSpPr/>
          <p:nvPr/>
        </p:nvSpPr>
        <p:spPr>
          <a:xfrm>
            <a:off x="323529" y="1412776"/>
            <a:ext cx="8604448" cy="400110"/>
          </a:xfrm>
          <a:prstGeom prst="rect">
            <a:avLst/>
          </a:prstGeom>
        </p:spPr>
        <p:txBody>
          <a:bodyPr wrap="square">
            <a:spAutoFit/>
          </a:bodyPr>
          <a:lstStyle/>
          <a:p>
            <a:r>
              <a:rPr lang="ja-JP" altLang="en-US" sz="2000" dirty="0" smtClean="0">
                <a:latin typeface="HG丸ｺﾞｼｯｸM-PRO" pitchFamily="50" charset="-128"/>
                <a:ea typeface="HG丸ｺﾞｼｯｸM-PRO" pitchFamily="50" charset="-128"/>
              </a:rPr>
              <a:t>本来は在宅医療で対応すべきだが外来診療において対応している主な理由</a:t>
            </a:r>
            <a:endParaRPr lang="ja-JP" altLang="en-US" sz="2000" dirty="0">
              <a:latin typeface="HG丸ｺﾞｼｯｸM-PRO" pitchFamily="50" charset="-128"/>
              <a:ea typeface="HG丸ｺﾞｼｯｸM-PRO" pitchFamily="50" charset="-128"/>
            </a:endParaRPr>
          </a:p>
        </p:txBody>
      </p:sp>
      <p:sp>
        <p:nvSpPr>
          <p:cNvPr id="20" name="コンテンツ プレースホルダ 2"/>
          <p:cNvSpPr>
            <a:spLocks noGrp="1"/>
          </p:cNvSpPr>
          <p:nvPr>
            <p:ph idx="1"/>
          </p:nvPr>
        </p:nvSpPr>
        <p:spPr>
          <a:xfrm>
            <a:off x="5580113" y="5661248"/>
            <a:ext cx="3024336" cy="360040"/>
          </a:xfrm>
        </p:spPr>
        <p:txBody>
          <a:bodyPr>
            <a:normAutofit lnSpcReduction="10000"/>
          </a:bodyPr>
          <a:lstStyle/>
          <a:p>
            <a:pPr marL="0" indent="0">
              <a:buNone/>
            </a:pPr>
            <a:r>
              <a:rPr lang="ja-JP" altLang="en-US" sz="1800" dirty="0" smtClean="0">
                <a:latin typeface="メイリオ" pitchFamily="50" charset="-128"/>
                <a:ea typeface="メイリオ" pitchFamily="50" charset="-128"/>
              </a:rPr>
              <a:t>報告書</a:t>
            </a:r>
            <a:r>
              <a:rPr lang="en-US" altLang="ja-JP" sz="1800" dirty="0" smtClean="0">
                <a:latin typeface="メイリオ" pitchFamily="50" charset="-128"/>
                <a:ea typeface="メイリオ" pitchFamily="50" charset="-128"/>
              </a:rPr>
              <a:t>18</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24</a:t>
            </a:r>
            <a:endParaRPr lang="ja-JP" altLang="en-US" sz="1800" dirty="0" smtClean="0">
              <a:latin typeface="メイリオ" pitchFamily="50" charset="-128"/>
              <a:ea typeface="メイリオ" pitchFamily="50" charset="-128"/>
            </a:endParaRPr>
          </a:p>
        </p:txBody>
      </p:sp>
      <p:pic>
        <p:nvPicPr>
          <p:cNvPr id="118787" name="Picture 3"/>
          <p:cNvPicPr>
            <a:picLocks noChangeAspect="1" noChangeArrowheads="1"/>
          </p:cNvPicPr>
          <p:nvPr/>
        </p:nvPicPr>
        <p:blipFill>
          <a:blip r:embed="rId3" cstate="print"/>
          <a:srcRect/>
          <a:stretch>
            <a:fillRect/>
          </a:stretch>
        </p:blipFill>
        <p:spPr bwMode="auto">
          <a:xfrm>
            <a:off x="683568" y="2060848"/>
            <a:ext cx="7848872" cy="3384376"/>
          </a:xfrm>
          <a:prstGeom prst="rect">
            <a:avLst/>
          </a:prstGeom>
          <a:noFill/>
          <a:ln w="9525">
            <a:noFill/>
            <a:miter lim="800000"/>
            <a:headEnd/>
            <a:tailEnd/>
          </a:ln>
          <a:effectLst/>
        </p:spPr>
      </p:pic>
      <p:sp>
        <p:nvSpPr>
          <p:cNvPr id="6" name="スライド番号プレースホルダ 5"/>
          <p:cNvSpPr>
            <a:spLocks noGrp="1"/>
          </p:cNvSpPr>
          <p:nvPr>
            <p:ph type="sldNum" sz="quarter" idx="12"/>
          </p:nvPr>
        </p:nvSpPr>
        <p:spPr/>
        <p:txBody>
          <a:bodyPr/>
          <a:lstStyle/>
          <a:p>
            <a:fld id="{397D400B-2B27-4BF4-927F-031908D2BD9D}" type="slidenum">
              <a:rPr kumimoji="1" lang="ja-JP" altLang="en-US" smtClean="0"/>
              <a:pPr/>
              <a:t>10</a:t>
            </a:fld>
            <a:endParaRPr kumimoji="1"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914401" y="5229202"/>
            <a:ext cx="8229600" cy="1036711"/>
          </a:xfrm>
        </p:spPr>
        <p:txBody>
          <a:bodyPr>
            <a:normAutofit/>
          </a:bodyPr>
          <a:lstStyle/>
          <a:p>
            <a:pPr marL="0" indent="0">
              <a:buNone/>
            </a:pPr>
            <a:r>
              <a:rPr lang="ja-JP" altLang="en-US" sz="1800" dirty="0" smtClean="0">
                <a:latin typeface="メイリオ" pitchFamily="50" charset="-128"/>
                <a:ea typeface="メイリオ" pitchFamily="50" charset="-128"/>
              </a:rPr>
              <a:t>回答があった医療機関のうち、訪問診療・往診のいずれかまたは</a:t>
            </a:r>
            <a:endParaRPr lang="en-US" altLang="ja-JP" sz="1800" dirty="0" smtClean="0">
              <a:latin typeface="メイリオ" pitchFamily="50" charset="-128"/>
              <a:ea typeface="メイリオ" pitchFamily="50" charset="-128"/>
            </a:endParaRPr>
          </a:p>
          <a:p>
            <a:pPr marL="0" indent="0">
              <a:buNone/>
            </a:pPr>
            <a:r>
              <a:rPr lang="ja-JP" altLang="en-US" sz="1800" dirty="0" smtClean="0">
                <a:latin typeface="メイリオ" pitchFamily="50" charset="-128"/>
                <a:ea typeface="メイリオ" pitchFamily="50" charset="-128"/>
              </a:rPr>
              <a:t>両方を実施しているのは</a:t>
            </a:r>
            <a:r>
              <a:rPr lang="en-US" altLang="ja-JP" sz="1800" dirty="0" smtClean="0">
                <a:latin typeface="メイリオ" pitchFamily="50" charset="-128"/>
                <a:ea typeface="メイリオ" pitchFamily="50" charset="-128"/>
              </a:rPr>
              <a:t>571</a:t>
            </a:r>
            <a:r>
              <a:rPr lang="ja-JP" altLang="en-US" sz="1800" dirty="0" smtClean="0">
                <a:latin typeface="メイリオ" pitchFamily="50" charset="-128"/>
                <a:ea typeface="メイリオ" pitchFamily="50" charset="-128"/>
              </a:rPr>
              <a:t>であり、全体の約</a:t>
            </a:r>
            <a:r>
              <a:rPr lang="en-US" altLang="ja-JP" sz="1800" dirty="0" smtClean="0">
                <a:latin typeface="メイリオ" pitchFamily="50" charset="-128"/>
                <a:ea typeface="メイリオ" pitchFamily="50" charset="-128"/>
              </a:rPr>
              <a:t>6</a:t>
            </a:r>
            <a:r>
              <a:rPr lang="ja-JP" altLang="en-US" sz="1800" dirty="0" smtClean="0">
                <a:latin typeface="メイリオ" pitchFamily="50" charset="-128"/>
                <a:ea typeface="メイリオ" pitchFamily="50" charset="-128"/>
              </a:rPr>
              <a:t>割を占める。</a:t>
            </a:r>
          </a:p>
        </p:txBody>
      </p:sp>
      <p:sp>
        <p:nvSpPr>
          <p:cNvPr id="4" name="正方形/長方形 3"/>
          <p:cNvSpPr/>
          <p:nvPr/>
        </p:nvSpPr>
        <p:spPr>
          <a:xfrm>
            <a:off x="647056" y="1556792"/>
            <a:ext cx="8496944" cy="400110"/>
          </a:xfrm>
          <a:prstGeom prst="rect">
            <a:avLst/>
          </a:prstGeom>
        </p:spPr>
        <p:txBody>
          <a:bodyPr wrap="square">
            <a:spAutoFit/>
          </a:bodyPr>
          <a:lstStyle/>
          <a:p>
            <a:r>
              <a:rPr lang="ja-JP" altLang="en-US" sz="2000" dirty="0" smtClean="0">
                <a:latin typeface="HG丸ｺﾞｼｯｸM-PRO" pitchFamily="50" charset="-128"/>
                <a:ea typeface="HG丸ｺﾞｼｯｸM-PRO" pitchFamily="50" charset="-128"/>
              </a:rPr>
              <a:t>　　訪問診療・往診のいずれかまたは両方を実施しているか</a:t>
            </a:r>
            <a:endParaRPr lang="ja-JP" altLang="en-US" sz="2000" dirty="0">
              <a:latin typeface="HG丸ｺﾞｼｯｸM-PRO" pitchFamily="50" charset="-128"/>
              <a:ea typeface="HG丸ｺﾞｼｯｸM-PRO" pitchFamily="50" charset="-128"/>
            </a:endParaRPr>
          </a:p>
        </p:txBody>
      </p:sp>
      <p:graphicFrame>
        <p:nvGraphicFramePr>
          <p:cNvPr id="5" name="グラフ 4"/>
          <p:cNvGraphicFramePr/>
          <p:nvPr/>
        </p:nvGraphicFramePr>
        <p:xfrm>
          <a:off x="1547664" y="1988840"/>
          <a:ext cx="7416824"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6" name="コンテンツ プレースホルダ 2"/>
          <p:cNvSpPr txBox="1">
            <a:spLocks/>
          </p:cNvSpPr>
          <p:nvPr/>
        </p:nvSpPr>
        <p:spPr>
          <a:xfrm>
            <a:off x="5580113" y="6093296"/>
            <a:ext cx="3024336" cy="360040"/>
          </a:xfrm>
          <a:prstGeom prst="rect">
            <a:avLst/>
          </a:prstGeom>
        </p:spPr>
        <p:txBody>
          <a:bodyPr vert="horz">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dirty="0" smtClean="0">
                <a:solidFill>
                  <a:schemeClr val="tx2"/>
                </a:solidFill>
                <a:latin typeface="メイリオ" pitchFamily="50" charset="-128"/>
                <a:ea typeface="メイリオ" pitchFamily="50" charset="-128"/>
              </a:rPr>
              <a:t>21</a:t>
            </a: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ページ　図表</a:t>
            </a:r>
            <a:r>
              <a:rPr kumimoji="1" lang="en-US" altLang="ja-JP"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26</a:t>
            </a:r>
            <a:endPar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
        <p:nvSpPr>
          <p:cNvPr id="8" name="スライド番号プレースホルダ 7"/>
          <p:cNvSpPr>
            <a:spLocks noGrp="1"/>
          </p:cNvSpPr>
          <p:nvPr>
            <p:ph type="sldNum" sz="quarter" idx="12"/>
          </p:nvPr>
        </p:nvSpPr>
        <p:spPr/>
        <p:txBody>
          <a:bodyPr/>
          <a:lstStyle/>
          <a:p>
            <a:fld id="{397D400B-2B27-4BF4-927F-031908D2BD9D}" type="slidenum">
              <a:rPr kumimoji="1" lang="ja-JP" altLang="en-US" smtClean="0"/>
              <a:pPr/>
              <a:t>11</a:t>
            </a:fld>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914401" y="5229202"/>
            <a:ext cx="8229600" cy="1036711"/>
          </a:xfrm>
        </p:spPr>
        <p:txBody>
          <a:bodyPr>
            <a:normAutofit/>
          </a:bodyPr>
          <a:lstStyle/>
          <a:p>
            <a:pPr marL="0" indent="0">
              <a:buNone/>
            </a:pPr>
            <a:r>
              <a:rPr lang="en-US" altLang="ja-JP" sz="1800" dirty="0" smtClean="0">
                <a:latin typeface="メイリオ" pitchFamily="50" charset="-128"/>
                <a:ea typeface="メイリオ" pitchFamily="50" charset="-128"/>
              </a:rPr>
              <a:t>2025</a:t>
            </a:r>
            <a:r>
              <a:rPr lang="ja-JP" altLang="en-US" sz="1800" dirty="0" smtClean="0">
                <a:latin typeface="メイリオ" pitchFamily="50" charset="-128"/>
                <a:ea typeface="メイリオ" pitchFamily="50" charset="-128"/>
              </a:rPr>
              <a:t>年における取組みの予定では、「</a:t>
            </a:r>
            <a:r>
              <a:rPr lang="ja-JP" altLang="en-US" sz="1800" u="sng" dirty="0" smtClean="0">
                <a:latin typeface="メイリオ" pitchFamily="50" charset="-128"/>
                <a:ea typeface="メイリオ" pitchFamily="50" charset="-128"/>
              </a:rPr>
              <a:t>実施していない</a:t>
            </a:r>
            <a:r>
              <a:rPr lang="ja-JP" altLang="en-US" sz="1800" dirty="0" smtClean="0">
                <a:latin typeface="メイリオ" pitchFamily="50" charset="-128"/>
                <a:ea typeface="メイリオ" pitchFamily="50" charset="-128"/>
              </a:rPr>
              <a:t>可能性が高い」と</a:t>
            </a:r>
            <a:endParaRPr lang="en-US" altLang="ja-JP" sz="1800" dirty="0" smtClean="0">
              <a:latin typeface="メイリオ" pitchFamily="50" charset="-128"/>
              <a:ea typeface="メイリオ" pitchFamily="50" charset="-128"/>
            </a:endParaRPr>
          </a:p>
          <a:p>
            <a:pPr marL="0" indent="0">
              <a:buNone/>
            </a:pPr>
            <a:r>
              <a:rPr lang="ja-JP" altLang="en-US" sz="1800" dirty="0" smtClean="0">
                <a:latin typeface="メイリオ" pitchFamily="50" charset="-128"/>
                <a:ea typeface="メイリオ" pitchFamily="50" charset="-128"/>
              </a:rPr>
              <a:t>回答した医療機関が「</a:t>
            </a:r>
            <a:r>
              <a:rPr lang="ja-JP" altLang="en-US" sz="1800" u="sng" dirty="0" smtClean="0">
                <a:latin typeface="メイリオ" pitchFamily="50" charset="-128"/>
                <a:ea typeface="メイリオ" pitchFamily="50" charset="-128"/>
              </a:rPr>
              <a:t>実施している</a:t>
            </a:r>
            <a:r>
              <a:rPr lang="ja-JP" altLang="en-US" sz="1800" dirty="0" smtClean="0">
                <a:latin typeface="メイリオ" pitchFamily="50" charset="-128"/>
                <a:ea typeface="メイリオ" pitchFamily="50" charset="-128"/>
              </a:rPr>
              <a:t>可能性が高い」を上回った。</a:t>
            </a:r>
          </a:p>
        </p:txBody>
      </p:sp>
      <p:sp>
        <p:nvSpPr>
          <p:cNvPr id="4" name="正方形/長方形 3"/>
          <p:cNvSpPr/>
          <p:nvPr/>
        </p:nvSpPr>
        <p:spPr>
          <a:xfrm>
            <a:off x="647056" y="1484784"/>
            <a:ext cx="8496944" cy="400110"/>
          </a:xfrm>
          <a:prstGeom prst="rect">
            <a:avLst/>
          </a:prstGeom>
        </p:spPr>
        <p:txBody>
          <a:bodyPr wrap="square">
            <a:spAutoFit/>
          </a:bodyPr>
          <a:lstStyle/>
          <a:p>
            <a:r>
              <a:rPr lang="ja-JP" altLang="en-US" sz="2000" dirty="0" smtClean="0">
                <a:latin typeface="HG丸ｺﾞｼｯｸM-PRO" pitchFamily="50" charset="-128"/>
                <a:ea typeface="HG丸ｺﾞｼｯｸM-PRO" pitchFamily="50" charset="-128"/>
              </a:rPr>
              <a:t>　　医療機関の在宅医療に関する</a:t>
            </a:r>
            <a:r>
              <a:rPr lang="en-US" altLang="ja-JP" sz="2000" dirty="0" smtClean="0">
                <a:latin typeface="HG丸ｺﾞｼｯｸM-PRO" pitchFamily="50" charset="-128"/>
                <a:ea typeface="HG丸ｺﾞｼｯｸM-PRO" pitchFamily="50" charset="-128"/>
              </a:rPr>
              <a:t>2025</a:t>
            </a:r>
            <a:r>
              <a:rPr lang="ja-JP" altLang="en-US" sz="2000" dirty="0" smtClean="0">
                <a:latin typeface="HG丸ｺﾞｼｯｸM-PRO" pitchFamily="50" charset="-128"/>
                <a:ea typeface="HG丸ｺﾞｼｯｸM-PRO" pitchFamily="50" charset="-128"/>
              </a:rPr>
              <a:t>年における取り組みの予定</a:t>
            </a:r>
            <a:endParaRPr lang="ja-JP" altLang="en-US" sz="2000" dirty="0">
              <a:latin typeface="HG丸ｺﾞｼｯｸM-PRO" pitchFamily="50" charset="-128"/>
              <a:ea typeface="HG丸ｺﾞｼｯｸM-PRO" pitchFamily="50" charset="-128"/>
            </a:endParaRPr>
          </a:p>
        </p:txBody>
      </p:sp>
      <p:sp>
        <p:nvSpPr>
          <p:cNvPr id="6" name="コンテンツ プレースホルダ 2"/>
          <p:cNvSpPr txBox="1">
            <a:spLocks/>
          </p:cNvSpPr>
          <p:nvPr/>
        </p:nvSpPr>
        <p:spPr>
          <a:xfrm>
            <a:off x="5580113" y="6093296"/>
            <a:ext cx="3024336" cy="360040"/>
          </a:xfrm>
          <a:prstGeom prst="rect">
            <a:avLst/>
          </a:prstGeom>
        </p:spPr>
        <p:txBody>
          <a:bodyPr vert="horz">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noProof="0" dirty="0" smtClean="0">
                <a:solidFill>
                  <a:schemeClr val="tx2"/>
                </a:solidFill>
                <a:latin typeface="メイリオ" pitchFamily="50" charset="-128"/>
                <a:ea typeface="メイリオ" pitchFamily="50" charset="-128"/>
              </a:rPr>
              <a:t>47</a:t>
            </a: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ページ　図表</a:t>
            </a:r>
            <a:r>
              <a:rPr kumimoji="1" lang="en-US" altLang="ja-JP"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51</a:t>
            </a:r>
            <a:endPar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graphicFrame>
        <p:nvGraphicFramePr>
          <p:cNvPr id="8" name="グラフ 7"/>
          <p:cNvGraphicFramePr/>
          <p:nvPr/>
        </p:nvGraphicFramePr>
        <p:xfrm>
          <a:off x="0" y="2204864"/>
          <a:ext cx="8460432" cy="2671192"/>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9"/>
          <p:cNvSpPr txBox="1"/>
          <p:nvPr/>
        </p:nvSpPr>
        <p:spPr>
          <a:xfrm>
            <a:off x="5148065" y="2204866"/>
            <a:ext cx="705636" cy="338557"/>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600" b="1" dirty="0"/>
              <a:t>n=939</a:t>
            </a:r>
          </a:p>
        </p:txBody>
      </p:sp>
      <p:sp>
        <p:nvSpPr>
          <p:cNvPr id="10" name="スライド番号プレースホルダ 9"/>
          <p:cNvSpPr>
            <a:spLocks noGrp="1"/>
          </p:cNvSpPr>
          <p:nvPr>
            <p:ph type="sldNum" sz="quarter" idx="12"/>
          </p:nvPr>
        </p:nvSpPr>
        <p:spPr/>
        <p:txBody>
          <a:bodyPr/>
          <a:lstStyle/>
          <a:p>
            <a:fld id="{397D400B-2B27-4BF4-927F-031908D2BD9D}" type="slidenum">
              <a:rPr kumimoji="1" lang="ja-JP" altLang="en-US" smtClean="0"/>
              <a:pPr/>
              <a:t>12</a:t>
            </a:fld>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71600" y="3717033"/>
            <a:ext cx="7254552" cy="2564805"/>
          </a:xfrm>
          <a:prstGeom prst="rect">
            <a:avLst/>
          </a:prstGeom>
        </p:spPr>
        <p:txBody>
          <a:bodyPr wrap="square">
            <a:spAutoFit/>
          </a:bodyPr>
          <a:lstStyle/>
          <a:p>
            <a:r>
              <a:rPr lang="en-US" altLang="ja-JP" dirty="0" smtClean="0">
                <a:latin typeface="メイリオ" pitchFamily="50" charset="-128"/>
                <a:ea typeface="メイリオ" pitchFamily="50" charset="-128"/>
              </a:rPr>
              <a:t>10</a:t>
            </a:r>
            <a:r>
              <a:rPr lang="ja-JP" altLang="en-US" dirty="0" smtClean="0">
                <a:latin typeface="メイリオ" pitchFamily="50" charset="-128"/>
                <a:ea typeface="メイリオ" pitchFamily="50" charset="-128"/>
              </a:rPr>
              <a:t>年後の訪問看護体制について、回答があった事業者のうち、</a:t>
            </a:r>
            <a:r>
              <a:rPr lang="en-US" altLang="ja-JP" dirty="0" smtClean="0">
                <a:latin typeface="メイリオ" pitchFamily="50" charset="-128"/>
                <a:ea typeface="メイリオ" pitchFamily="50" charset="-128"/>
              </a:rPr>
              <a:t>91.2</a:t>
            </a:r>
            <a:r>
              <a:rPr lang="ja-JP" altLang="en-US" dirty="0" smtClean="0">
                <a:latin typeface="メイリオ" pitchFamily="50" charset="-128"/>
                <a:ea typeface="メイリオ" pitchFamily="50" charset="-128"/>
              </a:rPr>
              <a:t>％が「実施している可能性が高い」と回答しており、そのうち約</a:t>
            </a:r>
            <a:r>
              <a:rPr lang="en-US" altLang="ja-JP" dirty="0" smtClean="0">
                <a:latin typeface="メイリオ" pitchFamily="50" charset="-128"/>
                <a:ea typeface="メイリオ" pitchFamily="50" charset="-128"/>
              </a:rPr>
              <a:t>6</a:t>
            </a:r>
            <a:r>
              <a:rPr lang="ja-JP" altLang="en-US" dirty="0" smtClean="0">
                <a:latin typeface="メイリオ" pitchFamily="50" charset="-128"/>
                <a:ea typeface="メイリオ" pitchFamily="50" charset="-128"/>
              </a:rPr>
              <a:t>割が現状の規模を維持することを検討、</a:t>
            </a:r>
            <a:r>
              <a:rPr lang="en-US" altLang="ja-JP" dirty="0" smtClean="0">
                <a:latin typeface="メイリオ" pitchFamily="50" charset="-128"/>
                <a:ea typeface="メイリオ" pitchFamily="50" charset="-128"/>
              </a:rPr>
              <a:t>3</a:t>
            </a:r>
            <a:r>
              <a:rPr lang="ja-JP" altLang="en-US" dirty="0" smtClean="0">
                <a:latin typeface="メイリオ" pitchFamily="50" charset="-128"/>
                <a:ea typeface="メイリオ" pitchFamily="50" charset="-128"/>
              </a:rPr>
              <a:t>割強は規模の拡大を検討している。</a:t>
            </a:r>
            <a:endParaRPr lang="en-US" altLang="ja-JP" dirty="0" smtClean="0">
              <a:latin typeface="メイリオ" pitchFamily="50" charset="-128"/>
              <a:ea typeface="メイリオ" pitchFamily="50" charset="-128"/>
            </a:endParaRPr>
          </a:p>
          <a:p>
            <a:pPr>
              <a:lnSpc>
                <a:spcPts val="1400"/>
              </a:lnSpc>
              <a:spcBef>
                <a:spcPts val="600"/>
              </a:spcBef>
            </a:pPr>
            <a:endParaRPr lang="ja-JP" altLang="en-US" dirty="0" smtClean="0">
              <a:latin typeface="メイリオ" pitchFamily="50" charset="-128"/>
              <a:ea typeface="メイリオ" pitchFamily="50" charset="-128"/>
            </a:endParaRPr>
          </a:p>
          <a:p>
            <a:r>
              <a:rPr lang="ja-JP" altLang="en-US" dirty="0" smtClean="0">
                <a:latin typeface="メイリオ" pitchFamily="50" charset="-128"/>
                <a:ea typeface="メイリオ" pitchFamily="50" charset="-128"/>
              </a:rPr>
              <a:t>　一方、実施している可能性が高いが規模縮小を検討している事業所は</a:t>
            </a:r>
            <a:r>
              <a:rPr lang="en-US" altLang="ja-JP" dirty="0" smtClean="0">
                <a:latin typeface="メイリオ" pitchFamily="50" charset="-128"/>
                <a:ea typeface="メイリオ" pitchFamily="50" charset="-128"/>
              </a:rPr>
              <a:t>0.7</a:t>
            </a:r>
            <a:r>
              <a:rPr lang="ja-JP" altLang="en-US" dirty="0" smtClean="0">
                <a:latin typeface="メイリオ" pitchFamily="50" charset="-128"/>
                <a:ea typeface="メイリオ" pitchFamily="50" charset="-128"/>
              </a:rPr>
              <a:t>％、実施していない可能性が高いと回答した事業所は</a:t>
            </a:r>
            <a:r>
              <a:rPr lang="en-US" altLang="ja-JP" dirty="0" smtClean="0">
                <a:latin typeface="メイリオ" pitchFamily="50" charset="-128"/>
                <a:ea typeface="メイリオ" pitchFamily="50" charset="-128"/>
              </a:rPr>
              <a:t>3,7</a:t>
            </a:r>
            <a:r>
              <a:rPr lang="ja-JP" altLang="en-US" dirty="0" smtClean="0">
                <a:latin typeface="メイリオ" pitchFamily="50" charset="-128"/>
                <a:ea typeface="メイリオ" pitchFamily="50" charset="-128"/>
              </a:rPr>
              <a:t>％であり、合わせて</a:t>
            </a:r>
            <a:r>
              <a:rPr lang="en-US" altLang="ja-JP" dirty="0" smtClean="0">
                <a:latin typeface="メイリオ" pitchFamily="50" charset="-128"/>
                <a:ea typeface="メイリオ" pitchFamily="50" charset="-128"/>
              </a:rPr>
              <a:t>4,4</a:t>
            </a:r>
            <a:r>
              <a:rPr lang="ja-JP" altLang="en-US" dirty="0" smtClean="0">
                <a:latin typeface="メイリオ" pitchFamily="50" charset="-128"/>
                <a:ea typeface="メイリオ" pitchFamily="50" charset="-128"/>
              </a:rPr>
              <a:t>％の事業所が</a:t>
            </a:r>
            <a:r>
              <a:rPr lang="en-US" altLang="ja-JP" dirty="0" smtClean="0">
                <a:latin typeface="メイリオ" pitchFamily="50" charset="-128"/>
                <a:ea typeface="メイリオ" pitchFamily="50" charset="-128"/>
              </a:rPr>
              <a:t>2025</a:t>
            </a:r>
            <a:r>
              <a:rPr lang="ja-JP" altLang="en-US" dirty="0" smtClean="0">
                <a:latin typeface="メイリオ" pitchFamily="50" charset="-128"/>
                <a:ea typeface="メイリオ" pitchFamily="50" charset="-128"/>
              </a:rPr>
              <a:t>年には、現状より取り組みを縮小する可能性が高いと回答している。</a:t>
            </a:r>
            <a:endParaRPr lang="ja-JP" altLang="en-US" dirty="0">
              <a:latin typeface="メイリオ" pitchFamily="50" charset="-128"/>
              <a:ea typeface="メイリオ" pitchFamily="50" charset="-128"/>
            </a:endParaRPr>
          </a:p>
        </p:txBody>
      </p:sp>
      <p:sp>
        <p:nvSpPr>
          <p:cNvPr id="9" name="正方形/長方形 8"/>
          <p:cNvSpPr/>
          <p:nvPr/>
        </p:nvSpPr>
        <p:spPr>
          <a:xfrm>
            <a:off x="395536" y="1844824"/>
            <a:ext cx="8748464" cy="369332"/>
          </a:xfrm>
          <a:prstGeom prst="rect">
            <a:avLst/>
          </a:prstGeom>
        </p:spPr>
        <p:txBody>
          <a:bodyPr wrap="square">
            <a:spAutoFit/>
          </a:bodyPr>
          <a:lstStyle/>
          <a:p>
            <a:r>
              <a:rPr lang="ja-JP" altLang="en-US" dirty="0" smtClean="0">
                <a:latin typeface="HG丸ｺﾞｼｯｸM-PRO" pitchFamily="50" charset="-128"/>
                <a:ea typeface="HG丸ｺﾞｼｯｸM-PRO" pitchFamily="50" charset="-128"/>
              </a:rPr>
              <a:t>　在宅医療に関する２０２５年における取組みの予定（複数回答）</a:t>
            </a:r>
            <a:endParaRPr lang="ja-JP" altLang="en-US" dirty="0">
              <a:latin typeface="HG丸ｺﾞｼｯｸM-PRO" pitchFamily="50" charset="-128"/>
              <a:ea typeface="HG丸ｺﾞｼｯｸM-PRO" pitchFamily="50" charset="-128"/>
            </a:endParaRPr>
          </a:p>
        </p:txBody>
      </p:sp>
      <p:sp>
        <p:nvSpPr>
          <p:cNvPr id="11"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12" name="テキスト ボックス 11"/>
          <p:cNvSpPr txBox="1"/>
          <p:nvPr/>
        </p:nvSpPr>
        <p:spPr>
          <a:xfrm>
            <a:off x="0" y="1124746"/>
            <a:ext cx="9144000" cy="461665"/>
          </a:xfrm>
          <a:prstGeom prst="rect">
            <a:avLst/>
          </a:prstGeom>
          <a:noFill/>
        </p:spPr>
        <p:txBody>
          <a:bodyPr wrap="square" rtlCol="0">
            <a:spAutoFit/>
          </a:bodyPr>
          <a:lstStyle/>
          <a:p>
            <a:pPr algn="ctr"/>
            <a:r>
              <a:rPr kumimoji="1" lang="ja-JP" altLang="en-US" sz="2400" dirty="0" smtClean="0"/>
              <a:t>（訪問看護ステーションにおける今後の取り組み）</a:t>
            </a:r>
            <a:endParaRPr kumimoji="1" lang="ja-JP" altLang="en-US" sz="2400" dirty="0"/>
          </a:p>
        </p:txBody>
      </p:sp>
      <p:pic>
        <p:nvPicPr>
          <p:cNvPr id="8" name="Picture 6"/>
          <p:cNvPicPr>
            <a:picLocks noChangeAspect="1" noChangeArrowheads="1"/>
            <a:extLst>
              <a:ext uri="{84589F7E-364E-4C9E-8A38-B11213B215E9}">
                <a14:cameraTool xmlns:a14="http://schemas.microsoft.com/office/drawing/2010/main" xmlns="" cellRange="'パーツ(6)'!B2:G4" spid="_x0000_s1078"/>
              </a:ext>
            </a:extLst>
          </p:cNvPicPr>
          <p:nvPr/>
        </p:nvPicPr>
        <p:blipFill>
          <a:blip r:embed="rId3" cstate="print"/>
          <a:srcRect/>
          <a:stretch>
            <a:fillRect/>
          </a:stretch>
        </p:blipFill>
        <p:spPr bwMode="auto">
          <a:xfrm>
            <a:off x="1259632" y="2276872"/>
            <a:ext cx="6502268" cy="99461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テキスト ボックス 14"/>
          <p:cNvSpPr txBox="1"/>
          <p:nvPr/>
        </p:nvSpPr>
        <p:spPr>
          <a:xfrm>
            <a:off x="7596337" y="1853801"/>
            <a:ext cx="633508"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en-US" altLang="ja-JP" sz="1400" dirty="0">
                <a:latin typeface="+mn-ea"/>
                <a:ea typeface="+mn-ea"/>
              </a:rPr>
              <a:t>n=136</a:t>
            </a:r>
          </a:p>
        </p:txBody>
      </p:sp>
      <p:sp>
        <p:nvSpPr>
          <p:cNvPr id="10" name="コンテンツ プレースホルダ 2"/>
          <p:cNvSpPr txBox="1">
            <a:spLocks/>
          </p:cNvSpPr>
          <p:nvPr/>
        </p:nvSpPr>
        <p:spPr>
          <a:xfrm>
            <a:off x="5292080" y="6165304"/>
            <a:ext cx="3024336" cy="360040"/>
          </a:xfrm>
          <a:prstGeom prst="rect">
            <a:avLst/>
          </a:prstGeom>
        </p:spPr>
        <p:txBody>
          <a:bodyPr vert="horz">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noProof="0" dirty="0" smtClean="0">
                <a:solidFill>
                  <a:schemeClr val="tx2"/>
                </a:solidFill>
                <a:latin typeface="メイリオ" pitchFamily="50" charset="-128"/>
                <a:ea typeface="メイリオ" pitchFamily="50" charset="-128"/>
              </a:rPr>
              <a:t>47</a:t>
            </a: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ページ　図表</a:t>
            </a:r>
            <a:r>
              <a:rPr kumimoji="1" lang="en-US" altLang="ja-JP"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51</a:t>
            </a:r>
            <a:endPar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
        <p:nvSpPr>
          <p:cNvPr id="14" name="スライド番号プレースホルダ 13"/>
          <p:cNvSpPr>
            <a:spLocks noGrp="1"/>
          </p:cNvSpPr>
          <p:nvPr>
            <p:ph type="sldNum" sz="quarter" idx="12"/>
          </p:nvPr>
        </p:nvSpPr>
        <p:spPr/>
        <p:txBody>
          <a:bodyPr/>
          <a:lstStyle/>
          <a:p>
            <a:fld id="{397D400B-2B27-4BF4-927F-031908D2BD9D}" type="slidenum">
              <a:rPr kumimoji="1" lang="ja-JP" altLang="en-US" smtClean="0"/>
              <a:pPr/>
              <a:t>13</a:t>
            </a:fld>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755576" y="5157194"/>
            <a:ext cx="7632848" cy="1200329"/>
          </a:xfrm>
          <a:prstGeom prst="rect">
            <a:avLst/>
          </a:prstGeom>
          <a:noFill/>
        </p:spPr>
        <p:txBody>
          <a:bodyPr wrap="square">
            <a:spAutoFit/>
          </a:bodyPr>
          <a:lstStyle/>
          <a:p>
            <a:r>
              <a:rPr lang="en-US" altLang="ja-JP" dirty="0" smtClean="0">
                <a:latin typeface="メイリオ" pitchFamily="50" charset="-128"/>
                <a:ea typeface="メイリオ" pitchFamily="50" charset="-128"/>
              </a:rPr>
              <a:t>10</a:t>
            </a:r>
            <a:r>
              <a:rPr lang="ja-JP" altLang="en-US" dirty="0" smtClean="0">
                <a:latin typeface="メイリオ" pitchFamily="50" charset="-128"/>
                <a:ea typeface="メイリオ" pitchFamily="50" charset="-128"/>
              </a:rPr>
              <a:t>年後を見据えて、どのような訪問看護を実施していくかという問いに対しては、約</a:t>
            </a:r>
            <a:r>
              <a:rPr lang="en-US" altLang="ja-JP" dirty="0" smtClean="0">
                <a:latin typeface="メイリオ" pitchFamily="50" charset="-128"/>
                <a:ea typeface="メイリオ" pitchFamily="50" charset="-128"/>
              </a:rPr>
              <a:t>8</a:t>
            </a:r>
            <a:r>
              <a:rPr lang="ja-JP" altLang="en-US" dirty="0" smtClean="0">
                <a:latin typeface="メイリオ" pitchFamily="50" charset="-128"/>
                <a:ea typeface="メイリオ" pitchFamily="50" charset="-128"/>
              </a:rPr>
              <a:t>割の事業所が「看取りを強化する」、「関係機関（行政・地域包括支援センター、介護事業所、施設等）との連携強化」、「病院や診療所との連携強化」を挙げた。</a:t>
            </a:r>
            <a:endParaRPr lang="ja-JP" altLang="en-US" dirty="0">
              <a:latin typeface="メイリオ" pitchFamily="50" charset="-128"/>
              <a:ea typeface="メイリオ" pitchFamily="50" charset="-128"/>
            </a:endParaRPr>
          </a:p>
        </p:txBody>
      </p:sp>
      <p:sp>
        <p:nvSpPr>
          <p:cNvPr id="6"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7" name="テキスト ボックス 6"/>
          <p:cNvSpPr txBox="1"/>
          <p:nvPr/>
        </p:nvSpPr>
        <p:spPr>
          <a:xfrm>
            <a:off x="0" y="1124744"/>
            <a:ext cx="9144000" cy="400110"/>
          </a:xfrm>
          <a:prstGeom prst="rect">
            <a:avLst/>
          </a:prstGeom>
          <a:noFill/>
        </p:spPr>
        <p:txBody>
          <a:bodyPr wrap="square" rtlCol="0">
            <a:spAutoFit/>
          </a:bodyPr>
          <a:lstStyle/>
          <a:p>
            <a:pPr algn="ctr"/>
            <a:r>
              <a:rPr kumimoji="1" lang="ja-JP" altLang="en-US" sz="2000" dirty="0" smtClean="0"/>
              <a:t>（訪問看護ステーションにおける今後の取り組み）</a:t>
            </a:r>
            <a:endParaRPr kumimoji="1" lang="ja-JP" altLang="en-US" sz="2000" dirty="0"/>
          </a:p>
        </p:txBody>
      </p:sp>
      <p:graphicFrame>
        <p:nvGraphicFramePr>
          <p:cNvPr id="5" name="グラフ 4"/>
          <p:cNvGraphicFramePr/>
          <p:nvPr/>
        </p:nvGraphicFramePr>
        <p:xfrm>
          <a:off x="611560" y="1988840"/>
          <a:ext cx="7704856" cy="2960515"/>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683569" y="4653136"/>
            <a:ext cx="2954655" cy="230832"/>
          </a:xfrm>
          <a:prstGeom prst="rect">
            <a:avLst/>
          </a:prstGeom>
          <a:noFill/>
        </p:spPr>
        <p:txBody>
          <a:bodyPr wrap="none" rtlCol="0">
            <a:spAutoFit/>
          </a:bodyPr>
          <a:lstStyle/>
          <a:p>
            <a:r>
              <a:rPr kumimoji="1" lang="en-US" altLang="ja-JP" sz="900" dirty="0" smtClean="0"/>
              <a:t>(※)</a:t>
            </a:r>
            <a:r>
              <a:rPr kumimoji="1" lang="ja-JP" altLang="en-US" sz="900" dirty="0" smtClean="0"/>
              <a:t>行政、地域包括支援センター、介護事業者、施設</a:t>
            </a:r>
            <a:endParaRPr kumimoji="1" lang="ja-JP" altLang="en-US" sz="900" dirty="0"/>
          </a:p>
        </p:txBody>
      </p:sp>
      <p:sp>
        <p:nvSpPr>
          <p:cNvPr id="10" name="正方形/長方形 9"/>
          <p:cNvSpPr/>
          <p:nvPr/>
        </p:nvSpPr>
        <p:spPr>
          <a:xfrm>
            <a:off x="1259632" y="1700808"/>
            <a:ext cx="6390456" cy="369332"/>
          </a:xfrm>
          <a:prstGeom prst="rect">
            <a:avLst/>
          </a:prstGeom>
        </p:spPr>
        <p:txBody>
          <a:bodyPr wrap="square">
            <a:spAutoFit/>
          </a:bodyPr>
          <a:lstStyle/>
          <a:p>
            <a:r>
              <a:rPr lang="en-US" altLang="ja-JP" dirty="0" smtClean="0">
                <a:latin typeface="HG丸ｺﾞｼｯｸM-PRO" pitchFamily="50" charset="-128"/>
                <a:ea typeface="HG丸ｺﾞｼｯｸM-PRO" pitchFamily="50" charset="-128"/>
              </a:rPr>
              <a:t>10</a:t>
            </a:r>
            <a:r>
              <a:rPr lang="ja-JP" altLang="en-US" dirty="0" smtClean="0">
                <a:latin typeface="HG丸ｺﾞｼｯｸM-PRO" pitchFamily="50" charset="-128"/>
                <a:ea typeface="HG丸ｺﾞｼｯｸM-PRO" pitchFamily="50" charset="-128"/>
              </a:rPr>
              <a:t>年後を見据えて、どのような訪問看護を実施していくか</a:t>
            </a:r>
            <a:endParaRPr lang="ja-JP" altLang="en-US" dirty="0">
              <a:latin typeface="HG丸ｺﾞｼｯｸM-PRO" pitchFamily="50" charset="-128"/>
              <a:ea typeface="HG丸ｺﾞｼｯｸM-PRO" pitchFamily="50" charset="-128"/>
            </a:endParaRPr>
          </a:p>
        </p:txBody>
      </p:sp>
      <p:sp>
        <p:nvSpPr>
          <p:cNvPr id="11" name="コンテンツ プレースホルダ 2"/>
          <p:cNvSpPr txBox="1">
            <a:spLocks/>
          </p:cNvSpPr>
          <p:nvPr/>
        </p:nvSpPr>
        <p:spPr>
          <a:xfrm>
            <a:off x="5364089" y="6165304"/>
            <a:ext cx="3024336" cy="360040"/>
          </a:xfrm>
          <a:prstGeom prst="rect">
            <a:avLst/>
          </a:prstGeom>
        </p:spPr>
        <p:txBody>
          <a:bodyPr vert="horz">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noProof="0" dirty="0" smtClean="0">
                <a:solidFill>
                  <a:schemeClr val="tx2"/>
                </a:solidFill>
                <a:latin typeface="メイリオ" pitchFamily="50" charset="-128"/>
                <a:ea typeface="メイリオ" pitchFamily="50" charset="-128"/>
              </a:rPr>
              <a:t>48</a:t>
            </a: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ページ　図表</a:t>
            </a:r>
            <a:r>
              <a:rPr kumimoji="1" lang="en-US" altLang="ja-JP"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53</a:t>
            </a:r>
            <a:endPar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
        <p:nvSpPr>
          <p:cNvPr id="12" name="スライド番号プレースホルダ 11"/>
          <p:cNvSpPr>
            <a:spLocks noGrp="1"/>
          </p:cNvSpPr>
          <p:nvPr>
            <p:ph type="sldNum" sz="quarter" idx="12"/>
          </p:nvPr>
        </p:nvSpPr>
        <p:spPr/>
        <p:txBody>
          <a:bodyPr/>
          <a:lstStyle/>
          <a:p>
            <a:fld id="{397D400B-2B27-4BF4-927F-031908D2BD9D}" type="slidenum">
              <a:rPr kumimoji="1" lang="ja-JP" altLang="en-US" smtClean="0"/>
              <a:pPr/>
              <a:t>14</a:t>
            </a:fld>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611560" y="1340768"/>
            <a:ext cx="8280920" cy="707886"/>
          </a:xfrm>
          <a:prstGeom prst="rect">
            <a:avLst/>
          </a:prstGeom>
        </p:spPr>
        <p:txBody>
          <a:bodyPr wrap="square">
            <a:spAutoFit/>
          </a:bodyPr>
          <a:lstStyle/>
          <a:p>
            <a:r>
              <a:rPr lang="ja-JP" altLang="en-US" sz="2000" b="1" dirty="0" smtClean="0">
                <a:latin typeface="HG丸ｺﾞｼｯｸM-PRO" pitchFamily="50" charset="-128"/>
                <a:ea typeface="HG丸ｺﾞｼｯｸM-PRO" pitchFamily="50" charset="-128"/>
              </a:rPr>
              <a:t>在宅医療（訪問診療・往診）のいずれも実施していない理由として</a:t>
            </a:r>
            <a:endParaRPr lang="en-US" altLang="ja-JP" sz="2000" b="1" dirty="0" smtClean="0">
              <a:latin typeface="HG丸ｺﾞｼｯｸM-PRO" pitchFamily="50" charset="-128"/>
              <a:ea typeface="HG丸ｺﾞｼｯｸM-PRO" pitchFamily="50" charset="-128"/>
            </a:endParaRPr>
          </a:p>
          <a:p>
            <a:r>
              <a:rPr lang="ja-JP" altLang="en-US" sz="2000" b="1" dirty="0" smtClean="0">
                <a:latin typeface="HG丸ｺﾞｼｯｸM-PRO" pitchFamily="50" charset="-128"/>
                <a:ea typeface="HG丸ｺﾞｼｯｸM-PRO" pitchFamily="50" charset="-128"/>
              </a:rPr>
              <a:t>多く挙げられた回答</a:t>
            </a:r>
            <a:endParaRPr lang="en-US" altLang="ja-JP" sz="2000" b="1" dirty="0" smtClean="0">
              <a:latin typeface="HG丸ｺﾞｼｯｸM-PRO" pitchFamily="50" charset="-128"/>
              <a:ea typeface="HG丸ｺﾞｼｯｸM-PRO" pitchFamily="50" charset="-128"/>
            </a:endParaRPr>
          </a:p>
        </p:txBody>
      </p:sp>
      <p:sp>
        <p:nvSpPr>
          <p:cNvPr id="5" name="テキスト ボックス 4"/>
          <p:cNvSpPr txBox="1"/>
          <p:nvPr/>
        </p:nvSpPr>
        <p:spPr>
          <a:xfrm>
            <a:off x="683569" y="2132856"/>
            <a:ext cx="7200800" cy="400110"/>
          </a:xfrm>
          <a:prstGeom prst="rect">
            <a:avLst/>
          </a:prstGeom>
          <a:noFill/>
        </p:spPr>
        <p:txBody>
          <a:bodyPr wrap="square" rtlCol="0">
            <a:spAutoFit/>
          </a:bodyPr>
          <a:lstStyle/>
          <a:p>
            <a:r>
              <a:rPr lang="ja-JP" altLang="en-US" sz="2000" dirty="0" smtClean="0">
                <a:latin typeface="HG丸ｺﾞｼｯｸM-PRO" pitchFamily="50" charset="-128"/>
                <a:ea typeface="HG丸ｺﾞｼｯｸM-PRO" pitchFamily="50" charset="-128"/>
              </a:rPr>
              <a:t>　無床診療所、有床診療所</a:t>
            </a:r>
            <a:endParaRPr lang="en-US" altLang="ja-JP" sz="2000" dirty="0" smtClean="0">
              <a:latin typeface="HG丸ｺﾞｼｯｸM-PRO" pitchFamily="50" charset="-128"/>
              <a:ea typeface="HG丸ｺﾞｼｯｸM-PRO" pitchFamily="50" charset="-128"/>
            </a:endParaRPr>
          </a:p>
        </p:txBody>
      </p:sp>
      <p:sp>
        <p:nvSpPr>
          <p:cNvPr id="6" name="タイトル 1"/>
          <p:cNvSpPr>
            <a:spLocks noGrp="1"/>
          </p:cNvSpPr>
          <p:nvPr>
            <p:ph type="title"/>
          </p:nvPr>
        </p:nvSpPr>
        <p:spPr>
          <a:xfrm>
            <a:off x="755576"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graphicFrame>
        <p:nvGraphicFramePr>
          <p:cNvPr id="8" name="表 7"/>
          <p:cNvGraphicFramePr>
            <a:graphicFrameLocks noGrp="1"/>
          </p:cNvGraphicFramePr>
          <p:nvPr/>
        </p:nvGraphicFramePr>
        <p:xfrm>
          <a:off x="1547664" y="2564904"/>
          <a:ext cx="6159920" cy="1483360"/>
        </p:xfrm>
        <a:graphic>
          <a:graphicData uri="http://schemas.openxmlformats.org/drawingml/2006/table">
            <a:tbl>
              <a:tblPr firstRow="1" bandRow="1">
                <a:tableStyleId>{93296810-A885-4BE3-A3E7-6D5BEEA58F35}</a:tableStyleId>
              </a:tblPr>
              <a:tblGrid>
                <a:gridCol w="792088"/>
                <a:gridCol w="5367832"/>
              </a:tblGrid>
              <a:tr h="370840">
                <a:tc>
                  <a:txBody>
                    <a:bodyPr/>
                    <a:lstStyle/>
                    <a:p>
                      <a:endParaRPr kumimoji="1" lang="ja-JP" altLang="en-US" dirty="0"/>
                    </a:p>
                  </a:txBody>
                  <a:tcPr/>
                </a:tc>
                <a:tc>
                  <a:txBody>
                    <a:bodyPr/>
                    <a:lstStyle/>
                    <a:p>
                      <a:endParaRPr kumimoji="1" lang="ja-JP" altLang="en-US" dirty="0"/>
                    </a:p>
                  </a:txBody>
                  <a:tcPr/>
                </a:tc>
              </a:tr>
              <a:tr h="370840">
                <a:tc>
                  <a:txBody>
                    <a:bodyPr/>
                    <a:lstStyle/>
                    <a:p>
                      <a:r>
                        <a:rPr kumimoji="1" lang="ja-JP" altLang="en-US" dirty="0" smtClean="0"/>
                        <a:t>１</a:t>
                      </a:r>
                      <a:endParaRPr kumimoji="1" lang="ja-JP" altLang="en-US" dirty="0"/>
                    </a:p>
                  </a:txBody>
                  <a:tcPr/>
                </a:tc>
                <a:tc>
                  <a:txBody>
                    <a:bodyPr/>
                    <a:lstStyle/>
                    <a:p>
                      <a:r>
                        <a:rPr lang="ja-JP" altLang="en-US" sz="1800" dirty="0" smtClean="0"/>
                        <a:t>専門としている診療科が在宅医療に適さないため</a:t>
                      </a:r>
                      <a:endParaRPr kumimoji="1" lang="ja-JP" altLang="en-US" dirty="0"/>
                    </a:p>
                  </a:txBody>
                  <a:tcPr/>
                </a:tc>
              </a:tr>
              <a:tr h="370840">
                <a:tc>
                  <a:txBody>
                    <a:bodyPr/>
                    <a:lstStyle/>
                    <a:p>
                      <a:r>
                        <a:rPr kumimoji="1" lang="ja-JP" altLang="en-US" dirty="0" smtClean="0"/>
                        <a:t>２</a:t>
                      </a:r>
                      <a:endParaRPr kumimoji="1" lang="ja-JP" altLang="en-US" dirty="0"/>
                    </a:p>
                  </a:txBody>
                  <a:tcPr/>
                </a:tc>
                <a:tc>
                  <a:txBody>
                    <a:bodyPr/>
                    <a:lstStyle/>
                    <a:p>
                      <a:r>
                        <a:rPr lang="ja-JP" altLang="en-US" sz="1800" dirty="0" smtClean="0"/>
                        <a:t>外来診療が多忙で在宅医療を行う余裕がないため</a:t>
                      </a:r>
                      <a:endParaRPr kumimoji="1" lang="ja-JP" altLang="en-US" dirty="0"/>
                    </a:p>
                  </a:txBody>
                  <a:tcPr/>
                </a:tc>
              </a:tr>
              <a:tr h="370840">
                <a:tc>
                  <a:txBody>
                    <a:bodyPr/>
                    <a:lstStyle/>
                    <a:p>
                      <a:r>
                        <a:rPr kumimoji="1" lang="ja-JP" altLang="en-US" dirty="0" smtClean="0"/>
                        <a:t>３</a:t>
                      </a:r>
                      <a:endParaRPr kumimoji="1" lang="ja-JP" altLang="en-US" dirty="0"/>
                    </a:p>
                  </a:txBody>
                  <a:tcPr/>
                </a:tc>
                <a:tc>
                  <a:txBody>
                    <a:bodyPr/>
                    <a:lstStyle/>
                    <a:p>
                      <a:r>
                        <a:rPr kumimoji="1" lang="ja-JP" altLang="en-US" dirty="0" smtClean="0"/>
                        <a:t>体力上の問題で行うことができないため</a:t>
                      </a:r>
                      <a:endParaRPr kumimoji="1" lang="ja-JP" altLang="en-US" dirty="0"/>
                    </a:p>
                  </a:txBody>
                  <a:tcPr/>
                </a:tc>
              </a:tr>
            </a:tbl>
          </a:graphicData>
        </a:graphic>
      </p:graphicFrame>
      <p:graphicFrame>
        <p:nvGraphicFramePr>
          <p:cNvPr id="9" name="表 8"/>
          <p:cNvGraphicFramePr>
            <a:graphicFrameLocks noGrp="1"/>
          </p:cNvGraphicFramePr>
          <p:nvPr/>
        </p:nvGraphicFramePr>
        <p:xfrm>
          <a:off x="1547664" y="4509120"/>
          <a:ext cx="6159920" cy="1483360"/>
        </p:xfrm>
        <a:graphic>
          <a:graphicData uri="http://schemas.openxmlformats.org/drawingml/2006/table">
            <a:tbl>
              <a:tblPr firstRow="1" bandRow="1">
                <a:tableStyleId>{93296810-A885-4BE3-A3E7-6D5BEEA58F35}</a:tableStyleId>
              </a:tblPr>
              <a:tblGrid>
                <a:gridCol w="864096"/>
                <a:gridCol w="5295824"/>
              </a:tblGrid>
              <a:tr h="370840">
                <a:tc>
                  <a:txBody>
                    <a:bodyPr/>
                    <a:lstStyle/>
                    <a:p>
                      <a:endParaRPr kumimoji="1" lang="ja-JP" altLang="en-US" dirty="0"/>
                    </a:p>
                  </a:txBody>
                  <a:tcPr/>
                </a:tc>
                <a:tc>
                  <a:txBody>
                    <a:bodyPr/>
                    <a:lstStyle/>
                    <a:p>
                      <a:endParaRPr kumimoji="1" lang="ja-JP" altLang="en-US" dirty="0"/>
                    </a:p>
                  </a:txBody>
                  <a:tcPr/>
                </a:tc>
              </a:tr>
              <a:tr h="370840">
                <a:tc>
                  <a:txBody>
                    <a:bodyPr/>
                    <a:lstStyle/>
                    <a:p>
                      <a:r>
                        <a:rPr kumimoji="1" lang="ja-JP" altLang="en-US" dirty="0" smtClean="0"/>
                        <a:t>１</a:t>
                      </a:r>
                      <a:endParaRPr kumimoji="1" lang="ja-JP" altLang="en-US" dirty="0"/>
                    </a:p>
                  </a:txBody>
                  <a:tcPr/>
                </a:tc>
                <a:tc>
                  <a:txBody>
                    <a:bodyPr/>
                    <a:lstStyle/>
                    <a:p>
                      <a:r>
                        <a:rPr lang="ja-JP" altLang="en-US" sz="1800" b="1" dirty="0" smtClean="0">
                          <a:latin typeface="メイリオ" pitchFamily="50" charset="-128"/>
                          <a:ea typeface="メイリオ" pitchFamily="50" charset="-128"/>
                        </a:rPr>
                        <a:t>外来診療が多忙で在宅医療を行う余裕がないため</a:t>
                      </a:r>
                      <a:endParaRPr kumimoji="1" lang="ja-JP" altLang="en-US" dirty="0"/>
                    </a:p>
                  </a:txBody>
                  <a:tcPr/>
                </a:tc>
              </a:tr>
              <a:tr h="370840">
                <a:tc>
                  <a:txBody>
                    <a:bodyPr/>
                    <a:lstStyle/>
                    <a:p>
                      <a:r>
                        <a:rPr kumimoji="1" lang="ja-JP" altLang="en-US" dirty="0" smtClean="0"/>
                        <a:t>２</a:t>
                      </a:r>
                      <a:endParaRPr kumimoji="1" lang="ja-JP" altLang="en-US" dirty="0"/>
                    </a:p>
                  </a:txBody>
                  <a:tcPr/>
                </a:tc>
                <a:tc>
                  <a:txBody>
                    <a:bodyPr/>
                    <a:lstStyle/>
                    <a:p>
                      <a:r>
                        <a:rPr lang="ja-JP" altLang="en-US" sz="1800" b="1" dirty="0" smtClean="0">
                          <a:latin typeface="メイリオ" pitchFamily="50" charset="-128"/>
                          <a:ea typeface="メイリオ" pitchFamily="50" charset="-128"/>
                        </a:rPr>
                        <a:t>地域における役割分担によるため</a:t>
                      </a:r>
                      <a:endParaRPr kumimoji="1" lang="ja-JP" altLang="en-US" dirty="0"/>
                    </a:p>
                  </a:txBody>
                  <a:tcPr/>
                </a:tc>
              </a:tr>
              <a:tr h="370840">
                <a:tc>
                  <a:txBody>
                    <a:bodyPr/>
                    <a:lstStyle/>
                    <a:p>
                      <a:r>
                        <a:rPr kumimoji="1" lang="ja-JP" altLang="en-US" dirty="0" smtClean="0"/>
                        <a:t>３</a:t>
                      </a:r>
                      <a:endParaRPr kumimoji="1" lang="ja-JP" altLang="en-US" dirty="0"/>
                    </a:p>
                  </a:txBody>
                  <a:tcPr/>
                </a:tc>
                <a:tc>
                  <a:txBody>
                    <a:bodyPr/>
                    <a:lstStyle/>
                    <a:p>
                      <a:r>
                        <a:rPr lang="ja-JP" altLang="en-US" sz="1800" b="1" dirty="0" smtClean="0">
                          <a:latin typeface="メイリオ" pitchFamily="50" charset="-128"/>
                          <a:ea typeface="メイリオ" pitchFamily="50" charset="-128"/>
                        </a:rPr>
                        <a:t>より急性期に取り組みたいため</a:t>
                      </a:r>
                      <a:endParaRPr kumimoji="1" lang="ja-JP" altLang="en-US" dirty="0"/>
                    </a:p>
                  </a:txBody>
                  <a:tcPr/>
                </a:tc>
              </a:tr>
            </a:tbl>
          </a:graphicData>
        </a:graphic>
      </p:graphicFrame>
      <p:sp>
        <p:nvSpPr>
          <p:cNvPr id="11" name="テキスト ボックス 10"/>
          <p:cNvSpPr txBox="1"/>
          <p:nvPr/>
        </p:nvSpPr>
        <p:spPr>
          <a:xfrm>
            <a:off x="827584" y="4077072"/>
            <a:ext cx="7200800" cy="400110"/>
          </a:xfrm>
          <a:prstGeom prst="rect">
            <a:avLst/>
          </a:prstGeom>
          <a:noFill/>
        </p:spPr>
        <p:txBody>
          <a:bodyPr wrap="square" rtlCol="0">
            <a:spAutoFit/>
          </a:bodyPr>
          <a:lstStyle/>
          <a:p>
            <a:r>
              <a:rPr lang="ja-JP" altLang="en-US" sz="2000" dirty="0" smtClean="0">
                <a:latin typeface="HG丸ｺﾞｼｯｸM-PRO" pitchFamily="50" charset="-128"/>
                <a:ea typeface="HG丸ｺﾞｼｯｸM-PRO" pitchFamily="50" charset="-128"/>
              </a:rPr>
              <a:t>　病院</a:t>
            </a:r>
            <a:endParaRPr lang="en-US" altLang="ja-JP" sz="2000" dirty="0" smtClean="0">
              <a:latin typeface="HG丸ｺﾞｼｯｸM-PRO" pitchFamily="50" charset="-128"/>
              <a:ea typeface="HG丸ｺﾞｼｯｸM-PRO" pitchFamily="50" charset="-128"/>
            </a:endParaRPr>
          </a:p>
        </p:txBody>
      </p:sp>
      <p:sp>
        <p:nvSpPr>
          <p:cNvPr id="12" name="コンテンツ プレースホルダ 2"/>
          <p:cNvSpPr txBox="1">
            <a:spLocks/>
          </p:cNvSpPr>
          <p:nvPr/>
        </p:nvSpPr>
        <p:spPr>
          <a:xfrm>
            <a:off x="5076057" y="6093296"/>
            <a:ext cx="3240360" cy="360040"/>
          </a:xfrm>
          <a:prstGeom prst="rect">
            <a:avLst/>
          </a:prstGeom>
        </p:spPr>
        <p:txBody>
          <a:bodyPr vert="horz">
            <a:normAutofit fontScale="92500"/>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dirty="0" smtClean="0">
                <a:solidFill>
                  <a:schemeClr val="tx2"/>
                </a:solidFill>
                <a:latin typeface="メイリオ" pitchFamily="50" charset="-128"/>
                <a:ea typeface="メイリオ" pitchFamily="50" charset="-128"/>
              </a:rPr>
              <a:t>37</a:t>
            </a:r>
            <a:r>
              <a:rPr lang="ja-JP" altLang="en-US" dirty="0" smtClean="0">
                <a:solidFill>
                  <a:schemeClr val="tx2"/>
                </a:solidFill>
                <a:latin typeface="メイリオ" pitchFamily="50" charset="-128"/>
                <a:ea typeface="メイリオ" pitchFamily="50" charset="-128"/>
              </a:rPr>
              <a:t>～</a:t>
            </a:r>
            <a:r>
              <a:rPr lang="en-US" altLang="ja-JP" dirty="0" smtClean="0">
                <a:solidFill>
                  <a:schemeClr val="tx2"/>
                </a:solidFill>
                <a:latin typeface="メイリオ" pitchFamily="50" charset="-128"/>
                <a:ea typeface="メイリオ" pitchFamily="50" charset="-128"/>
              </a:rPr>
              <a:t>39</a:t>
            </a: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ページ　図表</a:t>
            </a:r>
            <a:r>
              <a:rPr lang="en-US" altLang="ja-JP" dirty="0" smtClean="0">
                <a:solidFill>
                  <a:schemeClr val="tx2"/>
                </a:solidFill>
                <a:latin typeface="メイリオ" pitchFamily="50" charset="-128"/>
                <a:ea typeface="メイリオ" pitchFamily="50" charset="-128"/>
              </a:rPr>
              <a:t>39</a:t>
            </a:r>
            <a:endPar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
        <p:nvSpPr>
          <p:cNvPr id="13" name="スライド番号プレースホルダ 12"/>
          <p:cNvSpPr>
            <a:spLocks noGrp="1"/>
          </p:cNvSpPr>
          <p:nvPr>
            <p:ph type="sldNum" sz="quarter" idx="12"/>
          </p:nvPr>
        </p:nvSpPr>
        <p:spPr/>
        <p:txBody>
          <a:bodyPr/>
          <a:lstStyle/>
          <a:p>
            <a:fld id="{397D400B-2B27-4BF4-927F-031908D2BD9D}" type="slidenum">
              <a:rPr kumimoji="1" lang="ja-JP" altLang="en-US" smtClean="0"/>
              <a:pPr/>
              <a:t>15</a:t>
            </a:fld>
            <a:endParaRPr kumimoji="1"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683568"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5" name="正方形/長方形 4"/>
          <p:cNvSpPr/>
          <p:nvPr/>
        </p:nvSpPr>
        <p:spPr>
          <a:xfrm>
            <a:off x="467545" y="1412778"/>
            <a:ext cx="8424936" cy="430887"/>
          </a:xfrm>
          <a:prstGeom prst="rect">
            <a:avLst/>
          </a:prstGeom>
        </p:spPr>
        <p:txBody>
          <a:bodyPr wrap="square">
            <a:spAutoFit/>
          </a:bodyPr>
          <a:lstStyle/>
          <a:p>
            <a:r>
              <a:rPr lang="ja-JP" altLang="en-US" sz="2200" b="1" dirty="0" smtClean="0">
                <a:latin typeface="HG丸ｺﾞｼｯｸM-PRO" pitchFamily="50" charset="-128"/>
                <a:ea typeface="HG丸ｺﾞｼｯｸM-PRO" pitchFamily="50" charset="-128"/>
              </a:rPr>
              <a:t>在宅医療（訪問診療・往診）のいずれも実施していない理由</a:t>
            </a:r>
            <a:endParaRPr lang="ja-JP" altLang="en-US" sz="2200" b="1" dirty="0">
              <a:latin typeface="HG丸ｺﾞｼｯｸM-PRO" pitchFamily="50" charset="-128"/>
              <a:ea typeface="HG丸ｺﾞｼｯｸM-PRO"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xmlns="" val="2159847068"/>
              </p:ext>
            </p:extLst>
          </p:nvPr>
        </p:nvGraphicFramePr>
        <p:xfrm>
          <a:off x="372440" y="2348880"/>
          <a:ext cx="8771561" cy="3638838"/>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611561" y="2276874"/>
            <a:ext cx="7560840" cy="461665"/>
          </a:xfrm>
          <a:prstGeom prst="rect">
            <a:avLst/>
          </a:prstGeom>
        </p:spPr>
        <p:txBody>
          <a:bodyPr wrap="square">
            <a:spAutoFit/>
          </a:bodyPr>
          <a:lstStyle/>
          <a:p>
            <a:pPr algn="ctr"/>
            <a:r>
              <a:rPr lang="ja-JP" altLang="en-US" sz="2400" b="1" dirty="0" smtClean="0">
                <a:latin typeface="HG丸ｺﾞｼｯｸM-PRO" pitchFamily="50" charset="-128"/>
                <a:ea typeface="HG丸ｺﾞｼｯｸM-PRO" pitchFamily="50" charset="-128"/>
              </a:rPr>
              <a:t>無床診療所</a:t>
            </a:r>
            <a:endParaRPr lang="ja-JP" altLang="en-US" sz="2400" b="1" dirty="0">
              <a:latin typeface="HG丸ｺﾞｼｯｸM-PRO" pitchFamily="50" charset="-128"/>
              <a:ea typeface="HG丸ｺﾞｼｯｸM-PRO" pitchFamily="50" charset="-128"/>
            </a:endParaRPr>
          </a:p>
        </p:txBody>
      </p:sp>
      <p:sp>
        <p:nvSpPr>
          <p:cNvPr id="8" name="コンテンツ プレースホルダ 2"/>
          <p:cNvSpPr txBox="1">
            <a:spLocks/>
          </p:cNvSpPr>
          <p:nvPr/>
        </p:nvSpPr>
        <p:spPr>
          <a:xfrm>
            <a:off x="5364089" y="6165304"/>
            <a:ext cx="3024336" cy="360040"/>
          </a:xfrm>
          <a:prstGeom prst="rect">
            <a:avLst/>
          </a:prstGeom>
        </p:spPr>
        <p:txBody>
          <a:bodyPr vert="horz">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dirty="0" smtClean="0">
                <a:solidFill>
                  <a:schemeClr val="tx2"/>
                </a:solidFill>
                <a:latin typeface="メイリオ" pitchFamily="50" charset="-128"/>
                <a:ea typeface="メイリオ" pitchFamily="50" charset="-128"/>
              </a:rPr>
              <a:t>37</a:t>
            </a: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ページ　図表</a:t>
            </a:r>
            <a:r>
              <a:rPr kumimoji="1" lang="en-US" altLang="ja-JP"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39</a:t>
            </a:r>
            <a:endPar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
        <p:nvSpPr>
          <p:cNvPr id="10" name="スライド番号プレースホルダ 9"/>
          <p:cNvSpPr>
            <a:spLocks noGrp="1"/>
          </p:cNvSpPr>
          <p:nvPr>
            <p:ph type="sldNum" sz="quarter" idx="12"/>
          </p:nvPr>
        </p:nvSpPr>
        <p:spPr/>
        <p:txBody>
          <a:bodyPr/>
          <a:lstStyle/>
          <a:p>
            <a:fld id="{397D400B-2B27-4BF4-927F-031908D2BD9D}" type="slidenum">
              <a:rPr kumimoji="1" lang="ja-JP" altLang="en-US" smtClean="0"/>
              <a:pPr/>
              <a:t>16</a:t>
            </a:fld>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xmlns="" val="1411887170"/>
              </p:ext>
            </p:extLst>
          </p:nvPr>
        </p:nvGraphicFramePr>
        <p:xfrm>
          <a:off x="179513" y="2348880"/>
          <a:ext cx="8771561" cy="3638838"/>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539552" y="2348882"/>
            <a:ext cx="7560840" cy="46166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400" b="1" dirty="0" smtClean="0">
                <a:latin typeface="HG丸ｺﾞｼｯｸM-PRO" pitchFamily="50" charset="-128"/>
                <a:ea typeface="HG丸ｺﾞｼｯｸM-PRO" pitchFamily="50" charset="-128"/>
              </a:rPr>
              <a:t>有床診療所</a:t>
            </a:r>
            <a:endParaRPr lang="ja-JP" altLang="en-US" sz="2400" b="1" dirty="0">
              <a:latin typeface="HG丸ｺﾞｼｯｸM-PRO" pitchFamily="50" charset="-128"/>
              <a:ea typeface="HG丸ｺﾞｼｯｸM-PRO" pitchFamily="50" charset="-128"/>
            </a:endParaRPr>
          </a:p>
        </p:txBody>
      </p:sp>
      <p:sp>
        <p:nvSpPr>
          <p:cNvPr id="9" name="正方形/長方形 8"/>
          <p:cNvSpPr/>
          <p:nvPr/>
        </p:nvSpPr>
        <p:spPr>
          <a:xfrm>
            <a:off x="467545" y="1484786"/>
            <a:ext cx="8424936" cy="430887"/>
          </a:xfrm>
          <a:prstGeom prst="rect">
            <a:avLst/>
          </a:prstGeom>
        </p:spPr>
        <p:txBody>
          <a:bodyPr wrap="square">
            <a:spAutoFit/>
          </a:bodyPr>
          <a:lstStyle/>
          <a:p>
            <a:r>
              <a:rPr lang="ja-JP" altLang="en-US" sz="2200" b="1" dirty="0" smtClean="0">
                <a:latin typeface="HG丸ｺﾞｼｯｸM-PRO" pitchFamily="50" charset="-128"/>
                <a:ea typeface="HG丸ｺﾞｼｯｸM-PRO" pitchFamily="50" charset="-128"/>
              </a:rPr>
              <a:t>在宅医療（訪問診療・往診）のいずれも実施していない理由</a:t>
            </a:r>
            <a:endParaRPr lang="ja-JP" altLang="en-US" sz="2200" b="1" dirty="0">
              <a:latin typeface="HG丸ｺﾞｼｯｸM-PRO" pitchFamily="50" charset="-128"/>
              <a:ea typeface="HG丸ｺﾞｼｯｸM-PRO" pitchFamily="50" charset="-128"/>
            </a:endParaRPr>
          </a:p>
        </p:txBody>
      </p:sp>
      <p:sp>
        <p:nvSpPr>
          <p:cNvPr id="10" name="コンテンツ プレースホルダ 2"/>
          <p:cNvSpPr txBox="1">
            <a:spLocks/>
          </p:cNvSpPr>
          <p:nvPr/>
        </p:nvSpPr>
        <p:spPr>
          <a:xfrm>
            <a:off x="5364089" y="6165304"/>
            <a:ext cx="3024336" cy="360040"/>
          </a:xfrm>
          <a:prstGeom prst="rect">
            <a:avLst/>
          </a:prstGeom>
        </p:spPr>
        <p:txBody>
          <a:bodyPr vert="horz">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dirty="0" smtClean="0">
                <a:solidFill>
                  <a:schemeClr val="tx2"/>
                </a:solidFill>
                <a:latin typeface="メイリオ" pitchFamily="50" charset="-128"/>
                <a:ea typeface="メイリオ" pitchFamily="50" charset="-128"/>
              </a:rPr>
              <a:t>37</a:t>
            </a: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ページ　図表</a:t>
            </a:r>
            <a:r>
              <a:rPr kumimoji="1" lang="en-US" altLang="ja-JP"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39</a:t>
            </a:r>
            <a:endPar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
        <p:nvSpPr>
          <p:cNvPr id="11" name="スライド番号プレースホルダ 10"/>
          <p:cNvSpPr>
            <a:spLocks noGrp="1"/>
          </p:cNvSpPr>
          <p:nvPr>
            <p:ph type="sldNum" sz="quarter" idx="12"/>
          </p:nvPr>
        </p:nvSpPr>
        <p:spPr/>
        <p:txBody>
          <a:bodyPr/>
          <a:lstStyle/>
          <a:p>
            <a:fld id="{397D400B-2B27-4BF4-927F-031908D2BD9D}" type="slidenum">
              <a:rPr kumimoji="1" lang="ja-JP" altLang="en-US" smtClean="0"/>
              <a:pPr/>
              <a:t>17</a:t>
            </a:fld>
            <a:endParaRPr kumimoji="1"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755576" y="476672"/>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xmlns="" val="217958873"/>
              </p:ext>
            </p:extLst>
          </p:nvPr>
        </p:nvGraphicFramePr>
        <p:xfrm>
          <a:off x="179513" y="2348880"/>
          <a:ext cx="8771561" cy="3638838"/>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683568" y="2204866"/>
            <a:ext cx="7560840" cy="46166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400" b="1" dirty="0" smtClean="0">
                <a:latin typeface="HG丸ｺﾞｼｯｸM-PRO" pitchFamily="50" charset="-128"/>
                <a:ea typeface="HG丸ｺﾞｼｯｸM-PRO" pitchFamily="50" charset="-128"/>
              </a:rPr>
              <a:t>病　院</a:t>
            </a:r>
            <a:endParaRPr lang="ja-JP" altLang="en-US" sz="2400" b="1" dirty="0">
              <a:latin typeface="HG丸ｺﾞｼｯｸM-PRO" pitchFamily="50" charset="-128"/>
              <a:ea typeface="HG丸ｺﾞｼｯｸM-PRO" pitchFamily="50" charset="-128"/>
            </a:endParaRPr>
          </a:p>
        </p:txBody>
      </p:sp>
      <p:sp>
        <p:nvSpPr>
          <p:cNvPr id="9" name="正方形/長方形 8"/>
          <p:cNvSpPr/>
          <p:nvPr/>
        </p:nvSpPr>
        <p:spPr>
          <a:xfrm>
            <a:off x="467545" y="1412778"/>
            <a:ext cx="8424936" cy="430887"/>
          </a:xfrm>
          <a:prstGeom prst="rect">
            <a:avLst/>
          </a:prstGeom>
        </p:spPr>
        <p:txBody>
          <a:bodyPr wrap="square">
            <a:spAutoFit/>
          </a:bodyPr>
          <a:lstStyle/>
          <a:p>
            <a:r>
              <a:rPr lang="ja-JP" altLang="en-US" sz="2200" b="1" dirty="0" smtClean="0">
                <a:latin typeface="HG丸ｺﾞｼｯｸM-PRO" pitchFamily="50" charset="-128"/>
                <a:ea typeface="HG丸ｺﾞｼｯｸM-PRO" pitchFamily="50" charset="-128"/>
              </a:rPr>
              <a:t>在宅医療（訪問診療・往診）のいずれも実施していない理由</a:t>
            </a:r>
            <a:endParaRPr lang="ja-JP" altLang="en-US" sz="2200" b="1" dirty="0">
              <a:latin typeface="HG丸ｺﾞｼｯｸM-PRO" pitchFamily="50" charset="-128"/>
              <a:ea typeface="HG丸ｺﾞｼｯｸM-PRO" pitchFamily="50" charset="-128"/>
            </a:endParaRPr>
          </a:p>
        </p:txBody>
      </p:sp>
      <p:sp>
        <p:nvSpPr>
          <p:cNvPr id="10" name="コンテンツ プレースホルダ 2"/>
          <p:cNvSpPr txBox="1">
            <a:spLocks/>
          </p:cNvSpPr>
          <p:nvPr/>
        </p:nvSpPr>
        <p:spPr>
          <a:xfrm>
            <a:off x="5364089" y="6165304"/>
            <a:ext cx="3024336" cy="360040"/>
          </a:xfrm>
          <a:prstGeom prst="rect">
            <a:avLst/>
          </a:prstGeom>
        </p:spPr>
        <p:txBody>
          <a:bodyPr vert="horz">
            <a:normAutofit lnSpcReduction="10000"/>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dirty="0" smtClean="0">
                <a:solidFill>
                  <a:schemeClr val="tx2"/>
                </a:solidFill>
                <a:latin typeface="メイリオ" pitchFamily="50" charset="-128"/>
                <a:ea typeface="メイリオ" pitchFamily="50" charset="-128"/>
              </a:rPr>
              <a:t>37</a:t>
            </a: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ページ　図表</a:t>
            </a:r>
            <a:r>
              <a:rPr kumimoji="1" lang="en-US" altLang="ja-JP"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39</a:t>
            </a:r>
            <a:endPar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
        <p:nvSpPr>
          <p:cNvPr id="11" name="スライド番号プレースホルダ 10"/>
          <p:cNvSpPr>
            <a:spLocks noGrp="1"/>
          </p:cNvSpPr>
          <p:nvPr>
            <p:ph type="sldNum" sz="quarter" idx="12"/>
          </p:nvPr>
        </p:nvSpPr>
        <p:spPr/>
        <p:txBody>
          <a:bodyPr/>
          <a:lstStyle/>
          <a:p>
            <a:fld id="{397D400B-2B27-4BF4-927F-031908D2BD9D}" type="slidenum">
              <a:rPr kumimoji="1" lang="ja-JP" altLang="en-US" smtClean="0"/>
              <a:pPr/>
              <a:t>18</a:t>
            </a:fld>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39552" y="5517232"/>
            <a:ext cx="8424936" cy="1008112"/>
          </a:xfrm>
        </p:spPr>
        <p:txBody>
          <a:bodyPr>
            <a:normAutofit/>
          </a:bodyPr>
          <a:lstStyle/>
          <a:p>
            <a:pPr marL="0" indent="0">
              <a:buNone/>
            </a:pPr>
            <a:r>
              <a:rPr lang="ja-JP" altLang="en-US" sz="1800" dirty="0" smtClean="0">
                <a:latin typeface="メイリオ" pitchFamily="50" charset="-128"/>
                <a:ea typeface="メイリオ" pitchFamily="50" charset="-128"/>
              </a:rPr>
              <a:t>訪問診療または往診のいずれかを実施していると回答した</a:t>
            </a:r>
            <a:r>
              <a:rPr lang="en-US" altLang="ja-JP" sz="1800" dirty="0" smtClean="0">
                <a:latin typeface="メイリオ" pitchFamily="50" charset="-128"/>
                <a:ea typeface="メイリオ" pitchFamily="50" charset="-128"/>
              </a:rPr>
              <a:t>571</a:t>
            </a:r>
            <a:r>
              <a:rPr lang="ja-JP" altLang="en-US" sz="1800" dirty="0" smtClean="0">
                <a:latin typeface="メイリオ" pitchFamily="50" charset="-128"/>
                <a:ea typeface="メイリオ" pitchFamily="50" charset="-128"/>
              </a:rPr>
              <a:t>医療機関のうち、訪問診療を実施していると回答した医療機関は</a:t>
            </a:r>
            <a:r>
              <a:rPr lang="en-US" altLang="ja-JP" sz="1800" dirty="0" smtClean="0">
                <a:latin typeface="メイリオ" pitchFamily="50" charset="-128"/>
                <a:ea typeface="メイリオ" pitchFamily="50" charset="-128"/>
              </a:rPr>
              <a:t>457</a:t>
            </a:r>
            <a:r>
              <a:rPr lang="ja-JP" altLang="en-US" sz="1800" dirty="0" smtClean="0">
                <a:latin typeface="メイリオ" pitchFamily="50" charset="-128"/>
                <a:ea typeface="メイリオ" pitchFamily="50" charset="-128"/>
              </a:rPr>
              <a:t>件（全体の</a:t>
            </a:r>
            <a:r>
              <a:rPr lang="en-US" altLang="ja-JP" sz="1800" dirty="0" smtClean="0">
                <a:latin typeface="メイリオ" pitchFamily="50" charset="-128"/>
                <a:ea typeface="メイリオ" pitchFamily="50" charset="-128"/>
              </a:rPr>
              <a:t>48.7</a:t>
            </a:r>
            <a:r>
              <a:rPr lang="ja-JP" altLang="en-US" sz="1800" dirty="0" smtClean="0">
                <a:latin typeface="メイリオ" pitchFamily="50" charset="-128"/>
                <a:ea typeface="メイリオ" pitchFamily="50" charset="-128"/>
              </a:rPr>
              <a:t>％）、</a:t>
            </a:r>
            <a:endParaRPr lang="en-US" altLang="ja-JP" sz="1800" dirty="0" smtClean="0">
              <a:latin typeface="メイリオ" pitchFamily="50" charset="-128"/>
              <a:ea typeface="メイリオ" pitchFamily="50" charset="-128"/>
            </a:endParaRPr>
          </a:p>
          <a:p>
            <a:pPr marL="0" indent="0">
              <a:buNone/>
            </a:pPr>
            <a:r>
              <a:rPr lang="ja-JP" altLang="en-US" sz="1800" dirty="0" smtClean="0">
                <a:latin typeface="メイリオ" pitchFamily="50" charset="-128"/>
                <a:ea typeface="メイリオ" pitchFamily="50" charset="-128"/>
              </a:rPr>
              <a:t>往診を実施している医療機関は</a:t>
            </a:r>
            <a:r>
              <a:rPr lang="en-US" altLang="ja-JP" sz="1800" dirty="0" smtClean="0">
                <a:latin typeface="メイリオ" pitchFamily="50" charset="-128"/>
                <a:ea typeface="メイリオ" pitchFamily="50" charset="-128"/>
              </a:rPr>
              <a:t>508</a:t>
            </a:r>
            <a:r>
              <a:rPr lang="ja-JP" altLang="en-US" sz="1800" dirty="0" smtClean="0">
                <a:latin typeface="メイリオ" pitchFamily="50" charset="-128"/>
                <a:ea typeface="メイリオ" pitchFamily="50" charset="-128"/>
              </a:rPr>
              <a:t>件（全体の</a:t>
            </a:r>
            <a:r>
              <a:rPr lang="en-US" altLang="ja-JP" sz="1800" dirty="0" smtClean="0">
                <a:latin typeface="メイリオ" pitchFamily="50" charset="-128"/>
                <a:ea typeface="メイリオ" pitchFamily="50" charset="-128"/>
              </a:rPr>
              <a:t>54.1</a:t>
            </a:r>
            <a:r>
              <a:rPr lang="ja-JP" altLang="en-US" sz="1800" dirty="0" smtClean="0">
                <a:latin typeface="メイリオ" pitchFamily="50" charset="-128"/>
                <a:ea typeface="メイリオ" pitchFamily="50" charset="-128"/>
              </a:rPr>
              <a:t>％）であった。</a:t>
            </a:r>
          </a:p>
        </p:txBody>
      </p:sp>
      <p:sp>
        <p:nvSpPr>
          <p:cNvPr id="4" name="正方形/長方形 3"/>
          <p:cNvSpPr/>
          <p:nvPr/>
        </p:nvSpPr>
        <p:spPr>
          <a:xfrm>
            <a:off x="683568" y="1340768"/>
            <a:ext cx="4752528" cy="369332"/>
          </a:xfrm>
          <a:prstGeom prst="rect">
            <a:avLst/>
          </a:prstGeom>
        </p:spPr>
        <p:txBody>
          <a:bodyPr wrap="square">
            <a:spAutoFit/>
          </a:bodyPr>
          <a:lstStyle/>
          <a:p>
            <a:r>
              <a:rPr lang="ja-JP" altLang="en-US" dirty="0" smtClean="0">
                <a:latin typeface="HG丸ｺﾞｼｯｸM-PRO" pitchFamily="50" charset="-128"/>
                <a:ea typeface="HG丸ｺﾞｼｯｸM-PRO" pitchFamily="50" charset="-128"/>
              </a:rPr>
              <a:t>訪問診療を実施しているか</a:t>
            </a:r>
            <a:endParaRPr lang="ja-JP" altLang="en-US" dirty="0">
              <a:latin typeface="HG丸ｺﾞｼｯｸM-PRO" pitchFamily="50" charset="-128"/>
              <a:ea typeface="HG丸ｺﾞｼｯｸM-PRO" pitchFamily="50" charset="-128"/>
            </a:endParaRPr>
          </a:p>
        </p:txBody>
      </p:sp>
      <p:graphicFrame>
        <p:nvGraphicFramePr>
          <p:cNvPr id="6" name="グラフ 5"/>
          <p:cNvGraphicFramePr/>
          <p:nvPr>
            <p:extLst>
              <p:ext uri="{D42A27DB-BD31-4B8C-83A1-F6EECF244321}">
                <p14:modId xmlns:p14="http://schemas.microsoft.com/office/powerpoint/2010/main" xmlns="" val="454372284"/>
              </p:ext>
            </p:extLst>
          </p:nvPr>
        </p:nvGraphicFramePr>
        <p:xfrm>
          <a:off x="323529" y="1556792"/>
          <a:ext cx="8568952" cy="2232248"/>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p:cNvSpPr/>
          <p:nvPr/>
        </p:nvSpPr>
        <p:spPr>
          <a:xfrm>
            <a:off x="720081" y="3436639"/>
            <a:ext cx="3203848" cy="369332"/>
          </a:xfrm>
          <a:prstGeom prst="rect">
            <a:avLst/>
          </a:prstGeom>
        </p:spPr>
        <p:txBody>
          <a:bodyPr wrap="square">
            <a:spAutoFit/>
          </a:bodyPr>
          <a:lstStyle/>
          <a:p>
            <a:r>
              <a:rPr lang="ja-JP" altLang="en-US" dirty="0" smtClean="0">
                <a:latin typeface="HG丸ｺﾞｼｯｸM-PRO" pitchFamily="50" charset="-128"/>
                <a:ea typeface="HG丸ｺﾞｼｯｸM-PRO" pitchFamily="50" charset="-128"/>
              </a:rPr>
              <a:t>往診を実施しているか</a:t>
            </a:r>
            <a:endParaRPr lang="ja-JP" altLang="en-US" dirty="0">
              <a:latin typeface="HG丸ｺﾞｼｯｸM-PRO" pitchFamily="50" charset="-128"/>
              <a:ea typeface="HG丸ｺﾞｼｯｸM-PRO" pitchFamily="50" charset="-128"/>
            </a:endParaRPr>
          </a:p>
        </p:txBody>
      </p:sp>
      <p:graphicFrame>
        <p:nvGraphicFramePr>
          <p:cNvPr id="9" name="グラフ 8"/>
          <p:cNvGraphicFramePr/>
          <p:nvPr/>
        </p:nvGraphicFramePr>
        <p:xfrm>
          <a:off x="1187624" y="3580655"/>
          <a:ext cx="7704856" cy="2116666"/>
        </p:xfrm>
        <a:graphic>
          <a:graphicData uri="http://schemas.openxmlformats.org/drawingml/2006/chart">
            <c:chart xmlns:c="http://schemas.openxmlformats.org/drawingml/2006/chart" xmlns:r="http://schemas.openxmlformats.org/officeDocument/2006/relationships" r:id="rId4"/>
          </a:graphicData>
        </a:graphic>
      </p:graphicFrame>
      <p:sp>
        <p:nvSpPr>
          <p:cNvPr id="11" name="タイトル 10"/>
          <p:cNvSpPr>
            <a:spLocks noGrp="1"/>
          </p:cNvSpPr>
          <p:nvPr>
            <p:ph type="title"/>
          </p:nvPr>
        </p:nvSpPr>
        <p:spPr>
          <a:xfrm>
            <a:off x="755576" y="620688"/>
            <a:ext cx="8686800" cy="838200"/>
          </a:xfrm>
        </p:spPr>
        <p:txBody>
          <a:bodyPr>
            <a:normAutofit fontScale="90000"/>
          </a:bodyPr>
          <a:lstStyle/>
          <a:p>
            <a:pPr lvl="0"/>
            <a:r>
              <a:rPr lang="ja-JP" altLang="en-US" dirty="0" smtClean="0">
                <a:latin typeface="メイリオ" pitchFamily="50" charset="-128"/>
                <a:ea typeface="メイリオ" pitchFamily="50" charset="-128"/>
              </a:rPr>
              <a:t>３ 在宅医療に関する実態</a:t>
            </a:r>
            <a:r>
              <a:rPr lang="ja-JP" altLang="en-US" dirty="0" smtClean="0">
                <a:latin typeface="ＭＳ Ｐゴシック" pitchFamily="50" charset="-128"/>
                <a:ea typeface="ＭＳ Ｐゴシック" pitchFamily="50" charset="-128"/>
              </a:rPr>
              <a:t/>
            </a:r>
            <a:br>
              <a:rPr lang="ja-JP" altLang="en-US" dirty="0" smtClean="0">
                <a:latin typeface="ＭＳ Ｐゴシック" pitchFamily="50" charset="-128"/>
                <a:ea typeface="ＭＳ Ｐゴシック" pitchFamily="50" charset="-128"/>
              </a:rPr>
            </a:br>
            <a:endParaRPr kumimoji="1" lang="ja-JP" altLang="en-US" dirty="0"/>
          </a:p>
        </p:txBody>
      </p:sp>
      <p:sp>
        <p:nvSpPr>
          <p:cNvPr id="12" name="タイトル 1"/>
          <p:cNvSpPr txBox="1">
            <a:spLocks/>
          </p:cNvSpPr>
          <p:nvPr/>
        </p:nvSpPr>
        <p:spPr>
          <a:xfrm>
            <a:off x="683568" y="332656"/>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40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ＭＳ Ｐゴシック" pitchFamily="50" charset="-128"/>
              <a:ea typeface="ＭＳ Ｐゴシック" pitchFamily="50" charset="-128"/>
              <a:cs typeface="+mj-cs"/>
            </a:endParaRPr>
          </a:p>
        </p:txBody>
      </p:sp>
      <p:sp>
        <p:nvSpPr>
          <p:cNvPr id="10" name="コンテンツ プレースホルダ 2"/>
          <p:cNvSpPr txBox="1">
            <a:spLocks/>
          </p:cNvSpPr>
          <p:nvPr/>
        </p:nvSpPr>
        <p:spPr>
          <a:xfrm>
            <a:off x="5361355" y="6428685"/>
            <a:ext cx="3652484"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22</a:t>
            </a:r>
            <a:r>
              <a:rPr lang="ja-JP" altLang="en-US" sz="1600" noProof="0" dirty="0" smtClean="0">
                <a:solidFill>
                  <a:schemeClr val="tx2"/>
                </a:solidFill>
                <a:latin typeface="メイリオ" pitchFamily="50" charset="-128"/>
                <a:ea typeface="メイリオ" pitchFamily="50" charset="-128"/>
              </a:rPr>
              <a:t>・</a:t>
            </a:r>
            <a:r>
              <a:rPr lang="en-US" altLang="ja-JP" sz="1600" noProof="0" dirty="0" smtClean="0">
                <a:solidFill>
                  <a:schemeClr val="tx2"/>
                </a:solidFill>
                <a:latin typeface="メイリオ" pitchFamily="50" charset="-128"/>
                <a:ea typeface="メイリオ" pitchFamily="50" charset="-128"/>
              </a:rPr>
              <a:t>25</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ページ　図表</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27</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30</a:t>
            </a:r>
            <a:endPar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
        <p:nvSpPr>
          <p:cNvPr id="13" name="スライド番号プレースホルダ 12"/>
          <p:cNvSpPr>
            <a:spLocks noGrp="1"/>
          </p:cNvSpPr>
          <p:nvPr>
            <p:ph type="sldNum" sz="quarter" idx="12"/>
          </p:nvPr>
        </p:nvSpPr>
        <p:spPr>
          <a:xfrm>
            <a:off x="8385048" y="6446480"/>
            <a:ext cx="758952" cy="411520"/>
          </a:xfrm>
        </p:spPr>
        <p:txBody>
          <a:bodyPr/>
          <a:lstStyle/>
          <a:p>
            <a:fld id="{397D400B-2B27-4BF4-927F-031908D2BD9D}" type="slidenum">
              <a:rPr kumimoji="1" lang="ja-JP" altLang="en-US" smtClean="0"/>
              <a:pPr/>
              <a:t>19</a:t>
            </a:fld>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37320" y="2060850"/>
            <a:ext cx="8206680" cy="1470025"/>
          </a:xfrm>
        </p:spPr>
        <p:txBody>
          <a:bodyPr>
            <a:normAutofit fontScale="90000"/>
          </a:bodyPr>
          <a:lstStyle/>
          <a:p>
            <a:r>
              <a:rPr kumimoji="1" lang="ja-JP" altLang="en-US" sz="4000" dirty="0" smtClean="0">
                <a:latin typeface="メイリオ" pitchFamily="50" charset="-128"/>
                <a:ea typeface="メイリオ" pitchFamily="50" charset="-128"/>
              </a:rPr>
              <a:t>　　１　調査の目的</a:t>
            </a:r>
            <a:r>
              <a:rPr kumimoji="1" lang="en-US" altLang="ja-JP" sz="4000" dirty="0" smtClean="0">
                <a:latin typeface="メイリオ" pitchFamily="50" charset="-128"/>
                <a:ea typeface="メイリオ" pitchFamily="50" charset="-128"/>
              </a:rPr>
              <a:t/>
            </a:r>
            <a:br>
              <a:rPr kumimoji="1" lang="en-US" altLang="ja-JP" sz="4000" dirty="0" smtClean="0">
                <a:latin typeface="メイリオ" pitchFamily="50" charset="-128"/>
                <a:ea typeface="メイリオ" pitchFamily="50" charset="-128"/>
              </a:rPr>
            </a:br>
            <a:r>
              <a:rPr kumimoji="1" lang="en-US" altLang="ja-JP" sz="4000" dirty="0" smtClean="0">
                <a:latin typeface="メイリオ" pitchFamily="50" charset="-128"/>
                <a:ea typeface="メイリオ" pitchFamily="50" charset="-128"/>
              </a:rPr>
              <a:t/>
            </a:r>
            <a:br>
              <a:rPr kumimoji="1" lang="en-US" altLang="ja-JP" sz="4000" dirty="0" smtClean="0">
                <a:latin typeface="メイリオ" pitchFamily="50" charset="-128"/>
                <a:ea typeface="メイリオ" pitchFamily="50" charset="-128"/>
              </a:rPr>
            </a:br>
            <a:r>
              <a:rPr kumimoji="1" lang="ja-JP" altLang="en-US" sz="4000" dirty="0" smtClean="0">
                <a:latin typeface="メイリオ" pitchFamily="50" charset="-128"/>
                <a:ea typeface="メイリオ" pitchFamily="50" charset="-128"/>
              </a:rPr>
              <a:t>　　</a:t>
            </a:r>
            <a:r>
              <a:rPr lang="ja-JP" altLang="en-US" sz="4000" dirty="0" smtClean="0">
                <a:latin typeface="メイリオ" pitchFamily="50" charset="-128"/>
                <a:ea typeface="メイリオ" pitchFamily="50" charset="-128"/>
              </a:rPr>
              <a:t>２　調査対象・回収状況</a:t>
            </a:r>
            <a:endParaRPr kumimoji="1" lang="ja-JP" altLang="en-US" sz="4000" dirty="0">
              <a:latin typeface="メイリオ" pitchFamily="50" charset="-128"/>
              <a:ea typeface="メイリオ" pitchFamily="50" charset="-128"/>
            </a:endParaRPr>
          </a:p>
        </p:txBody>
      </p:sp>
      <p:sp>
        <p:nvSpPr>
          <p:cNvPr id="4" name="サブタイトル 2"/>
          <p:cNvSpPr txBox="1">
            <a:spLocks/>
          </p:cNvSpPr>
          <p:nvPr/>
        </p:nvSpPr>
        <p:spPr>
          <a:xfrm>
            <a:off x="3851920" y="4797152"/>
            <a:ext cx="4499992" cy="528464"/>
          </a:xfrm>
          <a:prstGeom prst="rect">
            <a:avLst/>
          </a:prstGeom>
        </p:spPr>
        <p:txBody>
          <a:bodyPr vert="horz" anchor="b">
            <a:normAutofit fontScale="85000" lnSpcReduction="10000"/>
          </a:bodyPr>
          <a:lstStyle/>
          <a:p>
            <a:pPr lvl="0">
              <a:spcBef>
                <a:spcPct val="20000"/>
              </a:spcBef>
              <a:buClr>
                <a:schemeClr val="accent1"/>
              </a:buClr>
              <a:buSzPct val="70000"/>
            </a:pPr>
            <a:r>
              <a:rPr kumimoji="1" lang="ja-JP" altLang="en-US" sz="2400" b="1" i="0" u="none" strike="noStrike" kern="1200" cap="none" spc="0" normalizeH="0" baseline="0" noProof="0" dirty="0" smtClean="0">
                <a:ln>
                  <a:noFill/>
                </a:ln>
                <a:solidFill>
                  <a:schemeClr val="tx2">
                    <a:shade val="75000"/>
                  </a:schemeClr>
                </a:solidFill>
                <a:effectLst/>
                <a:uLnTx/>
                <a:uFillTx/>
                <a:latin typeface="+mn-lt"/>
                <a:ea typeface="+mn-ea"/>
                <a:cs typeface="+mn-cs"/>
              </a:rPr>
              <a:t>報告書　Ｐ１～４</a:t>
            </a:r>
            <a:r>
              <a:rPr kumimoji="1" lang="en-US" altLang="ja-JP" sz="2400" b="1" i="0" u="none" strike="noStrike" kern="1200" cap="none" spc="0" normalizeH="0" baseline="0" noProof="0" dirty="0" smtClean="0">
                <a:ln>
                  <a:noFill/>
                </a:ln>
                <a:solidFill>
                  <a:schemeClr val="tx2">
                    <a:shade val="75000"/>
                  </a:schemeClr>
                </a:solidFill>
                <a:effectLst/>
                <a:uLnTx/>
                <a:uFillTx/>
                <a:latin typeface="+mn-lt"/>
                <a:ea typeface="+mn-ea"/>
                <a:cs typeface="+mn-cs"/>
              </a:rPr>
              <a:t>,</a:t>
            </a:r>
            <a:r>
              <a:rPr lang="ja-JP" altLang="en-US" sz="2400" b="1" dirty="0" smtClean="0">
                <a:solidFill>
                  <a:schemeClr val="tx2">
                    <a:shade val="75000"/>
                  </a:schemeClr>
                </a:solidFill>
              </a:rPr>
              <a:t>Ｐ</a:t>
            </a:r>
            <a:r>
              <a:rPr lang="ja-JP" altLang="en-US" sz="2400" b="1" dirty="0" smtClean="0">
                <a:solidFill>
                  <a:schemeClr val="tx2">
                    <a:shade val="75000"/>
                  </a:schemeClr>
                </a:solidFill>
                <a:latin typeface="+mn-ea"/>
              </a:rPr>
              <a:t>２２６</a:t>
            </a:r>
            <a:r>
              <a:rPr lang="ja-JP" altLang="en-US" sz="2400" b="1" dirty="0" smtClean="0">
                <a:solidFill>
                  <a:schemeClr val="tx2">
                    <a:shade val="75000"/>
                  </a:schemeClr>
                </a:solidFill>
              </a:rPr>
              <a:t>～２２７</a:t>
            </a:r>
            <a:endParaRPr kumimoji="1" lang="ja-JP" altLang="en-US" sz="24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sp>
        <p:nvSpPr>
          <p:cNvPr id="5" name="スライド番号プレースホルダ 4"/>
          <p:cNvSpPr>
            <a:spLocks noGrp="1"/>
          </p:cNvSpPr>
          <p:nvPr>
            <p:ph type="sldNum" sz="quarter" idx="12"/>
          </p:nvPr>
        </p:nvSpPr>
        <p:spPr/>
        <p:txBody>
          <a:bodyPr/>
          <a:lstStyle/>
          <a:p>
            <a:fld id="{397D400B-2B27-4BF4-927F-031908D2BD9D}" type="slidenum">
              <a:rPr kumimoji="1" lang="ja-JP" altLang="en-US" sz="1400" smtClean="0"/>
              <a:pPr/>
              <a:t>2</a:t>
            </a:fld>
            <a:endParaRPr kumimoji="1" lang="ja-JP" altLang="en-US"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title"/>
          </p:nvPr>
        </p:nvSpPr>
        <p:spPr>
          <a:xfrm>
            <a:off x="755576"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1043609" y="5229200"/>
            <a:ext cx="7344816" cy="1296144"/>
          </a:xfrm>
        </p:spPr>
        <p:txBody>
          <a:bodyPr>
            <a:normAutofit/>
          </a:bodyPr>
          <a:lstStyle/>
          <a:p>
            <a:pPr marL="0" indent="0">
              <a:buNone/>
            </a:pPr>
            <a:r>
              <a:rPr lang="ja-JP" altLang="en-US" sz="1800" dirty="0" smtClean="0">
                <a:latin typeface="メイリオ" pitchFamily="50" charset="-128"/>
                <a:ea typeface="メイリオ" pitchFamily="50" charset="-128"/>
              </a:rPr>
              <a:t>在宅医療を実施している医療機関のうち、約</a:t>
            </a:r>
            <a:r>
              <a:rPr lang="en-US" altLang="ja-JP" sz="1800" dirty="0" smtClean="0">
                <a:latin typeface="メイリオ" pitchFamily="50" charset="-128"/>
                <a:ea typeface="メイリオ" pitchFamily="50" charset="-128"/>
              </a:rPr>
              <a:t>9</a:t>
            </a:r>
            <a:r>
              <a:rPr lang="ja-JP" altLang="en-US" sz="1800" dirty="0" smtClean="0">
                <a:latin typeface="メイリオ" pitchFamily="50" charset="-128"/>
                <a:ea typeface="メイリオ" pitchFamily="50" charset="-128"/>
              </a:rPr>
              <a:t>割の</a:t>
            </a:r>
            <a:r>
              <a:rPr lang="en-US" altLang="ja-JP" sz="1800" dirty="0" smtClean="0">
                <a:latin typeface="メイリオ" pitchFamily="50" charset="-128"/>
                <a:ea typeface="メイリオ" pitchFamily="50" charset="-128"/>
              </a:rPr>
              <a:t>401</a:t>
            </a:r>
            <a:r>
              <a:rPr lang="ja-JP" altLang="en-US" sz="1800" dirty="0" smtClean="0">
                <a:latin typeface="メイリオ" pitchFamily="50" charset="-128"/>
                <a:ea typeface="メイリオ" pitchFamily="50" charset="-128"/>
              </a:rPr>
              <a:t>件が訪問診療を今後も実施する意向があり、</a:t>
            </a:r>
            <a:endParaRPr lang="en-US" altLang="ja-JP" sz="1800" dirty="0" smtClean="0">
              <a:latin typeface="メイリオ" pitchFamily="50" charset="-128"/>
              <a:ea typeface="メイリオ" pitchFamily="50" charset="-128"/>
            </a:endParaRPr>
          </a:p>
          <a:p>
            <a:pPr>
              <a:buNone/>
            </a:pPr>
            <a:r>
              <a:rPr lang="ja-JP" altLang="en-US" sz="1800" dirty="0" smtClean="0">
                <a:latin typeface="メイリオ" pitchFamily="50" charset="-128"/>
                <a:ea typeface="メイリオ" pitchFamily="50" charset="-128"/>
              </a:rPr>
              <a:t>往診でも約</a:t>
            </a:r>
            <a:r>
              <a:rPr lang="en-US" altLang="ja-JP" sz="1800" dirty="0" smtClean="0">
                <a:latin typeface="メイリオ" pitchFamily="50" charset="-128"/>
                <a:ea typeface="メイリオ" pitchFamily="50" charset="-128"/>
              </a:rPr>
              <a:t>9</a:t>
            </a:r>
            <a:r>
              <a:rPr lang="ja-JP" altLang="en-US" sz="1800" dirty="0" smtClean="0">
                <a:latin typeface="メイリオ" pitchFamily="50" charset="-128"/>
                <a:ea typeface="メイリオ" pitchFamily="50" charset="-128"/>
              </a:rPr>
              <a:t>割の</a:t>
            </a:r>
            <a:r>
              <a:rPr lang="en-US" altLang="ja-JP" sz="1800" dirty="0" smtClean="0">
                <a:latin typeface="メイリオ" pitchFamily="50" charset="-128"/>
                <a:ea typeface="メイリオ" pitchFamily="50" charset="-128"/>
              </a:rPr>
              <a:t>432</a:t>
            </a:r>
            <a:r>
              <a:rPr lang="ja-JP" altLang="en-US" sz="1800" dirty="0" smtClean="0">
                <a:latin typeface="メイリオ" pitchFamily="50" charset="-128"/>
                <a:ea typeface="メイリオ" pitchFamily="50" charset="-128"/>
              </a:rPr>
              <a:t>件が実施していく意向である。</a:t>
            </a:r>
          </a:p>
        </p:txBody>
      </p:sp>
      <p:sp>
        <p:nvSpPr>
          <p:cNvPr id="10" name="正方形/長方形 9"/>
          <p:cNvSpPr/>
          <p:nvPr/>
        </p:nvSpPr>
        <p:spPr>
          <a:xfrm>
            <a:off x="755576" y="1405095"/>
            <a:ext cx="6480720" cy="369332"/>
          </a:xfrm>
          <a:prstGeom prst="rect">
            <a:avLst/>
          </a:prstGeom>
        </p:spPr>
        <p:txBody>
          <a:bodyPr wrap="square">
            <a:spAutoFit/>
          </a:bodyPr>
          <a:lstStyle/>
          <a:p>
            <a:r>
              <a:rPr lang="ja-JP" altLang="en-US" dirty="0" smtClean="0">
                <a:latin typeface="HG丸ｺﾞｼｯｸM-PRO" pitchFamily="50" charset="-128"/>
                <a:ea typeface="HG丸ｺﾞｼｯｸM-PRO" pitchFamily="50" charset="-128"/>
              </a:rPr>
              <a:t>　訪問診療を実施している医療機関の今後の見通し</a:t>
            </a:r>
            <a:endParaRPr lang="ja-JP" altLang="en-US" dirty="0">
              <a:latin typeface="HG丸ｺﾞｼｯｸM-PRO" pitchFamily="50" charset="-128"/>
              <a:ea typeface="HG丸ｺﾞｼｯｸM-PRO" pitchFamily="50" charset="-128"/>
            </a:endParaRPr>
          </a:p>
        </p:txBody>
      </p:sp>
      <p:graphicFrame>
        <p:nvGraphicFramePr>
          <p:cNvPr id="11" name="グラフ 10"/>
          <p:cNvGraphicFramePr/>
          <p:nvPr/>
        </p:nvGraphicFramePr>
        <p:xfrm>
          <a:off x="971600" y="1837143"/>
          <a:ext cx="8568952" cy="1872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p:nvPr/>
        </p:nvGraphicFramePr>
        <p:xfrm>
          <a:off x="1403649" y="3356992"/>
          <a:ext cx="6336704" cy="2053167"/>
        </p:xfrm>
        <a:graphic>
          <a:graphicData uri="http://schemas.openxmlformats.org/drawingml/2006/chart">
            <c:chart xmlns:c="http://schemas.openxmlformats.org/drawingml/2006/chart" xmlns:r="http://schemas.openxmlformats.org/officeDocument/2006/relationships" r:id="rId4"/>
          </a:graphicData>
        </a:graphic>
      </p:graphicFrame>
      <p:sp>
        <p:nvSpPr>
          <p:cNvPr id="13" name="正方形/長方形 12"/>
          <p:cNvSpPr/>
          <p:nvPr/>
        </p:nvSpPr>
        <p:spPr>
          <a:xfrm>
            <a:off x="755576" y="3277303"/>
            <a:ext cx="6480720" cy="369332"/>
          </a:xfrm>
          <a:prstGeom prst="rect">
            <a:avLst/>
          </a:prstGeom>
        </p:spPr>
        <p:txBody>
          <a:bodyPr wrap="square">
            <a:spAutoFit/>
          </a:bodyPr>
          <a:lstStyle/>
          <a:p>
            <a:r>
              <a:rPr lang="ja-JP" altLang="en-US" dirty="0" smtClean="0">
                <a:latin typeface="HG丸ｺﾞｼｯｸM-PRO" pitchFamily="50" charset="-128"/>
                <a:ea typeface="HG丸ｺﾞｼｯｸM-PRO" pitchFamily="50" charset="-128"/>
              </a:rPr>
              <a:t>　往診を実施している医療機関の今後の見通し</a:t>
            </a:r>
            <a:endParaRPr lang="ja-JP" altLang="en-US" dirty="0">
              <a:latin typeface="HG丸ｺﾞｼｯｸM-PRO" pitchFamily="50" charset="-128"/>
              <a:ea typeface="HG丸ｺﾞｼｯｸM-PRO" pitchFamily="50" charset="-128"/>
            </a:endParaRPr>
          </a:p>
        </p:txBody>
      </p:sp>
      <p:sp>
        <p:nvSpPr>
          <p:cNvPr id="8" name="コンテンツ プレースホルダ 2"/>
          <p:cNvSpPr txBox="1">
            <a:spLocks/>
          </p:cNvSpPr>
          <p:nvPr/>
        </p:nvSpPr>
        <p:spPr>
          <a:xfrm>
            <a:off x="4932040" y="6237312"/>
            <a:ext cx="3528392"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23</a:t>
            </a:r>
            <a:r>
              <a:rPr lang="ja-JP" altLang="en-US" sz="1600" noProof="0" dirty="0" smtClean="0">
                <a:solidFill>
                  <a:schemeClr val="tx2"/>
                </a:solidFill>
                <a:latin typeface="メイリオ" pitchFamily="50" charset="-128"/>
                <a:ea typeface="メイリオ" pitchFamily="50" charset="-128"/>
              </a:rPr>
              <a:t>・</a:t>
            </a:r>
            <a:r>
              <a:rPr lang="en-US" altLang="ja-JP" sz="1600" noProof="0" dirty="0" smtClean="0">
                <a:solidFill>
                  <a:schemeClr val="tx2"/>
                </a:solidFill>
                <a:latin typeface="メイリオ" pitchFamily="50" charset="-128"/>
                <a:ea typeface="メイリオ" pitchFamily="50" charset="-128"/>
              </a:rPr>
              <a:t>26</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ページ　図表</a:t>
            </a:r>
            <a:r>
              <a:rPr lang="en-US" altLang="ja-JP" sz="1600" dirty="0" smtClean="0">
                <a:solidFill>
                  <a:schemeClr val="tx2"/>
                </a:solidFill>
                <a:latin typeface="メイリオ" pitchFamily="50" charset="-128"/>
                <a:ea typeface="メイリオ" pitchFamily="50" charset="-128"/>
              </a:rPr>
              <a:t>28</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31</a:t>
            </a:r>
            <a:endPar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
        <p:nvSpPr>
          <p:cNvPr id="14" name="スライド番号プレースホルダ 13"/>
          <p:cNvSpPr>
            <a:spLocks noGrp="1"/>
          </p:cNvSpPr>
          <p:nvPr>
            <p:ph type="sldNum" sz="quarter" idx="12"/>
          </p:nvPr>
        </p:nvSpPr>
        <p:spPr/>
        <p:txBody>
          <a:bodyPr/>
          <a:lstStyle/>
          <a:p>
            <a:fld id="{397D400B-2B27-4BF4-927F-031908D2BD9D}" type="slidenum">
              <a:rPr kumimoji="1" lang="ja-JP" altLang="en-US" smtClean="0"/>
              <a:pPr/>
              <a:t>20</a:t>
            </a:fld>
            <a:endParaRPr kumimoji="1"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55576" y="1412776"/>
            <a:ext cx="8064896" cy="338554"/>
          </a:xfrm>
          <a:prstGeom prst="rect">
            <a:avLst/>
          </a:prstGeom>
        </p:spPr>
        <p:txBody>
          <a:bodyPr wrap="square">
            <a:spAutoFit/>
          </a:bodyPr>
          <a:lstStyle/>
          <a:p>
            <a:r>
              <a:rPr lang="ja-JP" altLang="en-US" sz="1600" dirty="0" smtClean="0">
                <a:latin typeface="HG丸ｺﾞｼｯｸM-PRO" pitchFamily="50" charset="-128"/>
                <a:ea typeface="HG丸ｺﾞｼｯｸM-PRO" pitchFamily="50" charset="-128"/>
              </a:rPr>
              <a:t>　訪問診療を実施していない（往診のみ実施している）医療機関の今後の見通し</a:t>
            </a:r>
            <a:endParaRPr lang="ja-JP" altLang="en-US" sz="1600" dirty="0">
              <a:latin typeface="HG丸ｺﾞｼｯｸM-PRO" pitchFamily="50" charset="-128"/>
              <a:ea typeface="HG丸ｺﾞｼｯｸM-PRO" pitchFamily="50" charset="-128"/>
            </a:endParaRPr>
          </a:p>
        </p:txBody>
      </p:sp>
      <p:sp>
        <p:nvSpPr>
          <p:cNvPr id="13" name="正方形/長方形 12"/>
          <p:cNvSpPr/>
          <p:nvPr/>
        </p:nvSpPr>
        <p:spPr>
          <a:xfrm>
            <a:off x="755576" y="3140968"/>
            <a:ext cx="7920880" cy="338554"/>
          </a:xfrm>
          <a:prstGeom prst="rect">
            <a:avLst/>
          </a:prstGeom>
        </p:spPr>
        <p:txBody>
          <a:bodyPr wrap="square">
            <a:spAutoFit/>
          </a:bodyPr>
          <a:lstStyle/>
          <a:p>
            <a:r>
              <a:rPr lang="ja-JP" altLang="en-US" sz="1600" dirty="0" smtClean="0">
                <a:latin typeface="HG丸ｺﾞｼｯｸM-PRO" pitchFamily="50" charset="-128"/>
                <a:ea typeface="HG丸ｺﾞｼｯｸM-PRO" pitchFamily="50" charset="-128"/>
              </a:rPr>
              <a:t>　往診を実施していない（訪問診療のみ実施している）医療機関の今後の見通し</a:t>
            </a:r>
            <a:endParaRPr lang="ja-JP" altLang="en-US" sz="1600" dirty="0">
              <a:latin typeface="HG丸ｺﾞｼｯｸM-PRO" pitchFamily="50" charset="-128"/>
              <a:ea typeface="HG丸ｺﾞｼｯｸM-PRO" pitchFamily="50" charset="-128"/>
            </a:endParaRPr>
          </a:p>
        </p:txBody>
      </p:sp>
      <p:sp>
        <p:nvSpPr>
          <p:cNvPr id="11" name="タイトル 1"/>
          <p:cNvSpPr>
            <a:spLocks noGrp="1"/>
          </p:cNvSpPr>
          <p:nvPr>
            <p:ph type="title"/>
          </p:nvPr>
        </p:nvSpPr>
        <p:spPr>
          <a:xfrm>
            <a:off x="755576" y="476672"/>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8" name="コンテンツ プレースホルダ 7"/>
          <p:cNvSpPr>
            <a:spLocks noGrp="1"/>
          </p:cNvSpPr>
          <p:nvPr>
            <p:ph idx="1"/>
          </p:nvPr>
        </p:nvSpPr>
        <p:spPr>
          <a:xfrm>
            <a:off x="395536" y="5229200"/>
            <a:ext cx="8748464" cy="1152128"/>
          </a:xfrm>
        </p:spPr>
        <p:txBody>
          <a:bodyPr>
            <a:normAutofit/>
          </a:bodyPr>
          <a:lstStyle/>
          <a:p>
            <a:pPr>
              <a:buNone/>
            </a:pPr>
            <a:r>
              <a:rPr lang="ja-JP" altLang="en-US" sz="1800" dirty="0" smtClean="0">
                <a:latin typeface="メイリオ" pitchFamily="50" charset="-128"/>
                <a:ea typeface="メイリオ" pitchFamily="50" charset="-128"/>
              </a:rPr>
              <a:t>　　現在は訪問診療を実施していない（往診のみ実施）医療機関のうち、</a:t>
            </a:r>
            <a:endParaRPr lang="en-US" altLang="ja-JP" sz="1800" dirty="0" smtClean="0">
              <a:latin typeface="メイリオ" pitchFamily="50" charset="-128"/>
              <a:ea typeface="メイリオ" pitchFamily="50" charset="-128"/>
            </a:endParaRPr>
          </a:p>
          <a:p>
            <a:pPr>
              <a:buNone/>
            </a:pPr>
            <a:r>
              <a:rPr lang="ja-JP" altLang="en-US" sz="1800" dirty="0" smtClean="0">
                <a:latin typeface="メイリオ" pitchFamily="50" charset="-128"/>
                <a:ea typeface="メイリオ" pitchFamily="50" charset="-128"/>
              </a:rPr>
              <a:t>　今後実施する意向がある医療機関は、約</a:t>
            </a:r>
            <a:r>
              <a:rPr lang="en-US" altLang="ja-JP" sz="1800" dirty="0" smtClean="0">
                <a:latin typeface="メイリオ" pitchFamily="50" charset="-128"/>
                <a:ea typeface="メイリオ" pitchFamily="50" charset="-128"/>
              </a:rPr>
              <a:t>2</a:t>
            </a:r>
            <a:r>
              <a:rPr lang="ja-JP" altLang="en-US" sz="1800" dirty="0" smtClean="0">
                <a:latin typeface="メイリオ" pitchFamily="50" charset="-128"/>
                <a:ea typeface="メイリオ" pitchFamily="50" charset="-128"/>
              </a:rPr>
              <a:t>割の</a:t>
            </a:r>
            <a:r>
              <a:rPr lang="en-US" altLang="ja-JP" sz="1800" dirty="0" smtClean="0">
                <a:latin typeface="メイリオ" pitchFamily="50" charset="-128"/>
                <a:ea typeface="メイリオ" pitchFamily="50" charset="-128"/>
              </a:rPr>
              <a:t>19</a:t>
            </a:r>
            <a:r>
              <a:rPr lang="ja-JP" altLang="en-US" sz="1800" dirty="0" smtClean="0">
                <a:latin typeface="メイリオ" pitchFamily="50" charset="-128"/>
                <a:ea typeface="メイリオ" pitchFamily="50" charset="-128"/>
              </a:rPr>
              <a:t>件、</a:t>
            </a:r>
            <a:endParaRPr lang="en-US" altLang="ja-JP" sz="1800" dirty="0" smtClean="0">
              <a:latin typeface="メイリオ" pitchFamily="50" charset="-128"/>
              <a:ea typeface="メイリオ" pitchFamily="50" charset="-128"/>
            </a:endParaRPr>
          </a:p>
          <a:p>
            <a:pPr>
              <a:buNone/>
            </a:pPr>
            <a:r>
              <a:rPr lang="ja-JP" altLang="en-US" sz="1800" dirty="0" smtClean="0">
                <a:latin typeface="メイリオ" pitchFamily="50" charset="-128"/>
                <a:ea typeface="メイリオ" pitchFamily="50" charset="-128"/>
              </a:rPr>
              <a:t>　往診を実施していない（訪問診療のみ実施）で約</a:t>
            </a:r>
            <a:r>
              <a:rPr lang="en-US" altLang="ja-JP" sz="1800" dirty="0" smtClean="0">
                <a:latin typeface="メイリオ" pitchFamily="50" charset="-128"/>
                <a:ea typeface="メイリオ" pitchFamily="50" charset="-128"/>
              </a:rPr>
              <a:t>2</a:t>
            </a:r>
            <a:r>
              <a:rPr lang="ja-JP" altLang="en-US" sz="1800" dirty="0" smtClean="0">
                <a:latin typeface="メイリオ" pitchFamily="50" charset="-128"/>
                <a:ea typeface="メイリオ" pitchFamily="50" charset="-128"/>
              </a:rPr>
              <a:t>割の</a:t>
            </a:r>
            <a:r>
              <a:rPr lang="en-US" altLang="ja-JP" sz="1800" dirty="0" smtClean="0">
                <a:latin typeface="メイリオ" pitchFamily="50" charset="-128"/>
                <a:ea typeface="メイリオ" pitchFamily="50" charset="-128"/>
              </a:rPr>
              <a:t>10</a:t>
            </a:r>
            <a:r>
              <a:rPr lang="ja-JP" altLang="en-US" sz="1800" dirty="0" smtClean="0">
                <a:latin typeface="メイリオ" pitchFamily="50" charset="-128"/>
                <a:ea typeface="メイリオ" pitchFamily="50" charset="-128"/>
              </a:rPr>
              <a:t>件である。</a:t>
            </a:r>
            <a:endParaRPr kumimoji="1" lang="ja-JP" altLang="en-US" sz="1800" dirty="0">
              <a:latin typeface="メイリオ" pitchFamily="50" charset="-128"/>
              <a:ea typeface="メイリオ" pitchFamily="50" charset="-128"/>
            </a:endParaRPr>
          </a:p>
        </p:txBody>
      </p:sp>
      <p:graphicFrame>
        <p:nvGraphicFramePr>
          <p:cNvPr id="9" name="グラフ 8"/>
          <p:cNvGraphicFramePr/>
          <p:nvPr/>
        </p:nvGraphicFramePr>
        <p:xfrm>
          <a:off x="1619673" y="1628801"/>
          <a:ext cx="6173498" cy="22795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p:nvPr/>
        </p:nvGraphicFramePr>
        <p:xfrm>
          <a:off x="1043608" y="3574269"/>
          <a:ext cx="7704856" cy="1915581"/>
        </p:xfrm>
        <a:graphic>
          <a:graphicData uri="http://schemas.openxmlformats.org/drawingml/2006/chart">
            <c:chart xmlns:c="http://schemas.openxmlformats.org/drawingml/2006/chart" xmlns:r="http://schemas.openxmlformats.org/officeDocument/2006/relationships" r:id="rId4"/>
          </a:graphicData>
        </a:graphic>
      </p:graphicFrame>
      <p:sp>
        <p:nvSpPr>
          <p:cNvPr id="12" name="スライド番号プレースホルダ 11"/>
          <p:cNvSpPr>
            <a:spLocks noGrp="1"/>
          </p:cNvSpPr>
          <p:nvPr>
            <p:ph type="sldNum" sz="quarter" idx="12"/>
          </p:nvPr>
        </p:nvSpPr>
        <p:spPr/>
        <p:txBody>
          <a:bodyPr/>
          <a:lstStyle/>
          <a:p>
            <a:fld id="{397D400B-2B27-4BF4-927F-031908D2BD9D}" type="slidenum">
              <a:rPr kumimoji="1" lang="ja-JP" altLang="en-US" smtClean="0"/>
              <a:pPr/>
              <a:t>21</a:t>
            </a:fld>
            <a:endParaRPr kumimoji="1" lang="ja-JP" altLang="en-US"/>
          </a:p>
        </p:txBody>
      </p:sp>
      <p:sp>
        <p:nvSpPr>
          <p:cNvPr id="15" name="コンテンツ プレースホルダ 2"/>
          <p:cNvSpPr txBox="1">
            <a:spLocks/>
          </p:cNvSpPr>
          <p:nvPr/>
        </p:nvSpPr>
        <p:spPr>
          <a:xfrm>
            <a:off x="5004048" y="6237312"/>
            <a:ext cx="3600400" cy="360040"/>
          </a:xfrm>
          <a:prstGeom prst="rect">
            <a:avLst/>
          </a:prstGeom>
        </p:spPr>
        <p:txBody>
          <a:bodyPr vert="horz">
            <a:normAutofit fontScale="85000" lnSpcReduction="10000"/>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kumimoji="1" lang="en-US" altLang="ja-JP"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24</a:t>
            </a: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a:t>
            </a:r>
            <a:r>
              <a:rPr lang="en-US" altLang="ja-JP" dirty="0" smtClean="0">
                <a:solidFill>
                  <a:schemeClr val="tx2"/>
                </a:solidFill>
                <a:latin typeface="メイリオ" pitchFamily="50" charset="-128"/>
                <a:ea typeface="メイリオ" pitchFamily="50" charset="-128"/>
              </a:rPr>
              <a:t>27</a:t>
            </a: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ページ　図表</a:t>
            </a:r>
            <a:r>
              <a:rPr kumimoji="1" lang="en-US" altLang="ja-JP"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29</a:t>
            </a: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a:t>
            </a:r>
            <a:r>
              <a:rPr kumimoji="1" lang="en-US" altLang="ja-JP"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32</a:t>
            </a:r>
            <a:endPar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13" name="テキスト ボックス 12"/>
          <p:cNvSpPr txBox="1"/>
          <p:nvPr/>
        </p:nvSpPr>
        <p:spPr>
          <a:xfrm>
            <a:off x="390365" y="1124744"/>
            <a:ext cx="8363272" cy="523220"/>
          </a:xfrm>
          <a:prstGeom prst="rect">
            <a:avLst/>
          </a:prstGeom>
          <a:noFill/>
        </p:spPr>
        <p:txBody>
          <a:bodyPr wrap="square" rtlCol="0">
            <a:spAutoFit/>
          </a:bodyPr>
          <a:lstStyle/>
          <a:p>
            <a:pPr algn="ctr"/>
            <a:r>
              <a:rPr kumimoji="1" lang="ja-JP" altLang="en-US" sz="2800" dirty="0" smtClean="0"/>
              <a:t>（各圏域における訪問診療のこれからの見通し）</a:t>
            </a:r>
            <a:endParaRPr kumimoji="1" lang="ja-JP" altLang="en-US" sz="2800" dirty="0"/>
          </a:p>
        </p:txBody>
      </p:sp>
      <p:graphicFrame>
        <p:nvGraphicFramePr>
          <p:cNvPr id="6" name="グラフ 5"/>
          <p:cNvGraphicFramePr>
            <a:graphicFrameLocks noChangeAspect="1"/>
          </p:cNvGraphicFramePr>
          <p:nvPr>
            <p:extLst>
              <p:ext uri="{D42A27DB-BD31-4B8C-83A1-F6EECF244321}">
                <p14:modId xmlns:p14="http://schemas.microsoft.com/office/powerpoint/2010/main" xmlns="" val="2802371003"/>
              </p:ext>
            </p:extLst>
          </p:nvPr>
        </p:nvGraphicFramePr>
        <p:xfrm>
          <a:off x="827584" y="1844824"/>
          <a:ext cx="7177418" cy="4584284"/>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1547665" y="1844824"/>
            <a:ext cx="5904656" cy="707886"/>
          </a:xfrm>
          <a:prstGeom prst="rect">
            <a:avLst/>
          </a:prstGeom>
          <a:noFill/>
        </p:spPr>
        <p:txBody>
          <a:bodyPr wrap="square" rtlCol="0">
            <a:spAutoFit/>
          </a:bodyPr>
          <a:lstStyle/>
          <a:p>
            <a:pPr algn="ctr"/>
            <a:r>
              <a:rPr lang="ja-JP" altLang="en-US" sz="2000" b="1" dirty="0" smtClean="0">
                <a:latin typeface="HG丸ｺﾞｼｯｸM-PRO" pitchFamily="50" charset="-128"/>
                <a:ea typeface="HG丸ｺﾞｼｯｸM-PRO" pitchFamily="50" charset="-128"/>
              </a:rPr>
              <a:t>訪問診療を実施している医療機関</a:t>
            </a:r>
          </a:p>
          <a:p>
            <a:pPr algn="ctr"/>
            <a:endParaRPr kumimoji="1" lang="ja-JP" altLang="en-US" sz="2000" b="1" dirty="0">
              <a:latin typeface="HG丸ｺﾞｼｯｸM-PRO" pitchFamily="50" charset="-128"/>
              <a:ea typeface="HG丸ｺﾞｼｯｸM-PRO" pitchFamily="50" charset="-128"/>
            </a:endParaRPr>
          </a:p>
        </p:txBody>
      </p:sp>
      <p:sp>
        <p:nvSpPr>
          <p:cNvPr id="7" name="スライド番号プレースホルダ 6"/>
          <p:cNvSpPr>
            <a:spLocks noGrp="1"/>
          </p:cNvSpPr>
          <p:nvPr>
            <p:ph type="sldNum" sz="quarter" idx="12"/>
          </p:nvPr>
        </p:nvSpPr>
        <p:spPr/>
        <p:txBody>
          <a:bodyPr/>
          <a:lstStyle/>
          <a:p>
            <a:fld id="{397D400B-2B27-4BF4-927F-031908D2BD9D}" type="slidenum">
              <a:rPr kumimoji="1" lang="ja-JP" altLang="en-US" smtClean="0"/>
              <a:pPr/>
              <a:t>22</a:t>
            </a:fld>
            <a:endParaRPr kumimoji="1" lang="ja-JP" altLang="en-US"/>
          </a:p>
        </p:txBody>
      </p:sp>
      <p:sp>
        <p:nvSpPr>
          <p:cNvPr id="8" name="コンテンツ プレースホルダ 2"/>
          <p:cNvSpPr txBox="1">
            <a:spLocks/>
          </p:cNvSpPr>
          <p:nvPr/>
        </p:nvSpPr>
        <p:spPr>
          <a:xfrm>
            <a:off x="5292080" y="6309320"/>
            <a:ext cx="3652484"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23</a:t>
            </a:r>
            <a:r>
              <a:rPr lang="ja-JP" altLang="en-US" sz="1600" noProof="0" dirty="0"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ージ　図表</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28</a:t>
            </a:r>
            <a:endPar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title"/>
          </p:nvPr>
        </p:nvSpPr>
        <p:spPr>
          <a:xfrm>
            <a:off x="755576"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10" name="テキスト ボックス 9"/>
          <p:cNvSpPr txBox="1"/>
          <p:nvPr/>
        </p:nvSpPr>
        <p:spPr>
          <a:xfrm>
            <a:off x="390365" y="1124744"/>
            <a:ext cx="8363272" cy="523220"/>
          </a:xfrm>
          <a:prstGeom prst="rect">
            <a:avLst/>
          </a:prstGeom>
          <a:noFill/>
        </p:spPr>
        <p:txBody>
          <a:bodyPr wrap="square" rtlCol="0">
            <a:spAutoFit/>
          </a:bodyPr>
          <a:lstStyle/>
          <a:p>
            <a:pPr algn="ctr"/>
            <a:r>
              <a:rPr kumimoji="1" lang="ja-JP" altLang="en-US" sz="2800" dirty="0" smtClean="0"/>
              <a:t>（各圏域における往診のこれからの見通し）</a:t>
            </a:r>
            <a:endParaRPr kumimoji="1" lang="ja-JP" altLang="en-US" sz="2800" dirty="0"/>
          </a:p>
        </p:txBody>
      </p:sp>
      <p:graphicFrame>
        <p:nvGraphicFramePr>
          <p:cNvPr id="6" name="グラフ 5"/>
          <p:cNvGraphicFramePr>
            <a:graphicFrameLocks noChangeAspect="1"/>
          </p:cNvGraphicFramePr>
          <p:nvPr>
            <p:extLst>
              <p:ext uri="{D42A27DB-BD31-4B8C-83A1-F6EECF244321}">
                <p14:modId xmlns:p14="http://schemas.microsoft.com/office/powerpoint/2010/main" xmlns="" val="1681951477"/>
              </p:ext>
            </p:extLst>
          </p:nvPr>
        </p:nvGraphicFramePr>
        <p:xfrm>
          <a:off x="792585" y="1788896"/>
          <a:ext cx="7307807" cy="4660716"/>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1475656" y="1700808"/>
            <a:ext cx="5904656" cy="707886"/>
          </a:xfrm>
          <a:prstGeom prst="rect">
            <a:avLst/>
          </a:prstGeom>
          <a:noFill/>
        </p:spPr>
        <p:txBody>
          <a:bodyPr wrap="square" rtlCol="0">
            <a:spAutoFit/>
          </a:bodyPr>
          <a:lstStyle/>
          <a:p>
            <a:pPr algn="ctr"/>
            <a:r>
              <a:rPr lang="ja-JP" altLang="en-US" sz="2000" b="1" dirty="0" smtClean="0">
                <a:latin typeface="HG丸ｺﾞｼｯｸM-PRO" pitchFamily="50" charset="-128"/>
                <a:ea typeface="HG丸ｺﾞｼｯｸM-PRO" pitchFamily="50" charset="-128"/>
              </a:rPr>
              <a:t>往診を実施している医療機関</a:t>
            </a:r>
          </a:p>
          <a:p>
            <a:pPr algn="ctr"/>
            <a:endParaRPr kumimoji="1" lang="ja-JP" altLang="en-US" sz="2000" b="1" dirty="0">
              <a:latin typeface="HG丸ｺﾞｼｯｸM-PRO" pitchFamily="50" charset="-128"/>
              <a:ea typeface="HG丸ｺﾞｼｯｸM-PRO" pitchFamily="50" charset="-128"/>
            </a:endParaRPr>
          </a:p>
        </p:txBody>
      </p:sp>
      <p:sp>
        <p:nvSpPr>
          <p:cNvPr id="7" name="スライド番号プレースホルダ 6"/>
          <p:cNvSpPr>
            <a:spLocks noGrp="1"/>
          </p:cNvSpPr>
          <p:nvPr>
            <p:ph type="sldNum" sz="quarter" idx="12"/>
          </p:nvPr>
        </p:nvSpPr>
        <p:spPr/>
        <p:txBody>
          <a:bodyPr/>
          <a:lstStyle/>
          <a:p>
            <a:fld id="{397D400B-2B27-4BF4-927F-031908D2BD9D}" type="slidenum">
              <a:rPr kumimoji="1" lang="ja-JP" altLang="en-US" smtClean="0"/>
              <a:pPr/>
              <a:t>23</a:t>
            </a:fld>
            <a:endParaRPr kumimoji="1" lang="ja-JP" altLang="en-US"/>
          </a:p>
        </p:txBody>
      </p:sp>
      <p:sp>
        <p:nvSpPr>
          <p:cNvPr id="8" name="コンテンツ プレースホルダ 2"/>
          <p:cNvSpPr txBox="1">
            <a:spLocks/>
          </p:cNvSpPr>
          <p:nvPr/>
        </p:nvSpPr>
        <p:spPr>
          <a:xfrm>
            <a:off x="5292080" y="6309320"/>
            <a:ext cx="3652484"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26</a:t>
            </a:r>
            <a:r>
              <a:rPr lang="ja-JP" altLang="en-US" sz="1600" noProof="0" dirty="0"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ージ　図表</a:t>
            </a:r>
            <a:r>
              <a:rPr lang="en-US" altLang="ja-JP" sz="1600" dirty="0" smtClean="0">
                <a:solidFill>
                  <a:schemeClr val="tx2"/>
                </a:solidFill>
                <a:latin typeface="メイリオ" pitchFamily="50" charset="-128"/>
                <a:ea typeface="メイリオ" pitchFamily="50" charset="-128"/>
              </a:rPr>
              <a:t>31</a:t>
            </a:r>
            <a:endPar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755576"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12" name="テキスト ボックス 11"/>
          <p:cNvSpPr txBox="1"/>
          <p:nvPr/>
        </p:nvSpPr>
        <p:spPr>
          <a:xfrm>
            <a:off x="390365" y="1124744"/>
            <a:ext cx="8363272" cy="523220"/>
          </a:xfrm>
          <a:prstGeom prst="rect">
            <a:avLst/>
          </a:prstGeom>
          <a:noFill/>
        </p:spPr>
        <p:txBody>
          <a:bodyPr wrap="square" rtlCol="0">
            <a:spAutoFit/>
          </a:bodyPr>
          <a:lstStyle/>
          <a:p>
            <a:pPr algn="ctr"/>
            <a:r>
              <a:rPr kumimoji="1" lang="ja-JP" altLang="en-US" sz="2800" dirty="0" smtClean="0"/>
              <a:t>（各圏域における訪問診療のこれからの見通し）</a:t>
            </a:r>
            <a:endParaRPr kumimoji="1" lang="ja-JP" altLang="en-US" sz="2800" dirty="0"/>
          </a:p>
        </p:txBody>
      </p:sp>
      <p:graphicFrame>
        <p:nvGraphicFramePr>
          <p:cNvPr id="6" name="グラフ 5"/>
          <p:cNvGraphicFramePr>
            <a:graphicFrameLocks noChangeAspect="1"/>
          </p:cNvGraphicFramePr>
          <p:nvPr>
            <p:extLst>
              <p:ext uri="{D42A27DB-BD31-4B8C-83A1-F6EECF244321}">
                <p14:modId xmlns:p14="http://schemas.microsoft.com/office/powerpoint/2010/main" xmlns="" val="2606589900"/>
              </p:ext>
            </p:extLst>
          </p:nvPr>
        </p:nvGraphicFramePr>
        <p:xfrm>
          <a:off x="818158" y="1772816"/>
          <a:ext cx="7327130"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1547665" y="1916832"/>
            <a:ext cx="5904656" cy="707886"/>
          </a:xfrm>
          <a:prstGeom prst="rect">
            <a:avLst/>
          </a:prstGeom>
          <a:noFill/>
        </p:spPr>
        <p:txBody>
          <a:bodyPr wrap="square" rtlCol="0">
            <a:spAutoFit/>
          </a:bodyPr>
          <a:lstStyle/>
          <a:p>
            <a:pPr algn="ctr"/>
            <a:r>
              <a:rPr lang="ja-JP" altLang="en-US" sz="2000" b="1" dirty="0" smtClean="0">
                <a:latin typeface="HG丸ｺﾞｼｯｸM-PRO" pitchFamily="50" charset="-128"/>
                <a:ea typeface="HG丸ｺﾞｼｯｸM-PRO" pitchFamily="50" charset="-128"/>
              </a:rPr>
              <a:t>訪問診療を実施していない医療機関</a:t>
            </a:r>
          </a:p>
          <a:p>
            <a:pPr algn="ctr"/>
            <a:endParaRPr kumimoji="1" lang="ja-JP" altLang="en-US" sz="2000" b="1" dirty="0">
              <a:latin typeface="HG丸ｺﾞｼｯｸM-PRO" pitchFamily="50" charset="-128"/>
              <a:ea typeface="HG丸ｺﾞｼｯｸM-PRO" pitchFamily="50" charset="-128"/>
            </a:endParaRPr>
          </a:p>
        </p:txBody>
      </p:sp>
      <p:sp>
        <p:nvSpPr>
          <p:cNvPr id="7" name="スライド番号プレースホルダ 6"/>
          <p:cNvSpPr>
            <a:spLocks noGrp="1"/>
          </p:cNvSpPr>
          <p:nvPr>
            <p:ph type="sldNum" sz="quarter" idx="12"/>
          </p:nvPr>
        </p:nvSpPr>
        <p:spPr/>
        <p:txBody>
          <a:bodyPr/>
          <a:lstStyle/>
          <a:p>
            <a:fld id="{397D400B-2B27-4BF4-927F-031908D2BD9D}" type="slidenum">
              <a:rPr kumimoji="1" lang="ja-JP" altLang="en-US" smtClean="0"/>
              <a:pPr/>
              <a:t>24</a:t>
            </a:fld>
            <a:endParaRPr kumimoji="1" lang="ja-JP" altLang="en-US"/>
          </a:p>
        </p:txBody>
      </p:sp>
      <p:sp>
        <p:nvSpPr>
          <p:cNvPr id="8" name="コンテンツ プレースホルダ 2"/>
          <p:cNvSpPr txBox="1">
            <a:spLocks/>
          </p:cNvSpPr>
          <p:nvPr/>
        </p:nvSpPr>
        <p:spPr>
          <a:xfrm>
            <a:off x="5292080" y="6309320"/>
            <a:ext cx="3652484"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24</a:t>
            </a:r>
            <a:r>
              <a:rPr lang="ja-JP" altLang="en-US" sz="1600" noProof="0" dirty="0"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ージ　図表</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29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title"/>
          </p:nvPr>
        </p:nvSpPr>
        <p:spPr>
          <a:xfrm>
            <a:off x="899592" y="404664"/>
            <a:ext cx="8686800" cy="838200"/>
          </a:xfrm>
        </p:spPr>
        <p:txBody>
          <a:bodyPr>
            <a:normAutofit/>
          </a:bodyPr>
          <a:lstStyle/>
          <a:p>
            <a:r>
              <a:rPr lang="ja-JP" altLang="en-US" sz="3200" dirty="0" smtClean="0">
                <a:latin typeface="メイリオ" pitchFamily="50" charset="-128"/>
                <a:ea typeface="メイリオ" pitchFamily="50" charset="-128"/>
              </a:rPr>
              <a:t>４ 在宅医療に関する実態</a:t>
            </a:r>
            <a:endParaRPr kumimoji="1" lang="ja-JP" altLang="en-US" sz="3200" dirty="0">
              <a:latin typeface="ＭＳ Ｐゴシック" pitchFamily="50" charset="-128"/>
              <a:ea typeface="ＭＳ Ｐゴシック" pitchFamily="50" charset="-128"/>
            </a:endParaRPr>
          </a:p>
        </p:txBody>
      </p:sp>
      <p:sp>
        <p:nvSpPr>
          <p:cNvPr id="10" name="テキスト ボックス 9"/>
          <p:cNvSpPr txBox="1"/>
          <p:nvPr/>
        </p:nvSpPr>
        <p:spPr>
          <a:xfrm>
            <a:off x="390365" y="1124744"/>
            <a:ext cx="8363272" cy="523220"/>
          </a:xfrm>
          <a:prstGeom prst="rect">
            <a:avLst/>
          </a:prstGeom>
          <a:noFill/>
        </p:spPr>
        <p:txBody>
          <a:bodyPr wrap="square" rtlCol="0">
            <a:spAutoFit/>
          </a:bodyPr>
          <a:lstStyle/>
          <a:p>
            <a:pPr algn="ctr"/>
            <a:r>
              <a:rPr kumimoji="1" lang="ja-JP" altLang="en-US" sz="2800" dirty="0" smtClean="0"/>
              <a:t>（各圏域における往診のこれからの見通し）</a:t>
            </a:r>
            <a:endParaRPr kumimoji="1" lang="ja-JP" altLang="en-US" sz="2800" dirty="0"/>
          </a:p>
        </p:txBody>
      </p:sp>
      <p:graphicFrame>
        <p:nvGraphicFramePr>
          <p:cNvPr id="6" name="グラフ 5"/>
          <p:cNvGraphicFramePr>
            <a:graphicFrameLocks noChangeAspect="1"/>
          </p:cNvGraphicFramePr>
          <p:nvPr>
            <p:extLst>
              <p:ext uri="{D42A27DB-BD31-4B8C-83A1-F6EECF244321}">
                <p14:modId xmlns:p14="http://schemas.microsoft.com/office/powerpoint/2010/main" xmlns="" val="2703494365"/>
              </p:ext>
            </p:extLst>
          </p:nvPr>
        </p:nvGraphicFramePr>
        <p:xfrm>
          <a:off x="740598" y="1772816"/>
          <a:ext cx="7102613"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1691680" y="1916832"/>
            <a:ext cx="5904656" cy="707886"/>
          </a:xfrm>
          <a:prstGeom prst="rect">
            <a:avLst/>
          </a:prstGeom>
          <a:noFill/>
        </p:spPr>
        <p:txBody>
          <a:bodyPr wrap="square" rtlCol="0">
            <a:spAutoFit/>
          </a:bodyPr>
          <a:lstStyle/>
          <a:p>
            <a:pPr algn="ctr"/>
            <a:r>
              <a:rPr lang="ja-JP" altLang="en-US" sz="2000" b="1" dirty="0" smtClean="0">
                <a:latin typeface="HG丸ｺﾞｼｯｸM-PRO" pitchFamily="50" charset="-128"/>
                <a:ea typeface="HG丸ｺﾞｼｯｸM-PRO" pitchFamily="50" charset="-128"/>
              </a:rPr>
              <a:t>往診を実施していない医療機関</a:t>
            </a:r>
          </a:p>
          <a:p>
            <a:pPr algn="ctr"/>
            <a:endParaRPr kumimoji="1" lang="ja-JP" altLang="en-US" sz="2000" b="1" dirty="0">
              <a:latin typeface="HG丸ｺﾞｼｯｸM-PRO" pitchFamily="50" charset="-128"/>
              <a:ea typeface="HG丸ｺﾞｼｯｸM-PRO" pitchFamily="50" charset="-128"/>
            </a:endParaRPr>
          </a:p>
        </p:txBody>
      </p:sp>
      <p:sp>
        <p:nvSpPr>
          <p:cNvPr id="7" name="スライド番号プレースホルダ 6"/>
          <p:cNvSpPr>
            <a:spLocks noGrp="1"/>
          </p:cNvSpPr>
          <p:nvPr>
            <p:ph type="sldNum" sz="quarter" idx="12"/>
          </p:nvPr>
        </p:nvSpPr>
        <p:spPr/>
        <p:txBody>
          <a:bodyPr/>
          <a:lstStyle/>
          <a:p>
            <a:fld id="{397D400B-2B27-4BF4-927F-031908D2BD9D}" type="slidenum">
              <a:rPr kumimoji="1" lang="ja-JP" altLang="en-US" smtClean="0"/>
              <a:pPr/>
              <a:t>25</a:t>
            </a:fld>
            <a:endParaRPr kumimoji="1" lang="ja-JP" altLang="en-US"/>
          </a:p>
        </p:txBody>
      </p:sp>
      <p:sp>
        <p:nvSpPr>
          <p:cNvPr id="8" name="コンテンツ プレースホルダ 2"/>
          <p:cNvSpPr txBox="1">
            <a:spLocks/>
          </p:cNvSpPr>
          <p:nvPr/>
        </p:nvSpPr>
        <p:spPr>
          <a:xfrm>
            <a:off x="5220072" y="6237312"/>
            <a:ext cx="3652484"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27</a:t>
            </a:r>
            <a:r>
              <a:rPr lang="ja-JP" altLang="en-US" sz="1600" noProof="0" dirty="0"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ージ　図表</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32</a:t>
            </a:r>
            <a:endPar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755576"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8" name="コンテンツ プレースホルダ 7"/>
          <p:cNvSpPr>
            <a:spLocks noGrp="1"/>
          </p:cNvSpPr>
          <p:nvPr>
            <p:ph idx="1"/>
          </p:nvPr>
        </p:nvSpPr>
        <p:spPr>
          <a:xfrm>
            <a:off x="683568" y="2132856"/>
            <a:ext cx="7715200" cy="3816424"/>
          </a:xfrm>
        </p:spPr>
        <p:txBody>
          <a:bodyPr>
            <a:normAutofit fontScale="92500"/>
          </a:bodyPr>
          <a:lstStyle/>
          <a:p>
            <a:pPr>
              <a:buNone/>
            </a:pPr>
            <a:r>
              <a:rPr lang="ja-JP" altLang="en-US" sz="2400" dirty="0" smtClean="0">
                <a:latin typeface="メイリオ" pitchFamily="50" charset="-128"/>
                <a:ea typeface="メイリオ" pitchFamily="50" charset="-128"/>
              </a:rPr>
              <a:t>・　各圏域の病院、診療所における訪問診療・往診の実施状況について、</a:t>
            </a:r>
            <a:r>
              <a:rPr lang="en-US" altLang="ja-JP" sz="2400" dirty="0" smtClean="0">
                <a:latin typeface="メイリオ" pitchFamily="50" charset="-128"/>
                <a:ea typeface="メイリオ" pitchFamily="50" charset="-128"/>
              </a:rPr>
              <a:t>9</a:t>
            </a:r>
            <a:r>
              <a:rPr lang="ja-JP" altLang="en-US" sz="2400" dirty="0" smtClean="0">
                <a:latin typeface="メイリオ" pitchFamily="50" charset="-128"/>
                <a:ea typeface="メイリオ" pitchFamily="50" charset="-128"/>
              </a:rPr>
              <a:t>医療圏で「実施している」が「実施していない」を上回った。</a:t>
            </a:r>
            <a:endParaRPr lang="en-US" altLang="ja-JP" sz="2400" dirty="0" smtClean="0">
              <a:latin typeface="メイリオ" pitchFamily="50" charset="-128"/>
              <a:ea typeface="メイリオ" pitchFamily="50" charset="-128"/>
            </a:endParaRPr>
          </a:p>
          <a:p>
            <a:pPr indent="-216000">
              <a:spcBef>
                <a:spcPts val="200"/>
              </a:spcBef>
              <a:buNone/>
            </a:pPr>
            <a:endParaRPr lang="ja-JP" altLang="en-US" sz="2400" dirty="0" smtClean="0">
              <a:latin typeface="メイリオ" pitchFamily="50" charset="-128"/>
              <a:ea typeface="メイリオ" pitchFamily="50" charset="-128"/>
            </a:endParaRPr>
          </a:p>
          <a:p>
            <a:pPr>
              <a:buNone/>
            </a:pPr>
            <a:r>
              <a:rPr lang="ja-JP" altLang="en-US" sz="2400" dirty="0" smtClean="0">
                <a:latin typeface="メイリオ" pitchFamily="50" charset="-128"/>
                <a:ea typeface="メイリオ" pitchFamily="50" charset="-128"/>
              </a:rPr>
              <a:t>・　特に、飯伊、木曽、大北医療圏では、実施している割合が高くなっている。</a:t>
            </a:r>
            <a:endParaRPr lang="en-US" altLang="ja-JP" sz="2400" dirty="0" smtClean="0">
              <a:latin typeface="メイリオ" pitchFamily="50" charset="-128"/>
              <a:ea typeface="メイリオ" pitchFamily="50" charset="-128"/>
            </a:endParaRPr>
          </a:p>
          <a:p>
            <a:pPr>
              <a:spcBef>
                <a:spcPts val="200"/>
              </a:spcBef>
              <a:buNone/>
            </a:pPr>
            <a:endParaRPr lang="ja-JP" altLang="en-US" sz="2400" dirty="0" smtClean="0">
              <a:latin typeface="メイリオ" pitchFamily="50" charset="-128"/>
              <a:ea typeface="メイリオ" pitchFamily="50" charset="-128"/>
            </a:endParaRPr>
          </a:p>
          <a:p>
            <a:pPr>
              <a:buNone/>
            </a:pPr>
            <a:r>
              <a:rPr lang="ja-JP" altLang="en-US" sz="2400" dirty="0" smtClean="0">
                <a:latin typeface="メイリオ" pitchFamily="50" charset="-128"/>
                <a:ea typeface="メイリオ" pitchFamily="50" charset="-128"/>
              </a:rPr>
              <a:t>・　また、全圏域で訪問診療に対し、往診を行っている医療機関が多く、飯伊、木曽、大北医療圏では全医療機関中、往診を実施している医療機関が</a:t>
            </a:r>
            <a:r>
              <a:rPr lang="en-US" altLang="ja-JP" sz="2400" dirty="0" smtClean="0">
                <a:latin typeface="メイリオ" pitchFamily="50" charset="-128"/>
                <a:ea typeface="メイリオ" pitchFamily="50" charset="-128"/>
              </a:rPr>
              <a:t>7</a:t>
            </a:r>
            <a:r>
              <a:rPr lang="ja-JP" altLang="en-US" sz="2400" dirty="0" smtClean="0">
                <a:latin typeface="メイリオ" pitchFamily="50" charset="-128"/>
                <a:ea typeface="メイリオ" pitchFamily="50" charset="-128"/>
              </a:rPr>
              <a:t>割を超えている。</a:t>
            </a:r>
            <a:endParaRPr kumimoji="1" lang="ja-JP" altLang="en-US" sz="2400" dirty="0">
              <a:latin typeface="メイリオ" pitchFamily="50" charset="-128"/>
              <a:ea typeface="メイリオ" pitchFamily="50" charset="-128"/>
            </a:endParaRPr>
          </a:p>
        </p:txBody>
      </p:sp>
      <p:sp>
        <p:nvSpPr>
          <p:cNvPr id="7" name="テキスト ボックス 6"/>
          <p:cNvSpPr txBox="1"/>
          <p:nvPr/>
        </p:nvSpPr>
        <p:spPr>
          <a:xfrm>
            <a:off x="1403649" y="1268760"/>
            <a:ext cx="6311419" cy="523220"/>
          </a:xfrm>
          <a:prstGeom prst="rect">
            <a:avLst/>
          </a:prstGeom>
          <a:noFill/>
        </p:spPr>
        <p:txBody>
          <a:bodyPr wrap="square" rtlCol="0">
            <a:spAutoFit/>
          </a:bodyPr>
          <a:lstStyle/>
          <a:p>
            <a:pPr algn="ctr"/>
            <a:r>
              <a:rPr kumimoji="1" lang="ja-JP" altLang="en-US" sz="2800" dirty="0" smtClean="0"/>
              <a:t>（各圏域における在宅医療実施状況）</a:t>
            </a:r>
            <a:endParaRPr kumimoji="1" lang="ja-JP" altLang="en-US" sz="2800" dirty="0"/>
          </a:p>
        </p:txBody>
      </p:sp>
      <p:sp>
        <p:nvSpPr>
          <p:cNvPr id="5" name="スライド番号プレースホルダ 4"/>
          <p:cNvSpPr>
            <a:spLocks noGrp="1"/>
          </p:cNvSpPr>
          <p:nvPr>
            <p:ph type="sldNum" sz="quarter" idx="12"/>
          </p:nvPr>
        </p:nvSpPr>
        <p:spPr/>
        <p:txBody>
          <a:bodyPr/>
          <a:lstStyle/>
          <a:p>
            <a:fld id="{397D400B-2B27-4BF4-927F-031908D2BD9D}" type="slidenum">
              <a:rPr kumimoji="1" lang="ja-JP" altLang="en-US" smtClean="0"/>
              <a:pPr/>
              <a:t>26</a:t>
            </a:fld>
            <a:endParaRPr kumimoji="1" lang="ja-JP" altLang="en-US"/>
          </a:p>
        </p:txBody>
      </p:sp>
      <p:sp>
        <p:nvSpPr>
          <p:cNvPr id="9" name="コンテンツ プレースホルダ 2"/>
          <p:cNvSpPr txBox="1">
            <a:spLocks/>
          </p:cNvSpPr>
          <p:nvPr/>
        </p:nvSpPr>
        <p:spPr>
          <a:xfrm>
            <a:off x="5796136" y="5877272"/>
            <a:ext cx="2664296"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23</a:t>
            </a:r>
            <a:r>
              <a:rPr lang="ja-JP" altLang="en-US" sz="1600" noProof="0" dirty="0" smtClean="0">
                <a:solidFill>
                  <a:schemeClr val="tx2"/>
                </a:solidFill>
                <a:latin typeface="メイリオ" pitchFamily="50" charset="-128"/>
                <a:ea typeface="メイリオ" pitchFamily="50" charset="-128"/>
              </a:rPr>
              <a:t>～</a:t>
            </a:r>
            <a:r>
              <a:rPr lang="en-US" altLang="ja-JP" sz="1600" noProof="0" dirty="0" smtClean="0">
                <a:solidFill>
                  <a:schemeClr val="tx2"/>
                </a:solidFill>
                <a:latin typeface="メイリオ" pitchFamily="50" charset="-128"/>
                <a:ea typeface="メイリオ" pitchFamily="50" charset="-128"/>
              </a:rPr>
              <a:t>27</a:t>
            </a:r>
            <a:r>
              <a:rPr lang="ja-JP" altLang="en-US" sz="1600" noProof="0" dirty="0" err="1"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err="1" smtClean="0">
                <a:ln>
                  <a:noFill/>
                </a:ln>
                <a:solidFill>
                  <a:schemeClr val="tx2"/>
                </a:solidFill>
                <a:effectLst/>
                <a:uLnTx/>
                <a:uFillTx/>
                <a:latin typeface="メイリオ" pitchFamily="50" charset="-128"/>
                <a:ea typeface="メイリオ" pitchFamily="50" charset="-128"/>
                <a:cs typeface="+mn-cs"/>
              </a:rPr>
              <a:t>ー</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ジ</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71600" y="2852936"/>
            <a:ext cx="7416824" cy="1785104"/>
          </a:xfrm>
          <a:prstGeom prst="rect">
            <a:avLst/>
          </a:prstGeom>
          <a:ln>
            <a:noFill/>
          </a:ln>
        </p:spPr>
        <p:txBody>
          <a:bodyPr wrap="square">
            <a:spAutoFit/>
          </a:bodyPr>
          <a:lstStyle/>
          <a:p>
            <a:r>
              <a:rPr lang="ja-JP" altLang="en-US" sz="2200" dirty="0" smtClean="0">
                <a:latin typeface="メイリオ" pitchFamily="50" charset="-128"/>
                <a:ea typeface="メイリオ" pitchFamily="50" charset="-128"/>
              </a:rPr>
              <a:t>　全ての医療圏で、今後も訪問診療を実施する意向の医療機関が、縮小を検討している医療機関を上回った。</a:t>
            </a:r>
            <a:endParaRPr lang="en-US" altLang="ja-JP" sz="2200" dirty="0" smtClean="0">
              <a:latin typeface="メイリオ" pitchFamily="50" charset="-128"/>
              <a:ea typeface="メイリオ" pitchFamily="50" charset="-128"/>
            </a:endParaRPr>
          </a:p>
          <a:p>
            <a:endParaRPr lang="ja-JP" altLang="en-US" sz="2200" dirty="0" smtClean="0">
              <a:latin typeface="メイリオ" pitchFamily="50" charset="-128"/>
              <a:ea typeface="メイリオ" pitchFamily="50" charset="-128"/>
            </a:endParaRPr>
          </a:p>
          <a:p>
            <a:r>
              <a:rPr lang="ja-JP" altLang="en-US" sz="2200" dirty="0" smtClean="0">
                <a:latin typeface="メイリオ" pitchFamily="50" charset="-128"/>
                <a:ea typeface="メイリオ" pitchFamily="50" charset="-128"/>
              </a:rPr>
              <a:t>特に、上伊那、飯伊、長野医療圏で</a:t>
            </a:r>
            <a:r>
              <a:rPr lang="en-US" altLang="ja-JP" sz="2200" dirty="0" smtClean="0">
                <a:latin typeface="メイリオ" pitchFamily="50" charset="-128"/>
                <a:ea typeface="メイリオ" pitchFamily="50" charset="-128"/>
              </a:rPr>
              <a:t>9</a:t>
            </a:r>
            <a:r>
              <a:rPr lang="ja-JP" altLang="en-US" sz="2200" dirty="0" smtClean="0">
                <a:latin typeface="メイリオ" pitchFamily="50" charset="-128"/>
                <a:ea typeface="メイリオ" pitchFamily="50" charset="-128"/>
              </a:rPr>
              <a:t>割を超える医療機関が今後も実施する意向があると回答している。</a:t>
            </a:r>
            <a:endParaRPr lang="ja-JP" altLang="en-US" sz="2200" dirty="0">
              <a:latin typeface="メイリオ" pitchFamily="50" charset="-128"/>
              <a:ea typeface="メイリオ" pitchFamily="50" charset="-128"/>
            </a:endParaRPr>
          </a:p>
        </p:txBody>
      </p:sp>
      <p:sp>
        <p:nvSpPr>
          <p:cNvPr id="15"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16" name="テキスト ボックス 15"/>
          <p:cNvSpPr txBox="1"/>
          <p:nvPr/>
        </p:nvSpPr>
        <p:spPr>
          <a:xfrm>
            <a:off x="390365" y="1124744"/>
            <a:ext cx="8363272" cy="523220"/>
          </a:xfrm>
          <a:prstGeom prst="rect">
            <a:avLst/>
          </a:prstGeom>
          <a:noFill/>
        </p:spPr>
        <p:txBody>
          <a:bodyPr wrap="square" rtlCol="0">
            <a:spAutoFit/>
          </a:bodyPr>
          <a:lstStyle/>
          <a:p>
            <a:pPr algn="ctr"/>
            <a:r>
              <a:rPr kumimoji="1" lang="ja-JP" altLang="en-US" sz="2800" dirty="0" smtClean="0"/>
              <a:t>（各圏域における訪問診療のこれからの見通し）</a:t>
            </a:r>
            <a:endParaRPr kumimoji="1" lang="ja-JP" altLang="en-US" sz="2800" dirty="0"/>
          </a:p>
        </p:txBody>
      </p:sp>
      <p:sp>
        <p:nvSpPr>
          <p:cNvPr id="12" name="角丸四角形 11"/>
          <p:cNvSpPr/>
          <p:nvPr/>
        </p:nvSpPr>
        <p:spPr>
          <a:xfrm>
            <a:off x="755576" y="1844824"/>
            <a:ext cx="5040560" cy="64807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smtClean="0">
                <a:latin typeface="HG丸ｺﾞｼｯｸM-PRO" pitchFamily="50" charset="-128"/>
                <a:ea typeface="HG丸ｺﾞｼｯｸM-PRO" pitchFamily="50" charset="-128"/>
              </a:rPr>
              <a:t>訪問診療を実施している医療機関</a:t>
            </a:r>
          </a:p>
        </p:txBody>
      </p:sp>
      <p:sp>
        <p:nvSpPr>
          <p:cNvPr id="6" name="スライド番号プレースホルダ 5"/>
          <p:cNvSpPr>
            <a:spLocks noGrp="1"/>
          </p:cNvSpPr>
          <p:nvPr>
            <p:ph type="sldNum" sz="quarter" idx="12"/>
          </p:nvPr>
        </p:nvSpPr>
        <p:spPr/>
        <p:txBody>
          <a:bodyPr/>
          <a:lstStyle/>
          <a:p>
            <a:fld id="{397D400B-2B27-4BF4-927F-031908D2BD9D}" type="slidenum">
              <a:rPr kumimoji="1" lang="ja-JP" altLang="en-US" smtClean="0"/>
              <a:pPr/>
              <a:t>27</a:t>
            </a:fld>
            <a:endParaRPr kumimoji="1" lang="ja-JP" altLang="en-US"/>
          </a:p>
        </p:txBody>
      </p:sp>
      <p:sp>
        <p:nvSpPr>
          <p:cNvPr id="8" name="コンテンツ プレースホルダ 2"/>
          <p:cNvSpPr txBox="1">
            <a:spLocks/>
          </p:cNvSpPr>
          <p:nvPr/>
        </p:nvSpPr>
        <p:spPr>
          <a:xfrm>
            <a:off x="6372200" y="5877272"/>
            <a:ext cx="2032812"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23</a:t>
            </a:r>
            <a:r>
              <a:rPr lang="ja-JP" altLang="en-US" sz="1600" noProof="0" dirty="0" err="1"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err="1" smtClean="0">
                <a:ln>
                  <a:noFill/>
                </a:ln>
                <a:solidFill>
                  <a:schemeClr val="tx2"/>
                </a:solidFill>
                <a:effectLst/>
                <a:uLnTx/>
                <a:uFillTx/>
                <a:latin typeface="メイリオ" pitchFamily="50" charset="-128"/>
                <a:ea typeface="メイリオ" pitchFamily="50" charset="-128"/>
                <a:cs typeface="+mn-cs"/>
              </a:rPr>
              <a:t>ー</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ジ</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71600" y="2780928"/>
            <a:ext cx="7344816" cy="2123658"/>
          </a:xfrm>
          <a:prstGeom prst="rect">
            <a:avLst/>
          </a:prstGeom>
        </p:spPr>
        <p:txBody>
          <a:bodyPr wrap="square">
            <a:spAutoFit/>
          </a:bodyPr>
          <a:lstStyle/>
          <a:p>
            <a:r>
              <a:rPr lang="ja-JP" altLang="en-US" sz="2200" dirty="0" smtClean="0">
                <a:latin typeface="メイリオ" pitchFamily="50" charset="-128"/>
                <a:ea typeface="メイリオ" pitchFamily="50" charset="-128"/>
              </a:rPr>
              <a:t>　現在訪問診療は実施していない（往診のみ実施している）医療機関のうち、今後実施を検討している医療機関数は４割程度で、今後も実施する予定がないと回答した数を上回っている。</a:t>
            </a:r>
            <a:endParaRPr lang="en-US" altLang="ja-JP" sz="2200" dirty="0" smtClean="0">
              <a:latin typeface="メイリオ" pitchFamily="50" charset="-128"/>
              <a:ea typeface="メイリオ" pitchFamily="50" charset="-128"/>
            </a:endParaRPr>
          </a:p>
          <a:p>
            <a:r>
              <a:rPr lang="ja-JP" altLang="en-US" sz="2200" dirty="0" smtClean="0">
                <a:latin typeface="メイリオ" pitchFamily="50" charset="-128"/>
                <a:ea typeface="メイリオ" pitchFamily="50" charset="-128"/>
              </a:rPr>
              <a:t>　また、無回答が４割近くあることから、見通しが立っていない医療機関が多くあることが推察できる。</a:t>
            </a:r>
            <a:endParaRPr lang="ja-JP" altLang="en-US" sz="2200" dirty="0">
              <a:latin typeface="メイリオ" pitchFamily="50" charset="-128"/>
              <a:ea typeface="メイリオ" pitchFamily="50" charset="-128"/>
            </a:endParaRPr>
          </a:p>
        </p:txBody>
      </p:sp>
      <p:sp>
        <p:nvSpPr>
          <p:cNvPr id="11" name="タイトル 1"/>
          <p:cNvSpPr>
            <a:spLocks noGrp="1"/>
          </p:cNvSpPr>
          <p:nvPr>
            <p:ph type="title"/>
          </p:nvPr>
        </p:nvSpPr>
        <p:spPr>
          <a:xfrm>
            <a:off x="755576"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12" name="テキスト ボックス 11"/>
          <p:cNvSpPr txBox="1"/>
          <p:nvPr/>
        </p:nvSpPr>
        <p:spPr>
          <a:xfrm>
            <a:off x="390365" y="1124744"/>
            <a:ext cx="8363272" cy="523220"/>
          </a:xfrm>
          <a:prstGeom prst="rect">
            <a:avLst/>
          </a:prstGeom>
          <a:noFill/>
        </p:spPr>
        <p:txBody>
          <a:bodyPr wrap="square" rtlCol="0">
            <a:spAutoFit/>
          </a:bodyPr>
          <a:lstStyle/>
          <a:p>
            <a:pPr algn="ctr"/>
            <a:r>
              <a:rPr kumimoji="1" lang="ja-JP" altLang="en-US" sz="2800" dirty="0" smtClean="0"/>
              <a:t>（各圏域における訪問診療のこれからの見通し）</a:t>
            </a:r>
            <a:endParaRPr kumimoji="1" lang="ja-JP" altLang="en-US" sz="2800" dirty="0"/>
          </a:p>
        </p:txBody>
      </p:sp>
      <p:sp>
        <p:nvSpPr>
          <p:cNvPr id="8" name="角丸四角形 7"/>
          <p:cNvSpPr/>
          <p:nvPr/>
        </p:nvSpPr>
        <p:spPr>
          <a:xfrm>
            <a:off x="539553" y="1700808"/>
            <a:ext cx="5256584" cy="72008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smtClean="0">
                <a:latin typeface="HG丸ｺﾞｼｯｸM-PRO" pitchFamily="50" charset="-128"/>
                <a:ea typeface="HG丸ｺﾞｼｯｸM-PRO" pitchFamily="50" charset="-128"/>
              </a:rPr>
              <a:t>訪問診療を実施していない医療機関</a:t>
            </a:r>
          </a:p>
        </p:txBody>
      </p:sp>
      <p:sp>
        <p:nvSpPr>
          <p:cNvPr id="6" name="スライド番号プレースホルダ 5"/>
          <p:cNvSpPr>
            <a:spLocks noGrp="1"/>
          </p:cNvSpPr>
          <p:nvPr>
            <p:ph type="sldNum" sz="quarter" idx="12"/>
          </p:nvPr>
        </p:nvSpPr>
        <p:spPr/>
        <p:txBody>
          <a:bodyPr/>
          <a:lstStyle/>
          <a:p>
            <a:fld id="{397D400B-2B27-4BF4-927F-031908D2BD9D}" type="slidenum">
              <a:rPr kumimoji="1" lang="ja-JP" altLang="en-US" smtClean="0"/>
              <a:pPr/>
              <a:t>28</a:t>
            </a:fld>
            <a:endParaRPr kumimoji="1" lang="ja-JP" altLang="en-US"/>
          </a:p>
        </p:txBody>
      </p:sp>
      <p:sp>
        <p:nvSpPr>
          <p:cNvPr id="9" name="コンテンツ プレースホルダ 2"/>
          <p:cNvSpPr txBox="1">
            <a:spLocks/>
          </p:cNvSpPr>
          <p:nvPr/>
        </p:nvSpPr>
        <p:spPr>
          <a:xfrm>
            <a:off x="6372200" y="5877272"/>
            <a:ext cx="2032812"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24</a:t>
            </a:r>
            <a:r>
              <a:rPr lang="ja-JP" altLang="en-US" sz="1600" noProof="0" dirty="0" err="1"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err="1" smtClean="0">
                <a:ln>
                  <a:noFill/>
                </a:ln>
                <a:solidFill>
                  <a:schemeClr val="tx2"/>
                </a:solidFill>
                <a:effectLst/>
                <a:uLnTx/>
                <a:uFillTx/>
                <a:latin typeface="メイリオ" pitchFamily="50" charset="-128"/>
                <a:ea typeface="メイリオ" pitchFamily="50" charset="-128"/>
                <a:cs typeface="+mn-cs"/>
              </a:rPr>
              <a:t>ー</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ジ</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203848" y="1916832"/>
            <a:ext cx="2507418" cy="400110"/>
          </a:xfrm>
          <a:prstGeom prst="rect">
            <a:avLst/>
          </a:prstGeom>
        </p:spPr>
        <p:txBody>
          <a:bodyPr wrap="none">
            <a:spAutoFit/>
          </a:bodyPr>
          <a:lstStyle/>
          <a:p>
            <a:r>
              <a:rPr lang="ja-JP" altLang="en-US" sz="2000" b="1" dirty="0" smtClean="0">
                <a:latin typeface="HG丸ｺﾞｼｯｸM-PRO" pitchFamily="50" charset="-128"/>
                <a:ea typeface="HG丸ｺﾞｼｯｸM-PRO" pitchFamily="50" charset="-128"/>
              </a:rPr>
              <a:t>訪問診療の充足状況</a:t>
            </a:r>
            <a:endParaRPr lang="ja-JP" altLang="en-US" sz="2000" b="1" dirty="0">
              <a:latin typeface="HG丸ｺﾞｼｯｸM-PRO" pitchFamily="50" charset="-128"/>
              <a:ea typeface="HG丸ｺﾞｼｯｸM-PRO" pitchFamily="50" charset="-128"/>
            </a:endParaRPr>
          </a:p>
        </p:txBody>
      </p:sp>
      <p:sp>
        <p:nvSpPr>
          <p:cNvPr id="8"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10" name="テキスト ボックス 9"/>
          <p:cNvSpPr txBox="1"/>
          <p:nvPr/>
        </p:nvSpPr>
        <p:spPr>
          <a:xfrm>
            <a:off x="0" y="1124746"/>
            <a:ext cx="9144000" cy="461665"/>
          </a:xfrm>
          <a:prstGeom prst="rect">
            <a:avLst/>
          </a:prstGeom>
          <a:noFill/>
        </p:spPr>
        <p:txBody>
          <a:bodyPr wrap="square" rtlCol="0">
            <a:spAutoFit/>
          </a:bodyPr>
          <a:lstStyle/>
          <a:p>
            <a:pPr algn="ctr"/>
            <a:r>
              <a:rPr kumimoji="1" lang="ja-JP" altLang="en-US" sz="2400" dirty="0" smtClean="0"/>
              <a:t>（日常生活圏域の在宅医療機能の充足状況）</a:t>
            </a:r>
            <a:endParaRPr kumimoji="1" lang="ja-JP" altLang="en-US" sz="2400" dirty="0"/>
          </a:p>
        </p:txBody>
      </p:sp>
      <p:graphicFrame>
        <p:nvGraphicFramePr>
          <p:cNvPr id="7" name="グラフ 6"/>
          <p:cNvGraphicFramePr/>
          <p:nvPr/>
        </p:nvGraphicFramePr>
        <p:xfrm>
          <a:off x="683569" y="2492896"/>
          <a:ext cx="7776864"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6" name="コンテンツ プレースホルダ 2"/>
          <p:cNvSpPr>
            <a:spLocks noGrp="1"/>
          </p:cNvSpPr>
          <p:nvPr>
            <p:ph idx="1"/>
          </p:nvPr>
        </p:nvSpPr>
        <p:spPr>
          <a:xfrm>
            <a:off x="5327576" y="5877272"/>
            <a:ext cx="3816424" cy="720080"/>
          </a:xfrm>
        </p:spPr>
        <p:txBody>
          <a:bodyPr>
            <a:normAutofit/>
          </a:bodyPr>
          <a:lstStyle/>
          <a:p>
            <a:pPr marL="0" indent="0">
              <a:buNone/>
            </a:pPr>
            <a:r>
              <a:rPr lang="ja-JP" altLang="en-US" sz="1800" dirty="0" smtClean="0">
                <a:latin typeface="メイリオ" pitchFamily="50" charset="-128"/>
                <a:ea typeface="メイリオ" pitchFamily="50" charset="-128"/>
              </a:rPr>
              <a:t>報告書</a:t>
            </a:r>
            <a:r>
              <a:rPr lang="en-US" altLang="ja-JP" sz="1800" dirty="0" smtClean="0">
                <a:latin typeface="メイリオ" pitchFamily="50" charset="-128"/>
                <a:ea typeface="メイリオ" pitchFamily="50" charset="-128"/>
              </a:rPr>
              <a:t>49</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54</a:t>
            </a:r>
          </a:p>
          <a:p>
            <a:pPr marL="0" indent="0">
              <a:buNone/>
            </a:pPr>
            <a:r>
              <a:rPr lang="ja-JP" altLang="en-US" sz="1800" dirty="0" smtClean="0">
                <a:latin typeface="メイリオ" pitchFamily="50" charset="-128"/>
                <a:ea typeface="メイリオ" pitchFamily="50" charset="-128"/>
              </a:rPr>
              <a:t>　　　</a:t>
            </a:r>
            <a:r>
              <a:rPr lang="en-US" altLang="ja-JP" sz="1800" dirty="0" smtClean="0">
                <a:latin typeface="メイリオ" pitchFamily="50" charset="-128"/>
                <a:ea typeface="メイリオ" pitchFamily="50" charset="-128"/>
              </a:rPr>
              <a:t>51</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58</a:t>
            </a:r>
            <a:r>
              <a:rPr lang="ja-JP" altLang="en-US" sz="1800" dirty="0" smtClean="0">
                <a:latin typeface="メイリオ" pitchFamily="50" charset="-128"/>
                <a:ea typeface="メイリオ" pitchFamily="50" charset="-128"/>
              </a:rPr>
              <a:t>　　　</a:t>
            </a:r>
          </a:p>
        </p:txBody>
      </p:sp>
      <p:sp>
        <p:nvSpPr>
          <p:cNvPr id="11" name="テキスト ボックス 11"/>
          <p:cNvSpPr txBox="1"/>
          <p:nvPr/>
        </p:nvSpPr>
        <p:spPr>
          <a:xfrm>
            <a:off x="3176976" y="5603530"/>
            <a:ext cx="5005064"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全体：</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n=939</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病院：</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n=91</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無床</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n=798</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有</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床：</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n=50</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ST</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n=136</a:t>
            </a:r>
            <a:endPar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endParaRPr>
          </a:p>
        </p:txBody>
      </p:sp>
      <p:sp>
        <p:nvSpPr>
          <p:cNvPr id="12" name="スライド番号プレースホルダ 11"/>
          <p:cNvSpPr>
            <a:spLocks noGrp="1"/>
          </p:cNvSpPr>
          <p:nvPr>
            <p:ph type="sldNum" sz="quarter" idx="12"/>
          </p:nvPr>
        </p:nvSpPr>
        <p:spPr/>
        <p:txBody>
          <a:bodyPr/>
          <a:lstStyle/>
          <a:p>
            <a:fld id="{397D400B-2B27-4BF4-927F-031908D2BD9D}" type="slidenum">
              <a:rPr kumimoji="1" lang="ja-JP" altLang="en-US" smtClean="0"/>
              <a:pPr/>
              <a:t>29</a:t>
            </a:fld>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332656"/>
            <a:ext cx="8686800" cy="838200"/>
          </a:xfrm>
        </p:spPr>
        <p:txBody>
          <a:bodyPr>
            <a:normAutofit/>
          </a:bodyPr>
          <a:lstStyle/>
          <a:p>
            <a:r>
              <a:rPr lang="ja-JP" altLang="en-US" sz="3200" dirty="0">
                <a:latin typeface="ＭＳ Ｐゴシック" pitchFamily="50" charset="-128"/>
                <a:ea typeface="ＭＳ Ｐゴシック" pitchFamily="50" charset="-128"/>
              </a:rPr>
              <a:t>１　調査の目的</a:t>
            </a:r>
            <a:endParaRPr kumimoji="1" lang="ja-JP" altLang="en-US" sz="3200" dirty="0">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791072" y="1628800"/>
            <a:ext cx="8352928" cy="2448272"/>
          </a:xfrm>
        </p:spPr>
        <p:txBody>
          <a:bodyPr>
            <a:noAutofit/>
          </a:bodyPr>
          <a:lstStyle/>
          <a:p>
            <a:pPr marL="0" indent="0">
              <a:lnSpc>
                <a:spcPct val="260000"/>
              </a:lnSpc>
              <a:buNone/>
            </a:pPr>
            <a:r>
              <a:rPr lang="ja-JP" altLang="en-US" sz="2800" dirty="0">
                <a:latin typeface="メイリオ" pitchFamily="50" charset="-128"/>
                <a:ea typeface="メイリオ" pitchFamily="50" charset="-128"/>
              </a:rPr>
              <a:t>高齢社会のさらなる進展を見据え</a:t>
            </a:r>
            <a:r>
              <a:rPr lang="ja-JP" altLang="en-US" sz="2800" dirty="0" smtClean="0">
                <a:latin typeface="メイリオ" pitchFamily="50" charset="-128"/>
                <a:ea typeface="メイリオ" pitchFamily="50" charset="-128"/>
              </a:rPr>
              <a:t>、</a:t>
            </a:r>
            <a:endParaRPr lang="en-US" altLang="ja-JP" sz="2800" dirty="0" smtClean="0">
              <a:latin typeface="メイリオ" pitchFamily="50" charset="-128"/>
              <a:ea typeface="メイリオ" pitchFamily="50" charset="-128"/>
            </a:endParaRPr>
          </a:p>
          <a:p>
            <a:pPr marL="0" indent="0">
              <a:lnSpc>
                <a:spcPct val="260000"/>
              </a:lnSpc>
              <a:buNone/>
            </a:pPr>
            <a:r>
              <a:rPr lang="ja-JP" altLang="en-US" sz="2800" dirty="0" smtClean="0">
                <a:latin typeface="メイリオ" pitchFamily="50" charset="-128"/>
                <a:ea typeface="メイリオ" pitchFamily="50" charset="-128"/>
              </a:rPr>
              <a:t>県内</a:t>
            </a:r>
            <a:r>
              <a:rPr lang="ja-JP" altLang="en-US" sz="2800" dirty="0">
                <a:latin typeface="メイリオ" pitchFamily="50" charset="-128"/>
                <a:ea typeface="メイリオ" pitchFamily="50" charset="-128"/>
              </a:rPr>
              <a:t>各圏域における在宅医療提供体制</a:t>
            </a:r>
            <a:r>
              <a:rPr lang="ja-JP" altLang="en-US" sz="2800" dirty="0" smtClean="0">
                <a:latin typeface="メイリオ" pitchFamily="50" charset="-128"/>
                <a:ea typeface="メイリオ" pitchFamily="50" charset="-128"/>
              </a:rPr>
              <a:t>の現状</a:t>
            </a:r>
            <a:endParaRPr lang="en-US" altLang="ja-JP" sz="2800" dirty="0" smtClean="0">
              <a:latin typeface="メイリオ" pitchFamily="50" charset="-128"/>
              <a:ea typeface="メイリオ" pitchFamily="50" charset="-128"/>
            </a:endParaRPr>
          </a:p>
          <a:p>
            <a:pPr marL="0" indent="0">
              <a:lnSpc>
                <a:spcPct val="260000"/>
              </a:lnSpc>
              <a:buNone/>
            </a:pPr>
            <a:r>
              <a:rPr lang="ja-JP" altLang="en-US" sz="2800" dirty="0" smtClean="0">
                <a:latin typeface="メイリオ" pitchFamily="50" charset="-128"/>
                <a:ea typeface="メイリオ" pitchFamily="50" charset="-128"/>
              </a:rPr>
              <a:t>将来</a:t>
            </a:r>
            <a:r>
              <a:rPr lang="ja-JP" altLang="en-US" sz="2800" dirty="0">
                <a:latin typeface="メイリオ" pitchFamily="50" charset="-128"/>
                <a:ea typeface="メイリオ" pitchFamily="50" charset="-128"/>
              </a:rPr>
              <a:t>に向けての課題等を調査</a:t>
            </a:r>
            <a:r>
              <a:rPr lang="ja-JP" altLang="en-US" sz="2800" dirty="0" smtClean="0">
                <a:latin typeface="メイリオ" pitchFamily="50" charset="-128"/>
                <a:ea typeface="メイリオ" pitchFamily="50" charset="-128"/>
              </a:rPr>
              <a:t>し、把握</a:t>
            </a:r>
            <a:r>
              <a:rPr lang="ja-JP" altLang="en-US" sz="2800" dirty="0">
                <a:latin typeface="メイリオ" pitchFamily="50" charset="-128"/>
                <a:ea typeface="メイリオ" pitchFamily="50" charset="-128"/>
              </a:rPr>
              <a:t>する。</a:t>
            </a:r>
            <a:endParaRPr kumimoji="1" lang="ja-JP" altLang="en-US" sz="2800" dirty="0">
              <a:latin typeface="メイリオ" pitchFamily="50" charset="-128"/>
              <a:ea typeface="メイリオ" pitchFamily="50" charset="-128"/>
            </a:endParaRPr>
          </a:p>
        </p:txBody>
      </p:sp>
      <p:sp>
        <p:nvSpPr>
          <p:cNvPr id="4" name="スライド番号プレースホルダ 3"/>
          <p:cNvSpPr>
            <a:spLocks noGrp="1"/>
          </p:cNvSpPr>
          <p:nvPr>
            <p:ph type="sldNum" sz="quarter" idx="12"/>
          </p:nvPr>
        </p:nvSpPr>
        <p:spPr/>
        <p:txBody>
          <a:bodyPr/>
          <a:lstStyle/>
          <a:p>
            <a:fld id="{397D400B-2B27-4BF4-927F-031908D2BD9D}" type="slidenum">
              <a:rPr kumimoji="1" lang="ja-JP" altLang="en-US" smtClean="0"/>
              <a:pPr/>
              <a:t>3</a:t>
            </a:fld>
            <a:endParaRPr kumimoji="1"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203848" y="1916832"/>
            <a:ext cx="3023585" cy="400110"/>
          </a:xfrm>
          <a:prstGeom prst="rect">
            <a:avLst/>
          </a:prstGeom>
        </p:spPr>
        <p:txBody>
          <a:bodyPr wrap="none">
            <a:spAutoFit/>
          </a:bodyPr>
          <a:lstStyle/>
          <a:p>
            <a:r>
              <a:rPr lang="ja-JP" altLang="en-US" sz="2000" b="1" dirty="0" smtClean="0">
                <a:latin typeface="HG丸ｺﾞｼｯｸM-PRO" pitchFamily="50" charset="-128"/>
                <a:ea typeface="HG丸ｺﾞｼｯｸM-PRO" pitchFamily="50" charset="-128"/>
              </a:rPr>
              <a:t>往診（日中）の充足状況</a:t>
            </a:r>
            <a:endParaRPr lang="ja-JP" altLang="en-US" sz="2000" b="1" dirty="0">
              <a:latin typeface="HG丸ｺﾞｼｯｸM-PRO" pitchFamily="50" charset="-128"/>
              <a:ea typeface="HG丸ｺﾞｼｯｸM-PRO" pitchFamily="50" charset="-128"/>
            </a:endParaRPr>
          </a:p>
        </p:txBody>
      </p:sp>
      <p:sp>
        <p:nvSpPr>
          <p:cNvPr id="8"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10" name="テキスト ボックス 9"/>
          <p:cNvSpPr txBox="1"/>
          <p:nvPr/>
        </p:nvSpPr>
        <p:spPr>
          <a:xfrm>
            <a:off x="0" y="1124746"/>
            <a:ext cx="9144000" cy="461665"/>
          </a:xfrm>
          <a:prstGeom prst="rect">
            <a:avLst/>
          </a:prstGeom>
          <a:noFill/>
        </p:spPr>
        <p:txBody>
          <a:bodyPr wrap="square" rtlCol="0">
            <a:spAutoFit/>
          </a:bodyPr>
          <a:lstStyle/>
          <a:p>
            <a:pPr algn="ctr"/>
            <a:r>
              <a:rPr kumimoji="1" lang="ja-JP" altLang="en-US" sz="2400" dirty="0" smtClean="0"/>
              <a:t>（日常生活圏域の在宅医療機能の充足状況）</a:t>
            </a:r>
            <a:endParaRPr kumimoji="1" lang="ja-JP" altLang="en-US" sz="2400" dirty="0"/>
          </a:p>
        </p:txBody>
      </p:sp>
      <p:graphicFrame>
        <p:nvGraphicFramePr>
          <p:cNvPr id="6" name="グラフ 5"/>
          <p:cNvGraphicFramePr/>
          <p:nvPr/>
        </p:nvGraphicFramePr>
        <p:xfrm>
          <a:off x="539552" y="2420888"/>
          <a:ext cx="7848872"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11" name="コンテンツ プレースホルダ 2"/>
          <p:cNvSpPr>
            <a:spLocks noGrp="1"/>
          </p:cNvSpPr>
          <p:nvPr>
            <p:ph idx="1"/>
          </p:nvPr>
        </p:nvSpPr>
        <p:spPr>
          <a:xfrm>
            <a:off x="5148064" y="5762400"/>
            <a:ext cx="3816424" cy="720080"/>
          </a:xfrm>
        </p:spPr>
        <p:txBody>
          <a:bodyPr>
            <a:normAutofit/>
          </a:bodyPr>
          <a:lstStyle/>
          <a:p>
            <a:pPr marL="0" indent="0">
              <a:buNone/>
            </a:pPr>
            <a:r>
              <a:rPr lang="ja-JP" altLang="en-US" sz="1800" dirty="0" smtClean="0">
                <a:latin typeface="メイリオ" pitchFamily="50" charset="-128"/>
                <a:ea typeface="メイリオ" pitchFamily="50" charset="-128"/>
              </a:rPr>
              <a:t>報告書</a:t>
            </a:r>
            <a:r>
              <a:rPr lang="en-US" altLang="ja-JP" sz="1800" dirty="0" smtClean="0">
                <a:latin typeface="メイリオ" pitchFamily="50" charset="-128"/>
                <a:ea typeface="メイリオ" pitchFamily="50" charset="-128"/>
              </a:rPr>
              <a:t>49</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55</a:t>
            </a:r>
          </a:p>
          <a:p>
            <a:pPr marL="0" indent="0">
              <a:buNone/>
            </a:pPr>
            <a:r>
              <a:rPr lang="ja-JP" altLang="en-US" sz="1800" dirty="0" smtClean="0">
                <a:latin typeface="メイリオ" pitchFamily="50" charset="-128"/>
                <a:ea typeface="メイリオ" pitchFamily="50" charset="-128"/>
              </a:rPr>
              <a:t>　　　</a:t>
            </a:r>
            <a:r>
              <a:rPr lang="en-US" altLang="ja-JP" sz="1800" dirty="0" smtClean="0">
                <a:latin typeface="メイリオ" pitchFamily="50" charset="-128"/>
                <a:ea typeface="メイリオ" pitchFamily="50" charset="-128"/>
              </a:rPr>
              <a:t>51</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58</a:t>
            </a:r>
            <a:r>
              <a:rPr lang="ja-JP" altLang="en-US" sz="1800" dirty="0" smtClean="0">
                <a:latin typeface="メイリオ" pitchFamily="50" charset="-128"/>
                <a:ea typeface="メイリオ" pitchFamily="50" charset="-128"/>
              </a:rPr>
              <a:t>　　　</a:t>
            </a:r>
          </a:p>
        </p:txBody>
      </p:sp>
      <p:sp>
        <p:nvSpPr>
          <p:cNvPr id="12" name="テキスト ボックス 11"/>
          <p:cNvSpPr txBox="1"/>
          <p:nvPr/>
        </p:nvSpPr>
        <p:spPr>
          <a:xfrm>
            <a:off x="3191264" y="5446362"/>
            <a:ext cx="5005064"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全体：</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n=939</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病院：</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n=91</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無床</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n=798</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有</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床：</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n=50</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ST</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n=136</a:t>
            </a:r>
            <a:endPar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endParaRPr>
          </a:p>
        </p:txBody>
      </p:sp>
      <p:sp>
        <p:nvSpPr>
          <p:cNvPr id="13" name="スライド番号プレースホルダ 12"/>
          <p:cNvSpPr>
            <a:spLocks noGrp="1"/>
          </p:cNvSpPr>
          <p:nvPr>
            <p:ph type="sldNum" sz="quarter" idx="12"/>
          </p:nvPr>
        </p:nvSpPr>
        <p:spPr/>
        <p:txBody>
          <a:bodyPr/>
          <a:lstStyle/>
          <a:p>
            <a:fld id="{397D400B-2B27-4BF4-927F-031908D2BD9D}" type="slidenum">
              <a:rPr kumimoji="1" lang="ja-JP" altLang="en-US" smtClean="0"/>
              <a:pPr/>
              <a:t>30</a:t>
            </a:fld>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411760" y="1916832"/>
            <a:ext cx="3921266" cy="400110"/>
          </a:xfrm>
          <a:prstGeom prst="rect">
            <a:avLst/>
          </a:prstGeom>
        </p:spPr>
        <p:txBody>
          <a:bodyPr wrap="none">
            <a:spAutoFit/>
          </a:bodyPr>
          <a:lstStyle/>
          <a:p>
            <a:r>
              <a:rPr lang="ja-JP" altLang="en-US" sz="2000" b="1" dirty="0" smtClean="0">
                <a:latin typeface="HG丸ｺﾞｼｯｸM-PRO" pitchFamily="50" charset="-128"/>
                <a:ea typeface="HG丸ｺﾞｼｯｸM-PRO" pitchFamily="50" charset="-128"/>
              </a:rPr>
              <a:t>往診（</a:t>
            </a:r>
            <a:r>
              <a:rPr lang="en-US" altLang="ja-JP" sz="2000" b="1" dirty="0" smtClean="0">
                <a:latin typeface="HG丸ｺﾞｼｯｸM-PRO" pitchFamily="50" charset="-128"/>
                <a:ea typeface="HG丸ｺﾞｼｯｸM-PRO" pitchFamily="50" charset="-128"/>
              </a:rPr>
              <a:t>24</a:t>
            </a:r>
            <a:r>
              <a:rPr lang="ja-JP" altLang="en-US" sz="2000" b="1" dirty="0" smtClean="0">
                <a:latin typeface="HG丸ｺﾞｼｯｸM-PRO" pitchFamily="50" charset="-128"/>
                <a:ea typeface="HG丸ｺﾞｼｯｸM-PRO" pitchFamily="50" charset="-128"/>
              </a:rPr>
              <a:t>時間対応）の充足状況</a:t>
            </a:r>
            <a:endParaRPr lang="ja-JP" altLang="en-US" sz="2000" b="1" dirty="0">
              <a:latin typeface="HG丸ｺﾞｼｯｸM-PRO" pitchFamily="50" charset="-128"/>
              <a:ea typeface="HG丸ｺﾞｼｯｸM-PRO" pitchFamily="50" charset="-128"/>
            </a:endParaRPr>
          </a:p>
        </p:txBody>
      </p:sp>
      <p:sp>
        <p:nvSpPr>
          <p:cNvPr id="8"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10" name="テキスト ボックス 9"/>
          <p:cNvSpPr txBox="1"/>
          <p:nvPr/>
        </p:nvSpPr>
        <p:spPr>
          <a:xfrm>
            <a:off x="0" y="1124746"/>
            <a:ext cx="9144000" cy="461665"/>
          </a:xfrm>
          <a:prstGeom prst="rect">
            <a:avLst/>
          </a:prstGeom>
          <a:noFill/>
        </p:spPr>
        <p:txBody>
          <a:bodyPr wrap="square" rtlCol="0">
            <a:spAutoFit/>
          </a:bodyPr>
          <a:lstStyle/>
          <a:p>
            <a:pPr algn="ctr"/>
            <a:r>
              <a:rPr kumimoji="1" lang="ja-JP" altLang="en-US" sz="2400" dirty="0" smtClean="0"/>
              <a:t>（日常生活圏域の在宅医療機能の充足状況）</a:t>
            </a:r>
            <a:endParaRPr kumimoji="1" lang="ja-JP" altLang="en-US" sz="2400" dirty="0"/>
          </a:p>
        </p:txBody>
      </p:sp>
      <p:graphicFrame>
        <p:nvGraphicFramePr>
          <p:cNvPr id="12" name="グラフ 11"/>
          <p:cNvGraphicFramePr/>
          <p:nvPr/>
        </p:nvGraphicFramePr>
        <p:xfrm>
          <a:off x="611560" y="2420888"/>
          <a:ext cx="7704856"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15" name="コンテンツ プレースホルダ 2"/>
          <p:cNvSpPr>
            <a:spLocks noGrp="1"/>
          </p:cNvSpPr>
          <p:nvPr>
            <p:ph idx="1"/>
          </p:nvPr>
        </p:nvSpPr>
        <p:spPr>
          <a:xfrm>
            <a:off x="5327576" y="5805264"/>
            <a:ext cx="3816424" cy="720080"/>
          </a:xfrm>
        </p:spPr>
        <p:txBody>
          <a:bodyPr>
            <a:normAutofit/>
          </a:bodyPr>
          <a:lstStyle/>
          <a:p>
            <a:pPr marL="0" indent="0">
              <a:buNone/>
            </a:pPr>
            <a:r>
              <a:rPr lang="ja-JP" altLang="en-US" sz="1800" dirty="0" smtClean="0">
                <a:latin typeface="メイリオ" pitchFamily="50" charset="-128"/>
                <a:ea typeface="メイリオ" pitchFamily="50" charset="-128"/>
              </a:rPr>
              <a:t>報告書</a:t>
            </a:r>
            <a:r>
              <a:rPr lang="en-US" altLang="ja-JP" sz="1800" dirty="0" smtClean="0">
                <a:latin typeface="メイリオ" pitchFamily="50" charset="-128"/>
                <a:ea typeface="メイリオ" pitchFamily="50" charset="-128"/>
              </a:rPr>
              <a:t>50</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56</a:t>
            </a:r>
          </a:p>
          <a:p>
            <a:pPr marL="0" indent="0">
              <a:buNone/>
            </a:pPr>
            <a:r>
              <a:rPr lang="ja-JP" altLang="en-US" sz="1800" dirty="0" smtClean="0">
                <a:latin typeface="メイリオ" pitchFamily="50" charset="-128"/>
                <a:ea typeface="メイリオ" pitchFamily="50" charset="-128"/>
              </a:rPr>
              <a:t>　　　</a:t>
            </a:r>
            <a:r>
              <a:rPr lang="en-US" altLang="ja-JP" sz="1800" dirty="0" smtClean="0">
                <a:latin typeface="メイリオ" pitchFamily="50" charset="-128"/>
                <a:ea typeface="メイリオ" pitchFamily="50" charset="-128"/>
              </a:rPr>
              <a:t>51</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58</a:t>
            </a:r>
            <a:r>
              <a:rPr lang="ja-JP" altLang="en-US" sz="1800" dirty="0" smtClean="0">
                <a:latin typeface="メイリオ" pitchFamily="50" charset="-128"/>
                <a:ea typeface="メイリオ" pitchFamily="50" charset="-128"/>
              </a:rPr>
              <a:t>　　　</a:t>
            </a:r>
          </a:p>
        </p:txBody>
      </p:sp>
      <p:sp>
        <p:nvSpPr>
          <p:cNvPr id="16" name="テキスト ボックス 11"/>
          <p:cNvSpPr txBox="1"/>
          <p:nvPr/>
        </p:nvSpPr>
        <p:spPr>
          <a:xfrm>
            <a:off x="3131840" y="5517234"/>
            <a:ext cx="5005064"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全体：</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n=939</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病院：</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n=91</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無床</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n=798</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有</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床：</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n=50</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ST</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n=136</a:t>
            </a:r>
            <a:endPar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endParaRPr>
          </a:p>
        </p:txBody>
      </p:sp>
      <p:sp>
        <p:nvSpPr>
          <p:cNvPr id="11" name="スライド番号プレースホルダ 10"/>
          <p:cNvSpPr>
            <a:spLocks noGrp="1"/>
          </p:cNvSpPr>
          <p:nvPr>
            <p:ph type="sldNum" sz="quarter" idx="12"/>
          </p:nvPr>
        </p:nvSpPr>
        <p:spPr/>
        <p:txBody>
          <a:bodyPr/>
          <a:lstStyle/>
          <a:p>
            <a:fld id="{397D400B-2B27-4BF4-927F-031908D2BD9D}" type="slidenum">
              <a:rPr kumimoji="1" lang="ja-JP" altLang="en-US" smtClean="0"/>
              <a:pPr/>
              <a:t>31</a:t>
            </a:fld>
            <a:endParaRPr kumimoji="1" lang="ja-JP"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275856" y="1916832"/>
            <a:ext cx="2507418" cy="400110"/>
          </a:xfrm>
          <a:prstGeom prst="rect">
            <a:avLst/>
          </a:prstGeom>
        </p:spPr>
        <p:txBody>
          <a:bodyPr wrap="none">
            <a:spAutoFit/>
          </a:bodyPr>
          <a:lstStyle/>
          <a:p>
            <a:r>
              <a:rPr lang="ja-JP" altLang="en-US" sz="2000" b="1" dirty="0" smtClean="0">
                <a:latin typeface="HG丸ｺﾞｼｯｸM-PRO" pitchFamily="50" charset="-128"/>
                <a:ea typeface="HG丸ｺﾞｼｯｸM-PRO" pitchFamily="50" charset="-128"/>
              </a:rPr>
              <a:t>訪問看護の充足状況</a:t>
            </a:r>
            <a:endParaRPr lang="ja-JP" altLang="en-US" sz="2000" b="1" dirty="0">
              <a:latin typeface="HG丸ｺﾞｼｯｸM-PRO" pitchFamily="50" charset="-128"/>
              <a:ea typeface="HG丸ｺﾞｼｯｸM-PRO" pitchFamily="50" charset="-128"/>
            </a:endParaRPr>
          </a:p>
        </p:txBody>
      </p:sp>
      <p:sp>
        <p:nvSpPr>
          <p:cNvPr id="8"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10" name="テキスト ボックス 9"/>
          <p:cNvSpPr txBox="1"/>
          <p:nvPr/>
        </p:nvSpPr>
        <p:spPr>
          <a:xfrm>
            <a:off x="0" y="1124746"/>
            <a:ext cx="9144000" cy="461665"/>
          </a:xfrm>
          <a:prstGeom prst="rect">
            <a:avLst/>
          </a:prstGeom>
          <a:noFill/>
        </p:spPr>
        <p:txBody>
          <a:bodyPr wrap="square" rtlCol="0">
            <a:spAutoFit/>
          </a:bodyPr>
          <a:lstStyle/>
          <a:p>
            <a:pPr algn="ctr"/>
            <a:r>
              <a:rPr kumimoji="1" lang="ja-JP" altLang="en-US" sz="2400" dirty="0" smtClean="0"/>
              <a:t>（日常生活圏域の在宅医療機能の充足状況）</a:t>
            </a:r>
            <a:endParaRPr kumimoji="1" lang="ja-JP" altLang="en-US" sz="2400" dirty="0"/>
          </a:p>
        </p:txBody>
      </p:sp>
      <p:graphicFrame>
        <p:nvGraphicFramePr>
          <p:cNvPr id="6" name="グラフ 5"/>
          <p:cNvGraphicFramePr/>
          <p:nvPr/>
        </p:nvGraphicFramePr>
        <p:xfrm>
          <a:off x="467544" y="2564904"/>
          <a:ext cx="7848872"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7" name="コンテンツ プレースホルダ 2"/>
          <p:cNvSpPr>
            <a:spLocks noGrp="1"/>
          </p:cNvSpPr>
          <p:nvPr>
            <p:ph idx="1"/>
          </p:nvPr>
        </p:nvSpPr>
        <p:spPr>
          <a:xfrm>
            <a:off x="5327576" y="5877272"/>
            <a:ext cx="3816424" cy="720080"/>
          </a:xfrm>
        </p:spPr>
        <p:txBody>
          <a:bodyPr>
            <a:normAutofit/>
          </a:bodyPr>
          <a:lstStyle/>
          <a:p>
            <a:pPr marL="0" indent="0">
              <a:buNone/>
            </a:pPr>
            <a:r>
              <a:rPr lang="ja-JP" altLang="en-US" sz="1800" dirty="0" smtClean="0">
                <a:latin typeface="メイリオ" pitchFamily="50" charset="-128"/>
                <a:ea typeface="メイリオ" pitchFamily="50" charset="-128"/>
              </a:rPr>
              <a:t>報告書</a:t>
            </a:r>
            <a:r>
              <a:rPr lang="en-US" altLang="ja-JP" sz="1800" dirty="0" smtClean="0">
                <a:latin typeface="メイリオ" pitchFamily="50" charset="-128"/>
                <a:ea typeface="メイリオ" pitchFamily="50" charset="-128"/>
              </a:rPr>
              <a:t>50</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57</a:t>
            </a:r>
          </a:p>
          <a:p>
            <a:pPr marL="0" indent="0">
              <a:buNone/>
            </a:pPr>
            <a:r>
              <a:rPr lang="ja-JP" altLang="en-US" sz="1800" dirty="0" smtClean="0">
                <a:latin typeface="メイリオ" pitchFamily="50" charset="-128"/>
                <a:ea typeface="メイリオ" pitchFamily="50" charset="-128"/>
              </a:rPr>
              <a:t>　　　</a:t>
            </a:r>
            <a:r>
              <a:rPr lang="en-US" altLang="ja-JP" sz="1800" dirty="0" smtClean="0">
                <a:latin typeface="メイリオ" pitchFamily="50" charset="-128"/>
                <a:ea typeface="メイリオ" pitchFamily="50" charset="-128"/>
              </a:rPr>
              <a:t>51</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58</a:t>
            </a:r>
            <a:r>
              <a:rPr lang="ja-JP" altLang="en-US" sz="1800" dirty="0" smtClean="0">
                <a:latin typeface="メイリオ" pitchFamily="50" charset="-128"/>
                <a:ea typeface="メイリオ" pitchFamily="50" charset="-128"/>
              </a:rPr>
              <a:t>　　　</a:t>
            </a:r>
          </a:p>
        </p:txBody>
      </p:sp>
      <p:sp>
        <p:nvSpPr>
          <p:cNvPr id="11" name="テキスト ボックス 11"/>
          <p:cNvSpPr txBox="1"/>
          <p:nvPr/>
        </p:nvSpPr>
        <p:spPr>
          <a:xfrm>
            <a:off x="3203848" y="5517234"/>
            <a:ext cx="5005064"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全体：</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n=939</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病院：</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n=91</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無床</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n=798</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有</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床：</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n=50</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ST</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n=136</a:t>
            </a:r>
            <a:endPar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endParaRPr>
          </a:p>
        </p:txBody>
      </p:sp>
      <p:sp>
        <p:nvSpPr>
          <p:cNvPr id="12" name="スライド番号プレースホルダ 11"/>
          <p:cNvSpPr>
            <a:spLocks noGrp="1"/>
          </p:cNvSpPr>
          <p:nvPr>
            <p:ph type="sldNum" sz="quarter" idx="12"/>
          </p:nvPr>
        </p:nvSpPr>
        <p:spPr/>
        <p:txBody>
          <a:bodyPr/>
          <a:lstStyle/>
          <a:p>
            <a:fld id="{397D400B-2B27-4BF4-927F-031908D2BD9D}" type="slidenum">
              <a:rPr kumimoji="1" lang="ja-JP" altLang="en-US" smtClean="0"/>
              <a:pPr/>
              <a:t>32</a:t>
            </a:fld>
            <a:endParaRPr kumimoji="1" lang="ja-JP"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10" name="テキスト ボックス 9"/>
          <p:cNvSpPr txBox="1"/>
          <p:nvPr/>
        </p:nvSpPr>
        <p:spPr>
          <a:xfrm>
            <a:off x="0" y="1124746"/>
            <a:ext cx="9144000" cy="461665"/>
          </a:xfrm>
          <a:prstGeom prst="rect">
            <a:avLst/>
          </a:prstGeom>
          <a:noFill/>
        </p:spPr>
        <p:txBody>
          <a:bodyPr wrap="square" rtlCol="0">
            <a:spAutoFit/>
          </a:bodyPr>
          <a:lstStyle/>
          <a:p>
            <a:pPr algn="ctr"/>
            <a:r>
              <a:rPr kumimoji="1" lang="ja-JP" altLang="en-US" sz="2400" dirty="0" smtClean="0"/>
              <a:t>（在宅医療で対応可能な診療内容①）</a:t>
            </a:r>
            <a:endParaRPr kumimoji="1" lang="ja-JP" altLang="en-US" sz="2400" dirty="0"/>
          </a:p>
        </p:txBody>
      </p:sp>
      <p:sp>
        <p:nvSpPr>
          <p:cNvPr id="12" name="スライド番号プレースホルダ 11"/>
          <p:cNvSpPr>
            <a:spLocks noGrp="1"/>
          </p:cNvSpPr>
          <p:nvPr>
            <p:ph type="sldNum" sz="quarter" idx="12"/>
          </p:nvPr>
        </p:nvSpPr>
        <p:spPr/>
        <p:txBody>
          <a:bodyPr/>
          <a:lstStyle/>
          <a:p>
            <a:fld id="{397D400B-2B27-4BF4-927F-031908D2BD9D}" type="slidenum">
              <a:rPr kumimoji="1" lang="ja-JP" altLang="en-US" smtClean="0"/>
              <a:pPr/>
              <a:t>33</a:t>
            </a:fld>
            <a:endParaRPr kumimoji="1" lang="ja-JP" altLang="en-US"/>
          </a:p>
        </p:txBody>
      </p:sp>
      <p:graphicFrame>
        <p:nvGraphicFramePr>
          <p:cNvPr id="14" name="グラフ 13"/>
          <p:cNvGraphicFramePr/>
          <p:nvPr/>
        </p:nvGraphicFramePr>
        <p:xfrm>
          <a:off x="539552" y="1495424"/>
          <a:ext cx="8208912" cy="4813895"/>
        </p:xfrm>
        <a:graphic>
          <a:graphicData uri="http://schemas.openxmlformats.org/drawingml/2006/chart">
            <c:chart xmlns:c="http://schemas.openxmlformats.org/drawingml/2006/chart" xmlns:r="http://schemas.openxmlformats.org/officeDocument/2006/relationships" r:id="rId3"/>
          </a:graphicData>
        </a:graphic>
      </p:graphicFrame>
      <p:sp>
        <p:nvSpPr>
          <p:cNvPr id="15" name="コンテンツ プレースホルダ 2"/>
          <p:cNvSpPr txBox="1">
            <a:spLocks/>
          </p:cNvSpPr>
          <p:nvPr/>
        </p:nvSpPr>
        <p:spPr>
          <a:xfrm>
            <a:off x="4970928" y="6495120"/>
            <a:ext cx="3816424" cy="387424"/>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800" b="0" i="0" u="none" strike="noStrike" kern="1200" cap="none" spc="0" normalizeH="0" baseline="0" noProof="0" smtClean="0">
                <a:ln>
                  <a:noFill/>
                </a:ln>
                <a:solidFill>
                  <a:schemeClr val="tx2"/>
                </a:solidFill>
                <a:effectLst/>
                <a:uLnTx/>
                <a:uFillTx/>
                <a:latin typeface="メイリオ" pitchFamily="50" charset="-128"/>
                <a:ea typeface="メイリオ" pitchFamily="50" charset="-128"/>
                <a:cs typeface="+mn-cs"/>
              </a:rPr>
              <a:t>報告書</a:t>
            </a:r>
            <a:r>
              <a:rPr kumimoji="1" lang="en-US" altLang="ja-JP" sz="1800" b="0" i="0" u="none" strike="noStrike" kern="1200" cap="none" spc="0" normalizeH="0" baseline="0" noProof="0" smtClean="0">
                <a:ln>
                  <a:noFill/>
                </a:ln>
                <a:solidFill>
                  <a:schemeClr val="tx2"/>
                </a:solidFill>
                <a:effectLst/>
                <a:uLnTx/>
                <a:uFillTx/>
                <a:latin typeface="メイリオ" pitchFamily="50" charset="-128"/>
                <a:ea typeface="メイリオ" pitchFamily="50" charset="-128"/>
                <a:cs typeface="+mn-cs"/>
              </a:rPr>
              <a:t>34</a:t>
            </a:r>
            <a:r>
              <a:rPr kumimoji="1" lang="ja-JP" altLang="en-US" sz="1800" b="0" i="0" u="none" strike="noStrike" kern="1200" cap="none" spc="0" normalizeH="0" baseline="0" noProof="0" smtClean="0">
                <a:ln>
                  <a:noFill/>
                </a:ln>
                <a:solidFill>
                  <a:schemeClr val="tx2"/>
                </a:solidFill>
                <a:effectLst/>
                <a:uLnTx/>
                <a:uFillTx/>
                <a:latin typeface="メイリオ" pitchFamily="50" charset="-128"/>
                <a:ea typeface="メイリオ" pitchFamily="50" charset="-128"/>
                <a:cs typeface="+mn-cs"/>
              </a:rPr>
              <a:t>～</a:t>
            </a:r>
            <a:r>
              <a:rPr kumimoji="1" lang="en-US" altLang="ja-JP" sz="1800" b="0" i="0" u="none" strike="noStrike" kern="1200" cap="none" spc="0" normalizeH="0" baseline="0" noProof="0" smtClean="0">
                <a:ln>
                  <a:noFill/>
                </a:ln>
                <a:solidFill>
                  <a:schemeClr val="tx2"/>
                </a:solidFill>
                <a:effectLst/>
                <a:uLnTx/>
                <a:uFillTx/>
                <a:latin typeface="メイリオ" pitchFamily="50" charset="-128"/>
                <a:ea typeface="メイリオ" pitchFamily="50" charset="-128"/>
                <a:cs typeface="+mn-cs"/>
              </a:rPr>
              <a:t>36</a:t>
            </a:r>
            <a:r>
              <a:rPr kumimoji="1" lang="ja-JP" altLang="en-US" sz="1800" b="0" i="0" u="none" strike="noStrike" kern="1200" cap="none" spc="0" normalizeH="0" baseline="0" noProof="0" smtClean="0">
                <a:ln>
                  <a:noFill/>
                </a:ln>
                <a:solidFill>
                  <a:schemeClr val="tx2"/>
                </a:solidFill>
                <a:effectLst/>
                <a:uLnTx/>
                <a:uFillTx/>
                <a:latin typeface="メイリオ" pitchFamily="50" charset="-128"/>
                <a:ea typeface="メイリオ" pitchFamily="50" charset="-128"/>
                <a:cs typeface="+mn-cs"/>
              </a:rPr>
              <a:t>ページ　図表</a:t>
            </a:r>
            <a:r>
              <a:rPr kumimoji="1" lang="en-US" altLang="ja-JP" sz="1800" b="0" i="0" u="none" strike="noStrike" kern="1200" cap="none" spc="0" normalizeH="0" baseline="0" noProof="0" smtClean="0">
                <a:ln>
                  <a:noFill/>
                </a:ln>
                <a:solidFill>
                  <a:schemeClr val="tx2"/>
                </a:solidFill>
                <a:effectLst/>
                <a:uLnTx/>
                <a:uFillTx/>
                <a:latin typeface="メイリオ" pitchFamily="50" charset="-128"/>
                <a:ea typeface="メイリオ" pitchFamily="50" charset="-128"/>
                <a:cs typeface="+mn-cs"/>
              </a:rPr>
              <a:t>38</a:t>
            </a:r>
            <a:endPar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
        <p:nvSpPr>
          <p:cNvPr id="16" name="テキスト ボックス 11"/>
          <p:cNvSpPr txBox="1"/>
          <p:nvPr/>
        </p:nvSpPr>
        <p:spPr>
          <a:xfrm>
            <a:off x="2843808" y="6236744"/>
            <a:ext cx="5005064"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全体：</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n=571</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病院：</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n=60</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無床</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n=487</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有</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床：</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n=24</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ST</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n=136</a:t>
            </a:r>
            <a:endPar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10" name="テキスト ボックス 9"/>
          <p:cNvSpPr txBox="1"/>
          <p:nvPr/>
        </p:nvSpPr>
        <p:spPr>
          <a:xfrm>
            <a:off x="0" y="1124746"/>
            <a:ext cx="9144000" cy="461665"/>
          </a:xfrm>
          <a:prstGeom prst="rect">
            <a:avLst/>
          </a:prstGeom>
          <a:noFill/>
        </p:spPr>
        <p:txBody>
          <a:bodyPr wrap="square" rtlCol="0">
            <a:spAutoFit/>
          </a:bodyPr>
          <a:lstStyle/>
          <a:p>
            <a:pPr algn="ctr"/>
            <a:r>
              <a:rPr kumimoji="1" lang="ja-JP" altLang="en-US" sz="2400" dirty="0" smtClean="0"/>
              <a:t>（在宅医療で対応可能な診療内容②）</a:t>
            </a:r>
            <a:endParaRPr kumimoji="1" lang="ja-JP" altLang="en-US" sz="2400" dirty="0"/>
          </a:p>
        </p:txBody>
      </p:sp>
      <p:sp>
        <p:nvSpPr>
          <p:cNvPr id="7" name="コンテンツ プレースホルダ 2"/>
          <p:cNvSpPr>
            <a:spLocks noGrp="1"/>
          </p:cNvSpPr>
          <p:nvPr>
            <p:ph idx="1"/>
          </p:nvPr>
        </p:nvSpPr>
        <p:spPr>
          <a:xfrm>
            <a:off x="4970928" y="6495120"/>
            <a:ext cx="3816424" cy="387424"/>
          </a:xfrm>
        </p:spPr>
        <p:txBody>
          <a:bodyPr>
            <a:normAutofit/>
          </a:bodyPr>
          <a:lstStyle/>
          <a:p>
            <a:pPr marL="0" indent="0">
              <a:buNone/>
            </a:pPr>
            <a:r>
              <a:rPr lang="ja-JP" altLang="en-US" sz="1800" dirty="0" smtClean="0">
                <a:latin typeface="メイリオ" pitchFamily="50" charset="-128"/>
                <a:ea typeface="メイリオ" pitchFamily="50" charset="-128"/>
              </a:rPr>
              <a:t>報告書</a:t>
            </a:r>
            <a:r>
              <a:rPr lang="en-US" altLang="ja-JP" sz="1800" dirty="0" smtClean="0">
                <a:latin typeface="メイリオ" pitchFamily="50" charset="-128"/>
                <a:ea typeface="メイリオ" pitchFamily="50" charset="-128"/>
              </a:rPr>
              <a:t>34</a:t>
            </a:r>
            <a:r>
              <a:rPr lang="ja-JP" altLang="en-US" sz="1800" dirty="0" smtClean="0">
                <a:latin typeface="メイリオ" pitchFamily="50" charset="-128"/>
                <a:ea typeface="メイリオ" pitchFamily="50" charset="-128"/>
              </a:rPr>
              <a:t>～</a:t>
            </a:r>
            <a:r>
              <a:rPr lang="en-US" altLang="ja-JP" sz="1800" dirty="0" smtClean="0">
                <a:latin typeface="メイリオ" pitchFamily="50" charset="-128"/>
                <a:ea typeface="メイリオ" pitchFamily="50" charset="-128"/>
              </a:rPr>
              <a:t>36</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38</a:t>
            </a:r>
            <a:endParaRPr lang="ja-JP" altLang="en-US" sz="1800" dirty="0" smtClean="0">
              <a:latin typeface="メイリオ" pitchFamily="50" charset="-128"/>
              <a:ea typeface="メイリオ" pitchFamily="50" charset="-128"/>
            </a:endParaRPr>
          </a:p>
        </p:txBody>
      </p:sp>
      <p:sp>
        <p:nvSpPr>
          <p:cNvPr id="11" name="テキスト ボックス 11"/>
          <p:cNvSpPr txBox="1"/>
          <p:nvPr/>
        </p:nvSpPr>
        <p:spPr>
          <a:xfrm>
            <a:off x="2843808" y="6236744"/>
            <a:ext cx="5005064"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全体：</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n=571</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病院：</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n=60</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無床</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n=487</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有</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床：</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n=24</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ST</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n=136</a:t>
            </a:r>
            <a:endPar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endParaRPr>
          </a:p>
        </p:txBody>
      </p:sp>
      <p:sp>
        <p:nvSpPr>
          <p:cNvPr id="12" name="スライド番号プレースホルダ 11"/>
          <p:cNvSpPr>
            <a:spLocks noGrp="1"/>
          </p:cNvSpPr>
          <p:nvPr>
            <p:ph type="sldNum" sz="quarter" idx="12"/>
          </p:nvPr>
        </p:nvSpPr>
        <p:spPr/>
        <p:txBody>
          <a:bodyPr/>
          <a:lstStyle/>
          <a:p>
            <a:fld id="{397D400B-2B27-4BF4-927F-031908D2BD9D}" type="slidenum">
              <a:rPr kumimoji="1" lang="ja-JP" altLang="en-US" smtClean="0"/>
              <a:pPr/>
              <a:t>34</a:t>
            </a:fld>
            <a:endParaRPr kumimoji="1" lang="ja-JP" altLang="en-US"/>
          </a:p>
        </p:txBody>
      </p:sp>
      <p:graphicFrame>
        <p:nvGraphicFramePr>
          <p:cNvPr id="9" name="グラフ 8"/>
          <p:cNvGraphicFramePr/>
          <p:nvPr/>
        </p:nvGraphicFramePr>
        <p:xfrm>
          <a:off x="899592" y="1484784"/>
          <a:ext cx="8025755" cy="48245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10" name="テキスト ボックス 9"/>
          <p:cNvSpPr txBox="1"/>
          <p:nvPr/>
        </p:nvSpPr>
        <p:spPr>
          <a:xfrm>
            <a:off x="0" y="1124746"/>
            <a:ext cx="9144000" cy="461665"/>
          </a:xfrm>
          <a:prstGeom prst="rect">
            <a:avLst/>
          </a:prstGeom>
          <a:noFill/>
        </p:spPr>
        <p:txBody>
          <a:bodyPr wrap="square" rtlCol="0">
            <a:spAutoFit/>
          </a:bodyPr>
          <a:lstStyle/>
          <a:p>
            <a:pPr algn="ctr"/>
            <a:r>
              <a:rPr kumimoji="1" lang="ja-JP" altLang="en-US" sz="2400" dirty="0" smtClean="0"/>
              <a:t>（在宅医療で対応可能な診療内容③）</a:t>
            </a:r>
            <a:endParaRPr kumimoji="1" lang="ja-JP" altLang="en-US" sz="2400" dirty="0"/>
          </a:p>
        </p:txBody>
      </p:sp>
      <p:sp>
        <p:nvSpPr>
          <p:cNvPr id="12" name="スライド番号プレースホルダ 11"/>
          <p:cNvSpPr>
            <a:spLocks noGrp="1"/>
          </p:cNvSpPr>
          <p:nvPr>
            <p:ph type="sldNum" sz="quarter" idx="12"/>
          </p:nvPr>
        </p:nvSpPr>
        <p:spPr/>
        <p:txBody>
          <a:bodyPr/>
          <a:lstStyle/>
          <a:p>
            <a:fld id="{397D400B-2B27-4BF4-927F-031908D2BD9D}" type="slidenum">
              <a:rPr kumimoji="1" lang="ja-JP" altLang="en-US" smtClean="0"/>
              <a:pPr/>
              <a:t>35</a:t>
            </a:fld>
            <a:endParaRPr kumimoji="1" lang="ja-JP" altLang="en-US"/>
          </a:p>
        </p:txBody>
      </p:sp>
      <p:graphicFrame>
        <p:nvGraphicFramePr>
          <p:cNvPr id="13" name="グラフ 12"/>
          <p:cNvGraphicFramePr/>
          <p:nvPr/>
        </p:nvGraphicFramePr>
        <p:xfrm>
          <a:off x="755576" y="1495424"/>
          <a:ext cx="7920880" cy="4813896"/>
        </p:xfrm>
        <a:graphic>
          <a:graphicData uri="http://schemas.openxmlformats.org/drawingml/2006/chart">
            <c:chart xmlns:c="http://schemas.openxmlformats.org/drawingml/2006/chart" xmlns:r="http://schemas.openxmlformats.org/officeDocument/2006/relationships" r:id="rId3"/>
          </a:graphicData>
        </a:graphic>
      </p:graphicFrame>
      <p:sp>
        <p:nvSpPr>
          <p:cNvPr id="15" name="コンテンツ プレースホルダ 2"/>
          <p:cNvSpPr txBox="1">
            <a:spLocks/>
          </p:cNvSpPr>
          <p:nvPr/>
        </p:nvSpPr>
        <p:spPr>
          <a:xfrm>
            <a:off x="4970928" y="6495120"/>
            <a:ext cx="3816424" cy="387424"/>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800" b="0" i="0" u="none" strike="noStrike" kern="1200" cap="none" spc="0" normalizeH="0" baseline="0" noProof="0" smtClean="0">
                <a:ln>
                  <a:noFill/>
                </a:ln>
                <a:solidFill>
                  <a:schemeClr val="tx2"/>
                </a:solidFill>
                <a:effectLst/>
                <a:uLnTx/>
                <a:uFillTx/>
                <a:latin typeface="メイリオ" pitchFamily="50" charset="-128"/>
                <a:ea typeface="メイリオ" pitchFamily="50" charset="-128"/>
                <a:cs typeface="+mn-cs"/>
              </a:rPr>
              <a:t>報告書</a:t>
            </a:r>
            <a:r>
              <a:rPr kumimoji="1" lang="en-US" altLang="ja-JP" sz="1800" b="0" i="0" u="none" strike="noStrike" kern="1200" cap="none" spc="0" normalizeH="0" baseline="0" noProof="0" smtClean="0">
                <a:ln>
                  <a:noFill/>
                </a:ln>
                <a:solidFill>
                  <a:schemeClr val="tx2"/>
                </a:solidFill>
                <a:effectLst/>
                <a:uLnTx/>
                <a:uFillTx/>
                <a:latin typeface="メイリオ" pitchFamily="50" charset="-128"/>
                <a:ea typeface="メイリオ" pitchFamily="50" charset="-128"/>
                <a:cs typeface="+mn-cs"/>
              </a:rPr>
              <a:t>34</a:t>
            </a:r>
            <a:r>
              <a:rPr kumimoji="1" lang="ja-JP" altLang="en-US" sz="1800" b="0" i="0" u="none" strike="noStrike" kern="1200" cap="none" spc="0" normalizeH="0" baseline="0" noProof="0" smtClean="0">
                <a:ln>
                  <a:noFill/>
                </a:ln>
                <a:solidFill>
                  <a:schemeClr val="tx2"/>
                </a:solidFill>
                <a:effectLst/>
                <a:uLnTx/>
                <a:uFillTx/>
                <a:latin typeface="メイリオ" pitchFamily="50" charset="-128"/>
                <a:ea typeface="メイリオ" pitchFamily="50" charset="-128"/>
                <a:cs typeface="+mn-cs"/>
              </a:rPr>
              <a:t>～</a:t>
            </a:r>
            <a:r>
              <a:rPr kumimoji="1" lang="en-US" altLang="ja-JP" sz="1800" b="0" i="0" u="none" strike="noStrike" kern="1200" cap="none" spc="0" normalizeH="0" baseline="0" noProof="0" smtClean="0">
                <a:ln>
                  <a:noFill/>
                </a:ln>
                <a:solidFill>
                  <a:schemeClr val="tx2"/>
                </a:solidFill>
                <a:effectLst/>
                <a:uLnTx/>
                <a:uFillTx/>
                <a:latin typeface="メイリオ" pitchFamily="50" charset="-128"/>
                <a:ea typeface="メイリオ" pitchFamily="50" charset="-128"/>
                <a:cs typeface="+mn-cs"/>
              </a:rPr>
              <a:t>36</a:t>
            </a:r>
            <a:r>
              <a:rPr kumimoji="1" lang="ja-JP" altLang="en-US" sz="1800" b="0" i="0" u="none" strike="noStrike" kern="1200" cap="none" spc="0" normalizeH="0" baseline="0" noProof="0" smtClean="0">
                <a:ln>
                  <a:noFill/>
                </a:ln>
                <a:solidFill>
                  <a:schemeClr val="tx2"/>
                </a:solidFill>
                <a:effectLst/>
                <a:uLnTx/>
                <a:uFillTx/>
                <a:latin typeface="メイリオ" pitchFamily="50" charset="-128"/>
                <a:ea typeface="メイリオ" pitchFamily="50" charset="-128"/>
                <a:cs typeface="+mn-cs"/>
              </a:rPr>
              <a:t>ページ　図表</a:t>
            </a:r>
            <a:r>
              <a:rPr kumimoji="1" lang="en-US" altLang="ja-JP" sz="1800" b="0" i="0" u="none" strike="noStrike" kern="1200" cap="none" spc="0" normalizeH="0" baseline="0" noProof="0" smtClean="0">
                <a:ln>
                  <a:noFill/>
                </a:ln>
                <a:solidFill>
                  <a:schemeClr val="tx2"/>
                </a:solidFill>
                <a:effectLst/>
                <a:uLnTx/>
                <a:uFillTx/>
                <a:latin typeface="メイリオ" pitchFamily="50" charset="-128"/>
                <a:ea typeface="メイリオ" pitchFamily="50" charset="-128"/>
                <a:cs typeface="+mn-cs"/>
              </a:rPr>
              <a:t>38</a:t>
            </a:r>
            <a:endPar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
        <p:nvSpPr>
          <p:cNvPr id="16" name="テキスト ボックス 11"/>
          <p:cNvSpPr txBox="1"/>
          <p:nvPr/>
        </p:nvSpPr>
        <p:spPr>
          <a:xfrm>
            <a:off x="2843808" y="6236744"/>
            <a:ext cx="5005064"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全体：</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n=571</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病院：</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n=60</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無床</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n=487</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有</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床：</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n=24</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ST</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n=136</a:t>
            </a:r>
            <a:endPar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4" name="正方形/長方形 3"/>
          <p:cNvSpPr/>
          <p:nvPr/>
        </p:nvSpPr>
        <p:spPr>
          <a:xfrm>
            <a:off x="1475657" y="1556792"/>
            <a:ext cx="4824536" cy="400110"/>
          </a:xfrm>
          <a:prstGeom prst="rect">
            <a:avLst/>
          </a:prstGeom>
        </p:spPr>
        <p:txBody>
          <a:bodyPr wrap="square">
            <a:spAutoFit/>
          </a:bodyPr>
          <a:lstStyle/>
          <a:p>
            <a:r>
              <a:rPr lang="ja-JP" altLang="en-US" sz="2000" dirty="0" smtClean="0">
                <a:latin typeface="HG丸ｺﾞｼｯｸM-PRO" pitchFamily="50" charset="-128"/>
                <a:ea typeface="HG丸ｺﾞｼｯｸM-PRO" pitchFamily="50" charset="-128"/>
              </a:rPr>
              <a:t>在宅での看取りの実施状況</a:t>
            </a:r>
            <a:endParaRPr lang="ja-JP" altLang="en-US" sz="2000" dirty="0">
              <a:latin typeface="HG丸ｺﾞｼｯｸM-PRO" pitchFamily="50" charset="-128"/>
              <a:ea typeface="HG丸ｺﾞｼｯｸM-PRO" pitchFamily="50" charset="-128"/>
            </a:endParaRPr>
          </a:p>
        </p:txBody>
      </p:sp>
      <p:sp>
        <p:nvSpPr>
          <p:cNvPr id="20" name="コンテンツ プレースホルダ 2"/>
          <p:cNvSpPr>
            <a:spLocks noGrp="1"/>
          </p:cNvSpPr>
          <p:nvPr>
            <p:ph idx="1"/>
          </p:nvPr>
        </p:nvSpPr>
        <p:spPr>
          <a:xfrm>
            <a:off x="5436096" y="6021288"/>
            <a:ext cx="3024336" cy="360040"/>
          </a:xfrm>
        </p:spPr>
        <p:txBody>
          <a:bodyPr>
            <a:normAutofit lnSpcReduction="10000"/>
          </a:bodyPr>
          <a:lstStyle/>
          <a:p>
            <a:pPr marL="0" indent="0">
              <a:buNone/>
            </a:pPr>
            <a:r>
              <a:rPr lang="ja-JP" altLang="en-US" sz="1800" dirty="0" smtClean="0">
                <a:latin typeface="メイリオ" pitchFamily="50" charset="-128"/>
                <a:ea typeface="メイリオ" pitchFamily="50" charset="-128"/>
              </a:rPr>
              <a:t>報告書</a:t>
            </a:r>
            <a:r>
              <a:rPr lang="en-US" altLang="ja-JP" sz="1800" dirty="0" smtClean="0">
                <a:latin typeface="メイリオ" pitchFamily="50" charset="-128"/>
                <a:ea typeface="メイリオ" pitchFamily="50" charset="-128"/>
              </a:rPr>
              <a:t>40</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40</a:t>
            </a:r>
            <a:endParaRPr lang="ja-JP" altLang="en-US" sz="1800" dirty="0" smtClean="0">
              <a:latin typeface="メイリオ" pitchFamily="50" charset="-128"/>
              <a:ea typeface="メイリオ" pitchFamily="50" charset="-128"/>
            </a:endParaRPr>
          </a:p>
        </p:txBody>
      </p:sp>
      <p:graphicFrame>
        <p:nvGraphicFramePr>
          <p:cNvPr id="6" name="グラフ 5"/>
          <p:cNvGraphicFramePr/>
          <p:nvPr/>
        </p:nvGraphicFramePr>
        <p:xfrm>
          <a:off x="1259632" y="2132856"/>
          <a:ext cx="6408712"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8" name="スライド番号プレースホルダ 7"/>
          <p:cNvSpPr>
            <a:spLocks noGrp="1"/>
          </p:cNvSpPr>
          <p:nvPr>
            <p:ph type="sldNum" sz="quarter" idx="12"/>
          </p:nvPr>
        </p:nvSpPr>
        <p:spPr/>
        <p:txBody>
          <a:bodyPr/>
          <a:lstStyle/>
          <a:p>
            <a:fld id="{397D400B-2B27-4BF4-927F-031908D2BD9D}" type="slidenum">
              <a:rPr kumimoji="1" lang="ja-JP" altLang="en-US" smtClean="0"/>
              <a:pPr/>
              <a:t>36</a:t>
            </a:fld>
            <a:endParaRPr kumimoji="1" lang="ja-JP"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4" name="正方形/長方形 3"/>
          <p:cNvSpPr/>
          <p:nvPr/>
        </p:nvSpPr>
        <p:spPr>
          <a:xfrm>
            <a:off x="1115616" y="1556792"/>
            <a:ext cx="7272808" cy="400110"/>
          </a:xfrm>
          <a:prstGeom prst="rect">
            <a:avLst/>
          </a:prstGeom>
        </p:spPr>
        <p:txBody>
          <a:bodyPr wrap="square">
            <a:spAutoFit/>
          </a:bodyPr>
          <a:lstStyle/>
          <a:p>
            <a:r>
              <a:rPr lang="ja-JP" altLang="en-US" sz="2000" dirty="0" smtClean="0">
                <a:latin typeface="HG丸ｺﾞｼｯｸM-PRO" pitchFamily="50" charset="-128"/>
                <a:ea typeface="HG丸ｺﾞｼｯｸM-PRO" pitchFamily="50" charset="-128"/>
              </a:rPr>
              <a:t>在宅での看取りを</a:t>
            </a:r>
            <a:r>
              <a:rPr lang="ja-JP" altLang="en-US" sz="2000" b="1" u="sng" dirty="0" smtClean="0">
                <a:latin typeface="HG丸ｺﾞｼｯｸM-PRO" pitchFamily="50" charset="-128"/>
                <a:ea typeface="HG丸ｺﾞｼｯｸM-PRO" pitchFamily="50" charset="-128"/>
              </a:rPr>
              <a:t>実施している</a:t>
            </a:r>
            <a:r>
              <a:rPr lang="ja-JP" altLang="en-US" sz="2000" dirty="0" smtClean="0">
                <a:latin typeface="HG丸ｺﾞｼｯｸM-PRO" pitchFamily="50" charset="-128"/>
                <a:ea typeface="HG丸ｺﾞｼｯｸM-PRO" pitchFamily="50" charset="-128"/>
              </a:rPr>
              <a:t>医療機関のこれからの見通し</a:t>
            </a:r>
            <a:endParaRPr lang="ja-JP" altLang="en-US" sz="2000" dirty="0">
              <a:latin typeface="HG丸ｺﾞｼｯｸM-PRO" pitchFamily="50" charset="-128"/>
              <a:ea typeface="HG丸ｺﾞｼｯｸM-PRO" pitchFamily="50" charset="-128"/>
            </a:endParaRPr>
          </a:p>
        </p:txBody>
      </p:sp>
      <p:sp>
        <p:nvSpPr>
          <p:cNvPr id="20" name="コンテンツ プレースホルダ 2"/>
          <p:cNvSpPr>
            <a:spLocks noGrp="1"/>
          </p:cNvSpPr>
          <p:nvPr>
            <p:ph idx="1"/>
          </p:nvPr>
        </p:nvSpPr>
        <p:spPr>
          <a:xfrm>
            <a:off x="5580113" y="5661248"/>
            <a:ext cx="3024336" cy="360040"/>
          </a:xfrm>
        </p:spPr>
        <p:txBody>
          <a:bodyPr>
            <a:normAutofit lnSpcReduction="10000"/>
          </a:bodyPr>
          <a:lstStyle/>
          <a:p>
            <a:pPr marL="0" indent="0">
              <a:buNone/>
            </a:pPr>
            <a:r>
              <a:rPr lang="ja-JP" altLang="en-US" sz="1800" dirty="0" smtClean="0">
                <a:latin typeface="メイリオ" pitchFamily="50" charset="-128"/>
                <a:ea typeface="メイリオ" pitchFamily="50" charset="-128"/>
              </a:rPr>
              <a:t>報告書</a:t>
            </a:r>
            <a:r>
              <a:rPr lang="en-US" altLang="ja-JP" sz="1800" dirty="0" smtClean="0">
                <a:latin typeface="メイリオ" pitchFamily="50" charset="-128"/>
                <a:ea typeface="メイリオ" pitchFamily="50" charset="-128"/>
              </a:rPr>
              <a:t>41</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41</a:t>
            </a:r>
            <a:endParaRPr lang="ja-JP" altLang="en-US" sz="1800" dirty="0" smtClean="0">
              <a:latin typeface="メイリオ" pitchFamily="50" charset="-128"/>
              <a:ea typeface="メイリオ" pitchFamily="50" charset="-128"/>
            </a:endParaRPr>
          </a:p>
        </p:txBody>
      </p:sp>
      <p:sp>
        <p:nvSpPr>
          <p:cNvPr id="6" name="スライド番号プレースホルダ 5"/>
          <p:cNvSpPr>
            <a:spLocks noGrp="1"/>
          </p:cNvSpPr>
          <p:nvPr>
            <p:ph type="sldNum" sz="quarter" idx="12"/>
          </p:nvPr>
        </p:nvSpPr>
        <p:spPr/>
        <p:txBody>
          <a:bodyPr/>
          <a:lstStyle/>
          <a:p>
            <a:fld id="{397D400B-2B27-4BF4-927F-031908D2BD9D}" type="slidenum">
              <a:rPr kumimoji="1" lang="ja-JP" altLang="en-US" smtClean="0"/>
              <a:pPr/>
              <a:t>37</a:t>
            </a:fld>
            <a:endParaRPr kumimoji="1" lang="ja-JP" altLang="en-US"/>
          </a:p>
        </p:txBody>
      </p:sp>
      <p:sp>
        <p:nvSpPr>
          <p:cNvPr id="8" name="テキスト ボックス 7"/>
          <p:cNvSpPr txBox="1"/>
          <p:nvPr/>
        </p:nvSpPr>
        <p:spPr>
          <a:xfrm>
            <a:off x="2483768" y="5157192"/>
            <a:ext cx="877163" cy="369332"/>
          </a:xfrm>
          <a:prstGeom prst="rect">
            <a:avLst/>
          </a:prstGeom>
          <a:noFill/>
        </p:spPr>
        <p:txBody>
          <a:bodyPr wrap="none" rtlCol="0">
            <a:spAutoFit/>
          </a:bodyPr>
          <a:lstStyle/>
          <a:p>
            <a:r>
              <a:rPr kumimoji="1" lang="ja-JP" altLang="en-US" dirty="0" smtClean="0"/>
              <a:t>現　在</a:t>
            </a:r>
            <a:endParaRPr kumimoji="1" lang="ja-JP" altLang="en-US" dirty="0"/>
          </a:p>
        </p:txBody>
      </p:sp>
      <p:sp>
        <p:nvSpPr>
          <p:cNvPr id="10" name="テキスト ボックス 9"/>
          <p:cNvSpPr txBox="1"/>
          <p:nvPr/>
        </p:nvSpPr>
        <p:spPr>
          <a:xfrm>
            <a:off x="4860032" y="5157192"/>
            <a:ext cx="2031325" cy="369332"/>
          </a:xfrm>
          <a:prstGeom prst="rect">
            <a:avLst/>
          </a:prstGeom>
          <a:noFill/>
        </p:spPr>
        <p:txBody>
          <a:bodyPr wrap="none" rtlCol="0">
            <a:spAutoFit/>
          </a:bodyPr>
          <a:lstStyle/>
          <a:p>
            <a:r>
              <a:rPr kumimoji="1" lang="ja-JP" altLang="en-US" dirty="0" smtClean="0"/>
              <a:t>これからの見通し</a:t>
            </a:r>
            <a:endParaRPr kumimoji="1" lang="ja-JP" altLang="en-US" dirty="0"/>
          </a:p>
        </p:txBody>
      </p:sp>
      <p:graphicFrame>
        <p:nvGraphicFramePr>
          <p:cNvPr id="15" name="グラフ 14"/>
          <p:cNvGraphicFramePr/>
          <p:nvPr/>
        </p:nvGraphicFramePr>
        <p:xfrm>
          <a:off x="0" y="2060848"/>
          <a:ext cx="5688632" cy="3096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p:nvPr/>
        </p:nvGraphicFramePr>
        <p:xfrm>
          <a:off x="3851920" y="1844824"/>
          <a:ext cx="6048672" cy="3096344"/>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直線コネクタ 17"/>
          <p:cNvCxnSpPr/>
          <p:nvPr/>
        </p:nvCxnSpPr>
        <p:spPr>
          <a:xfrm>
            <a:off x="3347864" y="2132856"/>
            <a:ext cx="2376264" cy="72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317421" y="3559161"/>
            <a:ext cx="1758635" cy="1021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123728" y="4869160"/>
            <a:ext cx="288032" cy="144016"/>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4" name="正方形/長方形 3"/>
          <p:cNvSpPr/>
          <p:nvPr/>
        </p:nvSpPr>
        <p:spPr>
          <a:xfrm>
            <a:off x="1115617" y="1556792"/>
            <a:ext cx="7560840" cy="400110"/>
          </a:xfrm>
          <a:prstGeom prst="rect">
            <a:avLst/>
          </a:prstGeom>
        </p:spPr>
        <p:txBody>
          <a:bodyPr wrap="square">
            <a:spAutoFit/>
          </a:bodyPr>
          <a:lstStyle/>
          <a:p>
            <a:r>
              <a:rPr lang="ja-JP" altLang="en-US" sz="2000" dirty="0" smtClean="0">
                <a:latin typeface="HG丸ｺﾞｼｯｸM-PRO" pitchFamily="50" charset="-128"/>
                <a:ea typeface="HG丸ｺﾞｼｯｸM-PRO" pitchFamily="50" charset="-128"/>
              </a:rPr>
              <a:t>在宅での看取りを</a:t>
            </a:r>
            <a:r>
              <a:rPr lang="ja-JP" altLang="en-US" sz="2000" b="1" u="sng" dirty="0" smtClean="0">
                <a:latin typeface="HG丸ｺﾞｼｯｸM-PRO" pitchFamily="50" charset="-128"/>
                <a:ea typeface="HG丸ｺﾞｼｯｸM-PRO" pitchFamily="50" charset="-128"/>
              </a:rPr>
              <a:t>実施していない</a:t>
            </a:r>
            <a:r>
              <a:rPr lang="ja-JP" altLang="en-US" sz="2000" dirty="0" smtClean="0">
                <a:latin typeface="HG丸ｺﾞｼｯｸM-PRO" pitchFamily="50" charset="-128"/>
                <a:ea typeface="HG丸ｺﾞｼｯｸM-PRO" pitchFamily="50" charset="-128"/>
              </a:rPr>
              <a:t>医療機関のこれからの見通し</a:t>
            </a:r>
            <a:endParaRPr lang="ja-JP" altLang="en-US" sz="2000" dirty="0">
              <a:latin typeface="HG丸ｺﾞｼｯｸM-PRO" pitchFamily="50" charset="-128"/>
              <a:ea typeface="HG丸ｺﾞｼｯｸM-PRO" pitchFamily="50" charset="-128"/>
            </a:endParaRPr>
          </a:p>
        </p:txBody>
      </p:sp>
      <p:sp>
        <p:nvSpPr>
          <p:cNvPr id="20" name="コンテンツ プレースホルダ 2"/>
          <p:cNvSpPr>
            <a:spLocks noGrp="1"/>
          </p:cNvSpPr>
          <p:nvPr>
            <p:ph idx="1"/>
          </p:nvPr>
        </p:nvSpPr>
        <p:spPr>
          <a:xfrm>
            <a:off x="5580112" y="5949280"/>
            <a:ext cx="3024336" cy="360040"/>
          </a:xfrm>
        </p:spPr>
        <p:txBody>
          <a:bodyPr>
            <a:normAutofit lnSpcReduction="10000"/>
          </a:bodyPr>
          <a:lstStyle/>
          <a:p>
            <a:pPr marL="0" indent="0">
              <a:buNone/>
            </a:pPr>
            <a:r>
              <a:rPr lang="ja-JP" altLang="en-US" sz="1800" dirty="0" smtClean="0">
                <a:latin typeface="メイリオ" pitchFamily="50" charset="-128"/>
                <a:ea typeface="メイリオ" pitchFamily="50" charset="-128"/>
              </a:rPr>
              <a:t>報告書</a:t>
            </a:r>
            <a:r>
              <a:rPr lang="en-US" altLang="ja-JP" sz="1800" dirty="0" smtClean="0">
                <a:latin typeface="メイリオ" pitchFamily="50" charset="-128"/>
                <a:ea typeface="メイリオ" pitchFamily="50" charset="-128"/>
              </a:rPr>
              <a:t>42</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42</a:t>
            </a:r>
            <a:endParaRPr lang="ja-JP" altLang="en-US" sz="1800" dirty="0" smtClean="0">
              <a:latin typeface="メイリオ" pitchFamily="50" charset="-128"/>
              <a:ea typeface="メイリオ" pitchFamily="50" charset="-128"/>
            </a:endParaRPr>
          </a:p>
        </p:txBody>
      </p:sp>
      <p:sp>
        <p:nvSpPr>
          <p:cNvPr id="6" name="スライド番号プレースホルダ 5"/>
          <p:cNvSpPr>
            <a:spLocks noGrp="1"/>
          </p:cNvSpPr>
          <p:nvPr>
            <p:ph type="sldNum" sz="quarter" idx="12"/>
          </p:nvPr>
        </p:nvSpPr>
        <p:spPr/>
        <p:txBody>
          <a:bodyPr/>
          <a:lstStyle/>
          <a:p>
            <a:fld id="{397D400B-2B27-4BF4-927F-031908D2BD9D}" type="slidenum">
              <a:rPr kumimoji="1" lang="ja-JP" altLang="en-US" smtClean="0"/>
              <a:pPr/>
              <a:t>38</a:t>
            </a:fld>
            <a:endParaRPr kumimoji="1" lang="ja-JP" altLang="en-US"/>
          </a:p>
        </p:txBody>
      </p:sp>
      <p:sp>
        <p:nvSpPr>
          <p:cNvPr id="9" name="テキスト ボックス 8"/>
          <p:cNvSpPr txBox="1"/>
          <p:nvPr/>
        </p:nvSpPr>
        <p:spPr>
          <a:xfrm>
            <a:off x="2339752" y="5445224"/>
            <a:ext cx="877163" cy="369332"/>
          </a:xfrm>
          <a:prstGeom prst="rect">
            <a:avLst/>
          </a:prstGeom>
          <a:noFill/>
        </p:spPr>
        <p:txBody>
          <a:bodyPr wrap="none" rtlCol="0">
            <a:spAutoFit/>
          </a:bodyPr>
          <a:lstStyle/>
          <a:p>
            <a:r>
              <a:rPr kumimoji="1" lang="ja-JP" altLang="en-US" dirty="0" smtClean="0"/>
              <a:t>現　在</a:t>
            </a:r>
            <a:endParaRPr kumimoji="1" lang="ja-JP" altLang="en-US" dirty="0"/>
          </a:p>
        </p:txBody>
      </p:sp>
      <p:sp>
        <p:nvSpPr>
          <p:cNvPr id="10" name="テキスト ボックス 9"/>
          <p:cNvSpPr txBox="1"/>
          <p:nvPr/>
        </p:nvSpPr>
        <p:spPr>
          <a:xfrm>
            <a:off x="4788024" y="5445224"/>
            <a:ext cx="2031325" cy="369332"/>
          </a:xfrm>
          <a:prstGeom prst="rect">
            <a:avLst/>
          </a:prstGeom>
          <a:noFill/>
        </p:spPr>
        <p:txBody>
          <a:bodyPr wrap="none" rtlCol="0">
            <a:spAutoFit/>
          </a:bodyPr>
          <a:lstStyle/>
          <a:p>
            <a:r>
              <a:rPr kumimoji="1" lang="ja-JP" altLang="en-US" dirty="0" smtClean="0"/>
              <a:t>これからの見通し</a:t>
            </a:r>
            <a:endParaRPr kumimoji="1" lang="ja-JP" altLang="en-US" dirty="0"/>
          </a:p>
        </p:txBody>
      </p:sp>
      <p:graphicFrame>
        <p:nvGraphicFramePr>
          <p:cNvPr id="13" name="グラフ 12"/>
          <p:cNvGraphicFramePr/>
          <p:nvPr/>
        </p:nvGraphicFramePr>
        <p:xfrm>
          <a:off x="0" y="2132856"/>
          <a:ext cx="5688632" cy="3096344"/>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直線コネクタ 13"/>
          <p:cNvCxnSpPr/>
          <p:nvPr/>
        </p:nvCxnSpPr>
        <p:spPr>
          <a:xfrm>
            <a:off x="2123728" y="4941168"/>
            <a:ext cx="216024" cy="144016"/>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flipV="1">
            <a:off x="3347864" y="2636912"/>
            <a:ext cx="1728192" cy="9915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331276" y="5027031"/>
            <a:ext cx="2176828" cy="1301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 name="グラフ 20"/>
          <p:cNvGraphicFramePr/>
          <p:nvPr/>
        </p:nvGraphicFramePr>
        <p:xfrm>
          <a:off x="4283968" y="2060848"/>
          <a:ext cx="5688632" cy="31683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10" name="テキスト ボックス 9"/>
          <p:cNvSpPr txBox="1"/>
          <p:nvPr/>
        </p:nvSpPr>
        <p:spPr>
          <a:xfrm>
            <a:off x="0" y="1124746"/>
            <a:ext cx="9144000" cy="461665"/>
          </a:xfrm>
          <a:prstGeom prst="rect">
            <a:avLst/>
          </a:prstGeom>
          <a:noFill/>
        </p:spPr>
        <p:txBody>
          <a:bodyPr wrap="square" rtlCol="0">
            <a:spAutoFit/>
          </a:bodyPr>
          <a:lstStyle/>
          <a:p>
            <a:pPr algn="ctr"/>
            <a:r>
              <a:rPr kumimoji="1" lang="ja-JP" altLang="en-US" sz="2400" dirty="0" smtClean="0"/>
              <a:t>（在宅医療を推進する上で課題（支障）となるもの）</a:t>
            </a:r>
            <a:endParaRPr kumimoji="1" lang="ja-JP" altLang="en-US" sz="2400" dirty="0"/>
          </a:p>
        </p:txBody>
      </p:sp>
      <p:sp>
        <p:nvSpPr>
          <p:cNvPr id="7" name="コンテンツ プレースホルダ 2"/>
          <p:cNvSpPr>
            <a:spLocks noGrp="1"/>
          </p:cNvSpPr>
          <p:nvPr>
            <p:ph idx="1"/>
          </p:nvPr>
        </p:nvSpPr>
        <p:spPr>
          <a:xfrm>
            <a:off x="5076057" y="5805264"/>
            <a:ext cx="3816424" cy="504056"/>
          </a:xfrm>
        </p:spPr>
        <p:txBody>
          <a:bodyPr>
            <a:normAutofit/>
          </a:bodyPr>
          <a:lstStyle/>
          <a:p>
            <a:pPr marL="0" indent="0">
              <a:buNone/>
            </a:pPr>
            <a:r>
              <a:rPr lang="ja-JP" altLang="en-US" sz="1800" dirty="0" smtClean="0">
                <a:latin typeface="メイリオ" pitchFamily="50" charset="-128"/>
                <a:ea typeface="メイリオ" pitchFamily="50" charset="-128"/>
              </a:rPr>
              <a:t>報告書</a:t>
            </a:r>
            <a:r>
              <a:rPr lang="en-US" altLang="ja-JP" sz="1800" dirty="0" smtClean="0">
                <a:latin typeface="メイリオ" pitchFamily="50" charset="-128"/>
                <a:ea typeface="メイリオ" pitchFamily="50" charset="-128"/>
              </a:rPr>
              <a:t>57</a:t>
            </a:r>
            <a:r>
              <a:rPr lang="ja-JP" altLang="en-US" sz="1800" dirty="0" smtClean="0">
                <a:latin typeface="メイリオ" pitchFamily="50" charset="-128"/>
                <a:ea typeface="メイリオ" pitchFamily="50" charset="-128"/>
              </a:rPr>
              <a:t>～</a:t>
            </a:r>
            <a:r>
              <a:rPr lang="en-US" altLang="ja-JP" sz="1800" dirty="0" smtClean="0">
                <a:latin typeface="メイリオ" pitchFamily="50" charset="-128"/>
                <a:ea typeface="メイリオ" pitchFamily="50" charset="-128"/>
              </a:rPr>
              <a:t>60</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64</a:t>
            </a:r>
            <a:endParaRPr lang="ja-JP" altLang="en-US" sz="1800" dirty="0" smtClean="0">
              <a:latin typeface="メイリオ" pitchFamily="50" charset="-128"/>
              <a:ea typeface="メイリオ" pitchFamily="50" charset="-128"/>
            </a:endParaRPr>
          </a:p>
        </p:txBody>
      </p:sp>
      <p:graphicFrame>
        <p:nvGraphicFramePr>
          <p:cNvPr id="12" name="グラフ 11"/>
          <p:cNvGraphicFramePr/>
          <p:nvPr/>
        </p:nvGraphicFramePr>
        <p:xfrm>
          <a:off x="467544" y="2636912"/>
          <a:ext cx="7992888" cy="2959224"/>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395536" y="1772818"/>
            <a:ext cx="8443337" cy="792525"/>
          </a:xfrm>
          <a:prstGeom prst="rect">
            <a:avLst/>
          </a:prstGeom>
        </p:spPr>
        <p:txBody>
          <a:bodyPr wrap="none">
            <a:spAutoFit/>
          </a:bodyPr>
          <a:lstStyle/>
          <a:p>
            <a:r>
              <a:rPr lang="ja-JP" altLang="en-US" sz="2000" b="1" dirty="0" smtClean="0">
                <a:latin typeface="HG丸ｺﾞｼｯｸM-PRO" pitchFamily="50" charset="-128"/>
                <a:ea typeface="HG丸ｺﾞｼｯｸM-PRO" pitchFamily="50" charset="-128"/>
              </a:rPr>
              <a:t>家族の介護力や介護サービスなど介護に関する体制が不十分であること</a:t>
            </a:r>
            <a:endParaRPr lang="en-US" altLang="ja-JP" sz="2000" b="1" dirty="0" smtClean="0">
              <a:latin typeface="HG丸ｺﾞｼｯｸM-PRO" pitchFamily="50" charset="-128"/>
              <a:ea typeface="HG丸ｺﾞｼｯｸM-PRO" pitchFamily="50" charset="-128"/>
            </a:endParaRPr>
          </a:p>
          <a:p>
            <a:pPr>
              <a:lnSpc>
                <a:spcPts val="900"/>
              </a:lnSpc>
            </a:pPr>
            <a:endParaRPr lang="en-US" altLang="ja-JP" sz="2000" b="1" dirty="0" smtClean="0">
              <a:latin typeface="HG丸ｺﾞｼｯｸM-PRO" pitchFamily="50" charset="-128"/>
              <a:ea typeface="HG丸ｺﾞｼｯｸM-PRO" pitchFamily="50" charset="-128"/>
            </a:endParaRPr>
          </a:p>
          <a:p>
            <a:r>
              <a:rPr lang="ja-JP" altLang="en-US" b="1" dirty="0" smtClean="0">
                <a:latin typeface="HG丸ｺﾞｼｯｸM-PRO" pitchFamily="50" charset="-128"/>
                <a:ea typeface="HG丸ｺﾞｼｯｸM-PRO" pitchFamily="50" charset="-128"/>
              </a:rPr>
              <a:t>（医療上は可能であっても、介護体制が不十分であるため在宅移行が困難）</a:t>
            </a:r>
            <a:endParaRPr lang="ja-JP" altLang="en-US" b="1" dirty="0">
              <a:latin typeface="HG丸ｺﾞｼｯｸM-PRO" pitchFamily="50" charset="-128"/>
              <a:ea typeface="HG丸ｺﾞｼｯｸM-PRO" pitchFamily="50" charset="-128"/>
            </a:endParaRPr>
          </a:p>
        </p:txBody>
      </p:sp>
      <p:sp>
        <p:nvSpPr>
          <p:cNvPr id="14" name="テキスト ボックス 11"/>
          <p:cNvSpPr txBox="1"/>
          <p:nvPr/>
        </p:nvSpPr>
        <p:spPr>
          <a:xfrm>
            <a:off x="3203848" y="5517234"/>
            <a:ext cx="5005064"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全体：</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n=939</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病院：</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n=91</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無床</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n=798</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有</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床：</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n=50</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ST</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n=136</a:t>
            </a:r>
            <a:endPar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endParaRPr>
          </a:p>
        </p:txBody>
      </p:sp>
      <p:sp>
        <p:nvSpPr>
          <p:cNvPr id="9" name="スライド番号プレースホルダ 8"/>
          <p:cNvSpPr>
            <a:spLocks noGrp="1"/>
          </p:cNvSpPr>
          <p:nvPr>
            <p:ph type="sldNum" sz="quarter" idx="12"/>
          </p:nvPr>
        </p:nvSpPr>
        <p:spPr/>
        <p:txBody>
          <a:bodyPr/>
          <a:lstStyle/>
          <a:p>
            <a:fld id="{397D400B-2B27-4BF4-927F-031908D2BD9D}" type="slidenum">
              <a:rPr kumimoji="1" lang="ja-JP" altLang="en-US" smtClean="0"/>
              <a:pPr/>
              <a:t>39</a:t>
            </a:fld>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332656"/>
            <a:ext cx="8686800" cy="838200"/>
          </a:xfrm>
        </p:spPr>
        <p:txBody>
          <a:bodyPr>
            <a:normAutofit/>
          </a:bodyPr>
          <a:lstStyle/>
          <a:p>
            <a:r>
              <a:rPr lang="ja-JP" altLang="en-US" sz="3200" dirty="0">
                <a:latin typeface="ＭＳ Ｐゴシック" pitchFamily="50" charset="-128"/>
                <a:ea typeface="ＭＳ Ｐゴシック" pitchFamily="50" charset="-128"/>
              </a:rPr>
              <a:t>２　調査の対象・回収状況</a:t>
            </a:r>
            <a:endParaRPr kumimoji="1" lang="ja-JP" altLang="en-US" sz="3200" dirty="0">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346360" y="1628800"/>
            <a:ext cx="8686800" cy="1108720"/>
          </a:xfrm>
        </p:spPr>
        <p:txBody>
          <a:bodyPr>
            <a:normAutofit/>
          </a:bodyPr>
          <a:lstStyle/>
          <a:p>
            <a:pPr>
              <a:buNone/>
            </a:pPr>
            <a:r>
              <a:rPr lang="ja-JP" altLang="en-US" sz="2400" dirty="0" smtClean="0">
                <a:latin typeface="メイリオ" pitchFamily="50" charset="-128"/>
                <a:ea typeface="メイリオ" pitchFamily="50" charset="-128"/>
              </a:rPr>
              <a:t>県内</a:t>
            </a:r>
            <a:r>
              <a:rPr lang="ja-JP" altLang="en-US" sz="2400" dirty="0">
                <a:latin typeface="メイリオ" pitchFamily="50" charset="-128"/>
                <a:ea typeface="メイリオ" pitchFamily="50" charset="-128"/>
              </a:rPr>
              <a:t>の医療機関</a:t>
            </a:r>
            <a:r>
              <a:rPr lang="ja-JP" altLang="en-US" sz="2400" dirty="0" smtClean="0">
                <a:latin typeface="メイリオ" pitchFamily="50" charset="-128"/>
                <a:ea typeface="メイリオ" pitchFamily="50" charset="-128"/>
              </a:rPr>
              <a:t>及び訪問</a:t>
            </a:r>
            <a:r>
              <a:rPr lang="ja-JP" altLang="en-US" sz="2400" dirty="0">
                <a:latin typeface="メイリオ" pitchFamily="50" charset="-128"/>
                <a:ea typeface="メイリオ" pitchFamily="50" charset="-128"/>
              </a:rPr>
              <a:t>看護ステーションに対する悉皆</a:t>
            </a:r>
            <a:r>
              <a:rPr lang="ja-JP" altLang="en-US" sz="2400" dirty="0" smtClean="0">
                <a:latin typeface="メイリオ" pitchFamily="50" charset="-128"/>
                <a:ea typeface="メイリオ" pitchFamily="50" charset="-128"/>
              </a:rPr>
              <a:t>調査</a:t>
            </a:r>
            <a:endParaRPr lang="en-US" altLang="ja-JP" sz="2400" dirty="0" smtClean="0">
              <a:latin typeface="メイリオ" pitchFamily="50" charset="-128"/>
              <a:ea typeface="メイリオ" pitchFamily="50" charset="-128"/>
            </a:endParaRPr>
          </a:p>
          <a:p>
            <a:pPr>
              <a:buNone/>
            </a:pPr>
            <a:r>
              <a:rPr lang="ja-JP" altLang="en-US" sz="2400" dirty="0" smtClean="0">
                <a:latin typeface="メイリオ" pitchFamily="50" charset="-128"/>
                <a:ea typeface="メイリオ" pitchFamily="50" charset="-128"/>
              </a:rPr>
              <a:t>（</a:t>
            </a:r>
            <a:r>
              <a:rPr lang="ja-JP" altLang="en-US" sz="2400" dirty="0">
                <a:latin typeface="メイリオ" pitchFamily="50" charset="-128"/>
                <a:ea typeface="メイリオ" pitchFamily="50" charset="-128"/>
              </a:rPr>
              <a:t>自記式調査票の郵送配付・回収）</a:t>
            </a:r>
            <a:endParaRPr kumimoji="1" lang="ja-JP" altLang="en-US" sz="2400" dirty="0">
              <a:latin typeface="メイリオ" pitchFamily="50" charset="-128"/>
              <a:ea typeface="メイリオ" pitchFamily="50" charset="-128"/>
            </a:endParaRPr>
          </a:p>
        </p:txBody>
      </p:sp>
      <p:sp>
        <p:nvSpPr>
          <p:cNvPr id="4" name="正方形/長方形 3"/>
          <p:cNvSpPr/>
          <p:nvPr/>
        </p:nvSpPr>
        <p:spPr>
          <a:xfrm>
            <a:off x="6156176" y="5445226"/>
            <a:ext cx="2618024" cy="307777"/>
          </a:xfrm>
          <a:prstGeom prst="rect">
            <a:avLst/>
          </a:prstGeom>
        </p:spPr>
        <p:txBody>
          <a:bodyPr wrap="none">
            <a:spAutoFit/>
          </a:bodyPr>
          <a:lstStyle/>
          <a:p>
            <a:r>
              <a:rPr lang="ja-JP" altLang="en-US" sz="1400" dirty="0" smtClean="0">
                <a:latin typeface="メイリオ" pitchFamily="50" charset="-128"/>
                <a:ea typeface="メイリオ" pitchFamily="50" charset="-128"/>
              </a:rPr>
              <a:t>回収状況（</a:t>
            </a:r>
            <a:r>
              <a:rPr lang="en-US" altLang="ja-JP" sz="1400" dirty="0" smtClean="0">
                <a:latin typeface="メイリオ" pitchFamily="50" charset="-128"/>
                <a:ea typeface="メイリオ" pitchFamily="50" charset="-128"/>
              </a:rPr>
              <a:t>H27.12</a:t>
            </a:r>
            <a:r>
              <a:rPr lang="ja-JP" altLang="en-US" sz="1400" dirty="0" smtClean="0">
                <a:latin typeface="メイリオ" pitchFamily="50" charset="-128"/>
                <a:ea typeface="メイリオ" pitchFamily="50" charset="-128"/>
              </a:rPr>
              <a:t>～</a:t>
            </a:r>
            <a:r>
              <a:rPr lang="en-US" altLang="ja-JP" sz="1400" dirty="0" smtClean="0">
                <a:latin typeface="メイリオ" pitchFamily="50" charset="-128"/>
                <a:ea typeface="メイリオ" pitchFamily="50" charset="-128"/>
              </a:rPr>
              <a:t>H28.2</a:t>
            </a:r>
            <a:r>
              <a:rPr lang="ja-JP" altLang="en-US" sz="1400" dirty="0" smtClean="0">
                <a:latin typeface="メイリオ" pitchFamily="50" charset="-128"/>
                <a:ea typeface="メイリオ" pitchFamily="50" charset="-128"/>
              </a:rPr>
              <a:t>）</a:t>
            </a:r>
            <a:endParaRPr lang="ja-JP" altLang="en-US" sz="1400" dirty="0">
              <a:latin typeface="メイリオ" pitchFamily="50" charset="-128"/>
              <a:ea typeface="メイリオ" pitchFamily="50" charset="-128"/>
            </a:endParaRPr>
          </a:p>
        </p:txBody>
      </p:sp>
      <p:pic>
        <p:nvPicPr>
          <p:cNvPr id="6" name="Picture 72"/>
          <p:cNvPicPr>
            <a:picLocks noChangeAspect="1" noChangeArrowheads="1"/>
            <a:extLst>
              <a:ext uri="{84589F7E-364E-4C9E-8A38-B11213B215E9}">
                <a14:cameraTool xmlns:a14="http://schemas.microsoft.com/office/drawing/2010/main" xmlns="" cellRange="'パーツ(1)'!$B$4:$E$8"/>
              </a:ext>
            </a:extLst>
          </p:cNvPicPr>
          <p:nvPr/>
        </p:nvPicPr>
        <p:blipFill>
          <a:blip r:embed="rId3" cstate="print"/>
          <a:srcRect/>
          <a:stretch>
            <a:fillRect/>
          </a:stretch>
        </p:blipFill>
        <p:spPr bwMode="auto">
          <a:xfrm>
            <a:off x="1403649" y="3068960"/>
            <a:ext cx="6138516" cy="223224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スライド番号プレースホルダ 6"/>
          <p:cNvSpPr>
            <a:spLocks noGrp="1"/>
          </p:cNvSpPr>
          <p:nvPr>
            <p:ph type="sldNum" sz="quarter" idx="12"/>
          </p:nvPr>
        </p:nvSpPr>
        <p:spPr/>
        <p:txBody>
          <a:bodyPr/>
          <a:lstStyle/>
          <a:p>
            <a:fld id="{397D400B-2B27-4BF4-927F-031908D2BD9D}" type="slidenum">
              <a:rPr kumimoji="1" lang="ja-JP" altLang="en-US" smtClean="0"/>
              <a:pPr/>
              <a:t>4</a:t>
            </a:fld>
            <a:endParaRPr kumimoji="1" lang="ja-JP"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10" name="テキスト ボックス 9"/>
          <p:cNvSpPr txBox="1"/>
          <p:nvPr/>
        </p:nvSpPr>
        <p:spPr>
          <a:xfrm>
            <a:off x="0" y="1124746"/>
            <a:ext cx="9144000" cy="461665"/>
          </a:xfrm>
          <a:prstGeom prst="rect">
            <a:avLst/>
          </a:prstGeom>
          <a:noFill/>
        </p:spPr>
        <p:txBody>
          <a:bodyPr wrap="square" rtlCol="0">
            <a:spAutoFit/>
          </a:bodyPr>
          <a:lstStyle/>
          <a:p>
            <a:pPr algn="ctr"/>
            <a:r>
              <a:rPr kumimoji="1" lang="ja-JP" altLang="en-US" sz="2400" dirty="0" smtClean="0"/>
              <a:t>（在宅医療を推進する上で必要だと思われる支援）</a:t>
            </a:r>
            <a:endParaRPr kumimoji="1" lang="ja-JP" altLang="en-US" sz="2400" dirty="0"/>
          </a:p>
        </p:txBody>
      </p:sp>
      <p:sp>
        <p:nvSpPr>
          <p:cNvPr id="7" name="コンテンツ プレースホルダ 2"/>
          <p:cNvSpPr>
            <a:spLocks noGrp="1"/>
          </p:cNvSpPr>
          <p:nvPr>
            <p:ph idx="1"/>
          </p:nvPr>
        </p:nvSpPr>
        <p:spPr>
          <a:xfrm>
            <a:off x="5076057" y="5805264"/>
            <a:ext cx="3816424" cy="504056"/>
          </a:xfrm>
        </p:spPr>
        <p:txBody>
          <a:bodyPr>
            <a:normAutofit/>
          </a:bodyPr>
          <a:lstStyle/>
          <a:p>
            <a:pPr marL="0" indent="0">
              <a:buNone/>
            </a:pPr>
            <a:r>
              <a:rPr lang="ja-JP" altLang="en-US" sz="1800" dirty="0" smtClean="0">
                <a:latin typeface="メイリオ" pitchFamily="50" charset="-128"/>
                <a:ea typeface="メイリオ" pitchFamily="50" charset="-128"/>
              </a:rPr>
              <a:t>報告書</a:t>
            </a:r>
            <a:r>
              <a:rPr lang="en-US" altLang="ja-JP" sz="1800" dirty="0" smtClean="0">
                <a:latin typeface="メイリオ" pitchFamily="50" charset="-128"/>
                <a:ea typeface="メイリオ" pitchFamily="50" charset="-128"/>
              </a:rPr>
              <a:t>61</a:t>
            </a:r>
            <a:r>
              <a:rPr lang="ja-JP" altLang="en-US" sz="1800" dirty="0" smtClean="0">
                <a:latin typeface="メイリオ" pitchFamily="50" charset="-128"/>
                <a:ea typeface="メイリオ" pitchFamily="50" charset="-128"/>
              </a:rPr>
              <a:t>～</a:t>
            </a:r>
            <a:r>
              <a:rPr lang="en-US" altLang="ja-JP" sz="1800" dirty="0" smtClean="0">
                <a:latin typeface="メイリオ" pitchFamily="50" charset="-128"/>
                <a:ea typeface="メイリオ" pitchFamily="50" charset="-128"/>
              </a:rPr>
              <a:t>64</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65</a:t>
            </a:r>
            <a:endParaRPr lang="ja-JP" altLang="en-US" sz="1800" dirty="0" smtClean="0">
              <a:latin typeface="メイリオ" pitchFamily="50" charset="-128"/>
              <a:ea typeface="メイリオ" pitchFamily="50" charset="-128"/>
            </a:endParaRPr>
          </a:p>
        </p:txBody>
      </p:sp>
      <p:sp>
        <p:nvSpPr>
          <p:cNvPr id="13" name="正方形/長方形 12"/>
          <p:cNvSpPr/>
          <p:nvPr/>
        </p:nvSpPr>
        <p:spPr>
          <a:xfrm>
            <a:off x="3059833" y="1700810"/>
            <a:ext cx="2969083" cy="461665"/>
          </a:xfrm>
          <a:prstGeom prst="rect">
            <a:avLst/>
          </a:prstGeom>
        </p:spPr>
        <p:txBody>
          <a:bodyPr wrap="none">
            <a:spAutoFit/>
          </a:bodyPr>
          <a:lstStyle/>
          <a:p>
            <a:r>
              <a:rPr lang="ja-JP" altLang="en-US" sz="2400" b="1" dirty="0" smtClean="0">
                <a:latin typeface="HG丸ｺﾞｼｯｸM-PRO" pitchFamily="50" charset="-128"/>
                <a:ea typeface="HG丸ｺﾞｼｯｸM-PRO" pitchFamily="50" charset="-128"/>
              </a:rPr>
              <a:t>退院時の支援の充実</a:t>
            </a:r>
            <a:endParaRPr lang="ja-JP" altLang="en-US" sz="2400" b="1" dirty="0">
              <a:latin typeface="HG丸ｺﾞｼｯｸM-PRO" pitchFamily="50" charset="-128"/>
              <a:ea typeface="HG丸ｺﾞｼｯｸM-PRO" pitchFamily="50" charset="-128"/>
            </a:endParaRPr>
          </a:p>
        </p:txBody>
      </p:sp>
      <p:sp>
        <p:nvSpPr>
          <p:cNvPr id="14" name="テキスト ボックス 11"/>
          <p:cNvSpPr txBox="1"/>
          <p:nvPr/>
        </p:nvSpPr>
        <p:spPr>
          <a:xfrm>
            <a:off x="3203848" y="5517234"/>
            <a:ext cx="5005064"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全体：</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n=939</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病院：</a:t>
            </a:r>
            <a:r>
              <a:rPr lang="en-US" altLang="ja-JP" sz="1400" dirty="0" smtClean="0">
                <a:solidFill>
                  <a:sysClr val="windowText" lastClr="000000"/>
                </a:solidFill>
                <a:latin typeface="ＭＳ Ｐゴシック" panose="020B0600070205080204" pitchFamily="50" charset="-128"/>
                <a:ea typeface="ＭＳ Ｐゴシック" panose="020B0600070205080204" pitchFamily="50" charset="-128"/>
              </a:rPr>
              <a:t>n=91</a:t>
            </a:r>
            <a:r>
              <a:rPr lang="ja-JP" altLang="en-US" sz="1400" dirty="0" smtClean="0">
                <a:solidFill>
                  <a:sysClr val="windowText" lastClr="000000"/>
                </a:solidFill>
                <a:latin typeface="ＭＳ Ｐゴシック" panose="020B0600070205080204" pitchFamily="50" charset="-128"/>
                <a:ea typeface="ＭＳ Ｐゴシック" panose="020B0600070205080204" pitchFamily="50" charset="-128"/>
              </a:rPr>
              <a:t>　</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無床</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n=798</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有</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床：</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n=50</a:t>
            </a:r>
            <a:r>
              <a:rPr lang="ja-JP" altLang="en-US"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　</a:t>
            </a:r>
            <a:r>
              <a:rPr lang="en-US" altLang="ja-JP" sz="1400" b="0" i="0" u="none" strike="noStrike" kern="1200" baseline="0" dirty="0" smtClean="0">
                <a:solidFill>
                  <a:sysClr val="windowText" lastClr="000000"/>
                </a:solidFill>
                <a:latin typeface="ＭＳ Ｐゴシック" panose="020B0600070205080204" pitchFamily="50" charset="-128"/>
                <a:ea typeface="ＭＳ Ｐゴシック" panose="020B0600070205080204" pitchFamily="50" charset="-128"/>
                <a:cs typeface="+mn-cs"/>
              </a:rPr>
              <a:t>ST</a:t>
            </a:r>
            <a:r>
              <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a:t>
            </a: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n=136</a:t>
            </a:r>
            <a:endPar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endParaRPr>
          </a:p>
        </p:txBody>
      </p:sp>
      <p:graphicFrame>
        <p:nvGraphicFramePr>
          <p:cNvPr id="9" name="グラフ 8"/>
          <p:cNvGraphicFramePr/>
          <p:nvPr/>
        </p:nvGraphicFramePr>
        <p:xfrm>
          <a:off x="467544" y="2420888"/>
          <a:ext cx="7992888"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11" name="スライド番号プレースホルダ 10"/>
          <p:cNvSpPr>
            <a:spLocks noGrp="1"/>
          </p:cNvSpPr>
          <p:nvPr>
            <p:ph type="sldNum" sz="quarter" idx="12"/>
          </p:nvPr>
        </p:nvSpPr>
        <p:spPr/>
        <p:txBody>
          <a:bodyPr/>
          <a:lstStyle/>
          <a:p>
            <a:fld id="{397D400B-2B27-4BF4-927F-031908D2BD9D}" type="slidenum">
              <a:rPr kumimoji="1" lang="ja-JP" altLang="en-US" smtClean="0"/>
              <a:pPr/>
              <a:t>40</a:t>
            </a:fld>
            <a:endParaRPr kumimoji="1" lang="ja-JP"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10" name="テキスト ボックス 9"/>
          <p:cNvSpPr txBox="1"/>
          <p:nvPr/>
        </p:nvSpPr>
        <p:spPr>
          <a:xfrm>
            <a:off x="0" y="1124746"/>
            <a:ext cx="9144000" cy="830997"/>
          </a:xfrm>
          <a:prstGeom prst="rect">
            <a:avLst/>
          </a:prstGeom>
          <a:noFill/>
        </p:spPr>
        <p:txBody>
          <a:bodyPr wrap="square" rtlCol="0">
            <a:spAutoFit/>
          </a:bodyPr>
          <a:lstStyle/>
          <a:p>
            <a:pPr algn="ctr"/>
            <a:r>
              <a:rPr kumimoji="1" lang="ja-JP" altLang="en-US" sz="2400" dirty="0" smtClean="0"/>
              <a:t>（ＩＣＴ（情報通信技術）を利用した情報共有は</a:t>
            </a:r>
            <a:endParaRPr kumimoji="1" lang="en-US" altLang="ja-JP" sz="2400" dirty="0" smtClean="0"/>
          </a:p>
          <a:p>
            <a:pPr algn="ctr"/>
            <a:r>
              <a:rPr kumimoji="1" lang="ja-JP" altLang="en-US" sz="2400" dirty="0" smtClean="0"/>
              <a:t>どのようになることが望ましいか）</a:t>
            </a:r>
            <a:endParaRPr kumimoji="1" lang="ja-JP" altLang="en-US" sz="2400" dirty="0"/>
          </a:p>
        </p:txBody>
      </p:sp>
      <p:sp>
        <p:nvSpPr>
          <p:cNvPr id="7" name="コンテンツ プレースホルダ 2"/>
          <p:cNvSpPr>
            <a:spLocks noGrp="1"/>
          </p:cNvSpPr>
          <p:nvPr>
            <p:ph idx="1"/>
          </p:nvPr>
        </p:nvSpPr>
        <p:spPr>
          <a:xfrm>
            <a:off x="4788024" y="5805264"/>
            <a:ext cx="4104456" cy="504056"/>
          </a:xfrm>
        </p:spPr>
        <p:txBody>
          <a:bodyPr>
            <a:normAutofit/>
          </a:bodyPr>
          <a:lstStyle/>
          <a:p>
            <a:pPr marL="0" indent="0">
              <a:buNone/>
            </a:pPr>
            <a:r>
              <a:rPr lang="ja-JP" altLang="en-US" sz="1800" dirty="0" smtClean="0">
                <a:latin typeface="メイリオ" pitchFamily="50" charset="-128"/>
                <a:ea typeface="メイリオ" pitchFamily="50" charset="-128"/>
              </a:rPr>
              <a:t>報告書</a:t>
            </a:r>
            <a:r>
              <a:rPr lang="en-US" altLang="ja-JP" sz="1800" dirty="0" smtClean="0">
                <a:latin typeface="メイリオ" pitchFamily="50" charset="-128"/>
                <a:ea typeface="メイリオ" pitchFamily="50" charset="-128"/>
              </a:rPr>
              <a:t>71</a:t>
            </a:r>
            <a:r>
              <a:rPr lang="ja-JP" altLang="en-US" sz="1800" dirty="0" smtClean="0">
                <a:latin typeface="メイリオ" pitchFamily="50" charset="-128"/>
                <a:ea typeface="メイリオ" pitchFamily="50" charset="-128"/>
              </a:rPr>
              <a:t>～</a:t>
            </a:r>
            <a:r>
              <a:rPr lang="en-US" altLang="ja-JP" sz="1800" dirty="0" smtClean="0">
                <a:latin typeface="メイリオ" pitchFamily="50" charset="-128"/>
                <a:ea typeface="メイリオ" pitchFamily="50" charset="-128"/>
              </a:rPr>
              <a:t>72</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74</a:t>
            </a:r>
            <a:r>
              <a:rPr lang="ja-JP" altLang="en-US" sz="1800" dirty="0" smtClean="0">
                <a:latin typeface="メイリオ" pitchFamily="50" charset="-128"/>
                <a:ea typeface="メイリオ" pitchFamily="50" charset="-128"/>
              </a:rPr>
              <a:t>・</a:t>
            </a:r>
            <a:r>
              <a:rPr lang="en-US" altLang="ja-JP" sz="1800" dirty="0" smtClean="0">
                <a:latin typeface="メイリオ" pitchFamily="50" charset="-128"/>
                <a:ea typeface="メイリオ" pitchFamily="50" charset="-128"/>
              </a:rPr>
              <a:t>75</a:t>
            </a:r>
            <a:endParaRPr lang="ja-JP" altLang="en-US" sz="1800" dirty="0" smtClean="0">
              <a:latin typeface="メイリオ" pitchFamily="50" charset="-128"/>
              <a:ea typeface="メイリオ" pitchFamily="50" charset="-128"/>
            </a:endParaRPr>
          </a:p>
        </p:txBody>
      </p:sp>
      <p:sp>
        <p:nvSpPr>
          <p:cNvPr id="13" name="正方形/長方形 12"/>
          <p:cNvSpPr/>
          <p:nvPr/>
        </p:nvSpPr>
        <p:spPr>
          <a:xfrm>
            <a:off x="467544" y="2348880"/>
            <a:ext cx="3539752" cy="400110"/>
          </a:xfrm>
          <a:prstGeom prst="rect">
            <a:avLst/>
          </a:prstGeom>
        </p:spPr>
        <p:txBody>
          <a:bodyPr wrap="none">
            <a:spAutoFit/>
          </a:bodyPr>
          <a:lstStyle/>
          <a:p>
            <a:r>
              <a:rPr lang="ja-JP" altLang="en-US" sz="2000" b="1" dirty="0" smtClean="0">
                <a:latin typeface="HG丸ｺﾞｼｯｸM-PRO" pitchFamily="50" charset="-128"/>
                <a:ea typeface="HG丸ｺﾞｼｯｸM-PRO" pitchFamily="50" charset="-128"/>
              </a:rPr>
              <a:t>医療機関間における情報共有</a:t>
            </a:r>
            <a:endParaRPr lang="ja-JP" altLang="en-US" sz="2000" b="1" dirty="0">
              <a:latin typeface="HG丸ｺﾞｼｯｸM-PRO" pitchFamily="50" charset="-128"/>
              <a:ea typeface="HG丸ｺﾞｼｯｸM-PRO" pitchFamily="50" charset="-128"/>
            </a:endParaRPr>
          </a:p>
        </p:txBody>
      </p:sp>
      <p:sp>
        <p:nvSpPr>
          <p:cNvPr id="14" name="テキスト ボックス 11"/>
          <p:cNvSpPr txBox="1"/>
          <p:nvPr/>
        </p:nvSpPr>
        <p:spPr>
          <a:xfrm>
            <a:off x="7524328" y="2966175"/>
            <a:ext cx="1224136"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en-US" altLang="ja-JP" sz="1800" dirty="0" smtClean="0">
                <a:solidFill>
                  <a:sysClr val="windowText" lastClr="000000"/>
                </a:solidFill>
                <a:latin typeface="ＭＳ Ｐゴシック" panose="020B0600070205080204" pitchFamily="50" charset="-128"/>
                <a:ea typeface="ＭＳ Ｐゴシック" panose="020B0600070205080204" pitchFamily="50" charset="-128"/>
              </a:rPr>
              <a:t>n=939</a:t>
            </a:r>
            <a:endParaRPr lang="ja-JP" altLang="en-US" sz="18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endParaRPr>
          </a:p>
        </p:txBody>
      </p:sp>
      <p:graphicFrame>
        <p:nvGraphicFramePr>
          <p:cNvPr id="11" name="グラフ 10"/>
          <p:cNvGraphicFramePr/>
          <p:nvPr/>
        </p:nvGraphicFramePr>
        <p:xfrm>
          <a:off x="-396552" y="285293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p:nvPr/>
        </p:nvGraphicFramePr>
        <p:xfrm>
          <a:off x="3995936" y="2852936"/>
          <a:ext cx="514806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6" name="正方形/長方形 15"/>
          <p:cNvSpPr/>
          <p:nvPr/>
        </p:nvSpPr>
        <p:spPr>
          <a:xfrm>
            <a:off x="4283969" y="2420888"/>
            <a:ext cx="4314001" cy="400110"/>
          </a:xfrm>
          <a:prstGeom prst="rect">
            <a:avLst/>
          </a:prstGeom>
        </p:spPr>
        <p:txBody>
          <a:bodyPr wrap="none">
            <a:spAutoFit/>
          </a:bodyPr>
          <a:lstStyle/>
          <a:p>
            <a:r>
              <a:rPr lang="ja-JP" altLang="en-US" sz="2000" b="1" dirty="0" smtClean="0">
                <a:latin typeface="HG丸ｺﾞｼｯｸM-PRO" pitchFamily="50" charset="-128"/>
                <a:ea typeface="HG丸ｺﾞｼｯｸM-PRO" pitchFamily="50" charset="-128"/>
              </a:rPr>
              <a:t>医療機関と介護事業所との情報共有</a:t>
            </a:r>
            <a:endParaRPr lang="ja-JP" altLang="en-US" sz="2000" b="1" dirty="0">
              <a:latin typeface="HG丸ｺﾞｼｯｸM-PRO" pitchFamily="50" charset="-128"/>
              <a:ea typeface="HG丸ｺﾞｼｯｸM-PRO" pitchFamily="50" charset="-128"/>
            </a:endParaRPr>
          </a:p>
        </p:txBody>
      </p:sp>
      <p:sp>
        <p:nvSpPr>
          <p:cNvPr id="15" name="スライド番号プレースホルダ 14"/>
          <p:cNvSpPr>
            <a:spLocks noGrp="1"/>
          </p:cNvSpPr>
          <p:nvPr>
            <p:ph type="sldNum" sz="quarter" idx="12"/>
          </p:nvPr>
        </p:nvSpPr>
        <p:spPr/>
        <p:txBody>
          <a:bodyPr/>
          <a:lstStyle/>
          <a:p>
            <a:fld id="{397D400B-2B27-4BF4-927F-031908D2BD9D}" type="slidenum">
              <a:rPr kumimoji="1" lang="ja-JP" altLang="en-US" smtClean="0"/>
              <a:pPr/>
              <a:t>41</a:t>
            </a:fld>
            <a:endParaRPr kumimoji="1" lang="ja-JP"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708922"/>
            <a:ext cx="8206680" cy="1470025"/>
          </a:xfrm>
        </p:spPr>
        <p:txBody>
          <a:bodyPr>
            <a:normAutofit/>
          </a:bodyPr>
          <a:lstStyle/>
          <a:p>
            <a:pPr algn="ctr"/>
            <a:r>
              <a:rPr kumimoji="1" lang="ja-JP" altLang="en-US" sz="4000" dirty="0" smtClean="0">
                <a:latin typeface="メイリオ" pitchFamily="50" charset="-128"/>
                <a:ea typeface="メイリオ" pitchFamily="50" charset="-128"/>
              </a:rPr>
              <a:t>４ 在宅療養状況調査</a:t>
            </a:r>
            <a:endParaRPr kumimoji="1" lang="ja-JP" altLang="en-US" sz="4000" dirty="0">
              <a:latin typeface="メイリオ" pitchFamily="50" charset="-128"/>
              <a:ea typeface="メイリオ" pitchFamily="50" charset="-128"/>
            </a:endParaRPr>
          </a:p>
        </p:txBody>
      </p:sp>
      <p:sp>
        <p:nvSpPr>
          <p:cNvPr id="3" name="サブタイトル 2"/>
          <p:cNvSpPr>
            <a:spLocks noGrp="1"/>
          </p:cNvSpPr>
          <p:nvPr>
            <p:ph type="subTitle" idx="1"/>
          </p:nvPr>
        </p:nvSpPr>
        <p:spPr>
          <a:xfrm>
            <a:off x="4427985" y="3645024"/>
            <a:ext cx="4499992" cy="1752600"/>
          </a:xfrm>
        </p:spPr>
        <p:txBody>
          <a:bodyPr/>
          <a:lstStyle/>
          <a:p>
            <a:r>
              <a:rPr lang="ja-JP" altLang="en-US" b="1" dirty="0" smtClean="0"/>
              <a:t>報告書　Ｐ８８～１２１</a:t>
            </a:r>
            <a:endParaRPr kumimoji="1" lang="ja-JP" altLang="en-US" dirty="0"/>
          </a:p>
        </p:txBody>
      </p:sp>
      <p:sp>
        <p:nvSpPr>
          <p:cNvPr id="4" name="スライド番号プレースホルダ 3"/>
          <p:cNvSpPr>
            <a:spLocks noGrp="1"/>
          </p:cNvSpPr>
          <p:nvPr>
            <p:ph type="sldNum" sz="quarter" idx="12"/>
          </p:nvPr>
        </p:nvSpPr>
        <p:spPr/>
        <p:txBody>
          <a:bodyPr/>
          <a:lstStyle/>
          <a:p>
            <a:fld id="{397D400B-2B27-4BF4-927F-031908D2BD9D}" type="slidenum">
              <a:rPr kumimoji="1" lang="ja-JP" altLang="en-US" smtClean="0"/>
              <a:pPr/>
              <a:t>42</a:t>
            </a:fld>
            <a:endParaRPr kumimoji="1" lang="ja-JP"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971600" y="332656"/>
            <a:ext cx="8686800" cy="838200"/>
          </a:xfrm>
        </p:spPr>
        <p:txBody>
          <a:bodyPr>
            <a:normAutofit/>
          </a:bodyPr>
          <a:lstStyle/>
          <a:p>
            <a:r>
              <a:rPr lang="ja-JP" altLang="en-US" sz="3200" dirty="0" smtClean="0">
                <a:latin typeface="ＭＳ Ｐゴシック" pitchFamily="50" charset="-128"/>
                <a:ea typeface="ＭＳ Ｐゴシック" pitchFamily="50" charset="-128"/>
              </a:rPr>
              <a:t>４　療養病床患者の状況</a:t>
            </a:r>
            <a:endParaRPr kumimoji="1" lang="ja-JP" altLang="en-US" sz="3200" dirty="0">
              <a:latin typeface="ＭＳ Ｐゴシック" pitchFamily="50" charset="-128"/>
              <a:ea typeface="ＭＳ Ｐゴシック" pitchFamily="50" charset="-128"/>
            </a:endParaRPr>
          </a:p>
        </p:txBody>
      </p:sp>
      <p:sp>
        <p:nvSpPr>
          <p:cNvPr id="5" name="コンテンツ プレースホルダー 4"/>
          <p:cNvSpPr>
            <a:spLocks noGrp="1"/>
          </p:cNvSpPr>
          <p:nvPr>
            <p:ph idx="1"/>
          </p:nvPr>
        </p:nvSpPr>
        <p:spPr>
          <a:xfrm>
            <a:off x="611560" y="3933056"/>
            <a:ext cx="7848872" cy="2160240"/>
          </a:xfrm>
        </p:spPr>
        <p:txBody>
          <a:bodyPr>
            <a:noAutofit/>
          </a:bodyPr>
          <a:lstStyle/>
          <a:p>
            <a:pPr marL="0" indent="0">
              <a:buNone/>
            </a:pPr>
            <a:r>
              <a:rPr lang="ja-JP" altLang="en-US" sz="2000" dirty="0">
                <a:solidFill>
                  <a:srgbClr val="000000"/>
                </a:solidFill>
                <a:latin typeface="メイリオ" pitchFamily="50" charset="-128"/>
                <a:ea typeface="メイリオ" pitchFamily="50" charset="-128"/>
              </a:rPr>
              <a:t>入院の形態についてみると、医療区分１の者では介護（介護療養型医療施設、短期入所療養介護）での入院の割合が３割を超え、医療区分２・３の者と比較して高かった。一方、医療区分２・３の者では、医療（療養病棟入院基本料１・２、有床診療所療養病床入院基本料）を算定している割合が９割程度となり、医療区分１の者に比べて高かった</a:t>
            </a:r>
            <a:r>
              <a:rPr lang="ja-JP" altLang="en-US" sz="2000" dirty="0" smtClean="0">
                <a:solidFill>
                  <a:srgbClr val="000000"/>
                </a:solidFill>
                <a:latin typeface="メイリオ" pitchFamily="50" charset="-128"/>
                <a:ea typeface="メイリオ" pitchFamily="50" charset="-128"/>
              </a:rPr>
              <a:t>。</a:t>
            </a:r>
            <a:endParaRPr lang="ja-JP" altLang="en-US" sz="2000" dirty="0">
              <a:solidFill>
                <a:srgbClr val="000000"/>
              </a:solidFill>
              <a:latin typeface="メイリオ" pitchFamily="50" charset="-128"/>
              <a:ea typeface="メイリオ" pitchFamily="50" charset="-128"/>
            </a:endParaRPr>
          </a:p>
          <a:p>
            <a:endParaRPr kumimoji="1" lang="ja-JP" altLang="en-US" sz="2000" dirty="0">
              <a:latin typeface="メイリオ" pitchFamily="50" charset="-128"/>
              <a:ea typeface="メイリオ" pitchFamily="50" charset="-128"/>
            </a:endParaRPr>
          </a:p>
        </p:txBody>
      </p:sp>
      <p:sp>
        <p:nvSpPr>
          <p:cNvPr id="10" name="テキスト ボックス 9"/>
          <p:cNvSpPr txBox="1"/>
          <p:nvPr/>
        </p:nvSpPr>
        <p:spPr>
          <a:xfrm>
            <a:off x="1572949" y="1124744"/>
            <a:ext cx="5998102" cy="523220"/>
          </a:xfrm>
          <a:prstGeom prst="rect">
            <a:avLst/>
          </a:prstGeom>
          <a:noFill/>
        </p:spPr>
        <p:txBody>
          <a:bodyPr wrap="square" rtlCol="0">
            <a:spAutoFit/>
          </a:bodyPr>
          <a:lstStyle/>
          <a:p>
            <a:pPr algn="ctr"/>
            <a:r>
              <a:rPr kumimoji="1" lang="ja-JP" altLang="en-US" sz="2800" dirty="0" smtClean="0"/>
              <a:t>（</a:t>
            </a:r>
            <a:r>
              <a:rPr lang="ja-JP" altLang="en-US" sz="2800" dirty="0" smtClean="0"/>
              <a:t>医療区分・入院形態</a:t>
            </a:r>
            <a:r>
              <a:rPr kumimoji="1" lang="ja-JP" altLang="en-US" sz="2800" dirty="0" smtClean="0"/>
              <a:t>）</a:t>
            </a:r>
            <a:endParaRPr kumimoji="1" lang="ja-JP" altLang="en-US" sz="2800" dirty="0"/>
          </a:p>
        </p:txBody>
      </p:sp>
      <p:graphicFrame>
        <p:nvGraphicFramePr>
          <p:cNvPr id="12" name="グラフ 11"/>
          <p:cNvGraphicFramePr>
            <a:graphicFrameLocks/>
          </p:cNvGraphicFramePr>
          <p:nvPr>
            <p:extLst>
              <p:ext uri="{D42A27DB-BD31-4B8C-83A1-F6EECF244321}">
                <p14:modId xmlns:p14="http://schemas.microsoft.com/office/powerpoint/2010/main" xmlns="" val="1822840367"/>
              </p:ext>
            </p:extLst>
          </p:nvPr>
        </p:nvGraphicFramePr>
        <p:xfrm>
          <a:off x="1403648" y="2060850"/>
          <a:ext cx="6588688" cy="1679901"/>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2843809" y="1988840"/>
            <a:ext cx="3005951" cy="400110"/>
          </a:xfrm>
          <a:prstGeom prst="rect">
            <a:avLst/>
          </a:prstGeom>
          <a:noFill/>
        </p:spPr>
        <p:txBody>
          <a:bodyPr wrap="none" rtlCol="0">
            <a:spAutoFit/>
          </a:bodyPr>
          <a:lstStyle/>
          <a:p>
            <a:r>
              <a:rPr lang="ja-JP" altLang="en-US" sz="2000" dirty="0" smtClean="0">
                <a:latin typeface="HG丸ｺﾞｼｯｸM-PRO" pitchFamily="50" charset="-128"/>
                <a:ea typeface="HG丸ｺﾞｼｯｸM-PRO" pitchFamily="50" charset="-128"/>
              </a:rPr>
              <a:t>療養病床患者の医療区分</a:t>
            </a:r>
            <a:endParaRPr kumimoji="1" lang="ja-JP" altLang="en-US" sz="2000" dirty="0">
              <a:latin typeface="HG丸ｺﾞｼｯｸM-PRO" pitchFamily="50" charset="-128"/>
              <a:ea typeface="HG丸ｺﾞｼｯｸM-PRO" pitchFamily="50" charset="-128"/>
            </a:endParaRPr>
          </a:p>
        </p:txBody>
      </p:sp>
      <p:sp>
        <p:nvSpPr>
          <p:cNvPr id="7" name="スライド番号プレースホルダ 6"/>
          <p:cNvSpPr>
            <a:spLocks noGrp="1"/>
          </p:cNvSpPr>
          <p:nvPr>
            <p:ph type="sldNum" sz="quarter" idx="12"/>
          </p:nvPr>
        </p:nvSpPr>
        <p:spPr/>
        <p:txBody>
          <a:bodyPr/>
          <a:lstStyle/>
          <a:p>
            <a:fld id="{397D400B-2B27-4BF4-927F-031908D2BD9D}" type="slidenum">
              <a:rPr kumimoji="1" lang="ja-JP" altLang="en-US" smtClean="0"/>
              <a:pPr/>
              <a:t>43</a:t>
            </a:fld>
            <a:endParaRPr kumimoji="1" lang="ja-JP" altLang="en-US"/>
          </a:p>
        </p:txBody>
      </p:sp>
      <p:sp>
        <p:nvSpPr>
          <p:cNvPr id="9" name="コンテンツ プレースホルダ 2"/>
          <p:cNvSpPr txBox="1">
            <a:spLocks/>
          </p:cNvSpPr>
          <p:nvPr/>
        </p:nvSpPr>
        <p:spPr>
          <a:xfrm>
            <a:off x="5436096" y="5877272"/>
            <a:ext cx="2968916"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dirty="0" smtClean="0">
                <a:solidFill>
                  <a:schemeClr val="tx2"/>
                </a:solidFill>
                <a:latin typeface="メイリオ" pitchFamily="50" charset="-128"/>
                <a:ea typeface="メイリオ" pitchFamily="50" charset="-128"/>
              </a:rPr>
              <a:t>99</a:t>
            </a:r>
            <a:r>
              <a:rPr lang="ja-JP" altLang="en-US" sz="1600" noProof="0" dirty="0"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ージ、図表</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122</a:t>
            </a:r>
            <a:endPar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971600" y="332656"/>
            <a:ext cx="8686800" cy="838200"/>
          </a:xfrm>
        </p:spPr>
        <p:txBody>
          <a:bodyPr>
            <a:normAutofit/>
          </a:bodyPr>
          <a:lstStyle/>
          <a:p>
            <a:r>
              <a:rPr lang="ja-JP" altLang="en-US" sz="3200" dirty="0">
                <a:latin typeface="ＭＳ Ｐゴシック" pitchFamily="50" charset="-128"/>
                <a:ea typeface="ＭＳ Ｐゴシック" pitchFamily="50" charset="-128"/>
              </a:rPr>
              <a:t>４</a:t>
            </a:r>
            <a:r>
              <a:rPr lang="ja-JP" altLang="en-US" sz="3200" dirty="0" smtClean="0">
                <a:latin typeface="ＭＳ Ｐゴシック" pitchFamily="50" charset="-128"/>
                <a:ea typeface="ＭＳ Ｐゴシック" pitchFamily="50" charset="-128"/>
              </a:rPr>
              <a:t>　療養病床患者の状況</a:t>
            </a:r>
            <a:endParaRPr kumimoji="1" lang="ja-JP" altLang="en-US" sz="3200" dirty="0">
              <a:latin typeface="ＭＳ Ｐゴシック" pitchFamily="50" charset="-128"/>
              <a:ea typeface="ＭＳ Ｐゴシック" pitchFamily="50" charset="-128"/>
            </a:endParaRPr>
          </a:p>
        </p:txBody>
      </p:sp>
      <p:sp>
        <p:nvSpPr>
          <p:cNvPr id="10" name="テキスト ボックス 9"/>
          <p:cNvSpPr txBox="1"/>
          <p:nvPr/>
        </p:nvSpPr>
        <p:spPr>
          <a:xfrm>
            <a:off x="1572949" y="1124744"/>
            <a:ext cx="5998102" cy="523220"/>
          </a:xfrm>
          <a:prstGeom prst="rect">
            <a:avLst/>
          </a:prstGeom>
          <a:noFill/>
        </p:spPr>
        <p:txBody>
          <a:bodyPr wrap="square" rtlCol="0">
            <a:spAutoFit/>
          </a:bodyPr>
          <a:lstStyle/>
          <a:p>
            <a:pPr algn="ctr"/>
            <a:r>
              <a:rPr kumimoji="1" lang="ja-JP" altLang="en-US" sz="2800" dirty="0" smtClean="0"/>
              <a:t>（</a:t>
            </a:r>
            <a:r>
              <a:rPr lang="ja-JP" altLang="en-US" sz="2800" dirty="0" smtClean="0"/>
              <a:t>医療区分・入院形態</a:t>
            </a:r>
            <a:r>
              <a:rPr kumimoji="1" lang="ja-JP" altLang="en-US" sz="2800" dirty="0" smtClean="0"/>
              <a:t>）</a:t>
            </a:r>
            <a:endParaRPr kumimoji="1" lang="ja-JP" altLang="en-US" sz="2800" dirty="0"/>
          </a:p>
        </p:txBody>
      </p:sp>
      <p:graphicFrame>
        <p:nvGraphicFramePr>
          <p:cNvPr id="11" name="グラフ 10"/>
          <p:cNvGraphicFramePr>
            <a:graphicFrameLocks noChangeAspect="1"/>
          </p:cNvGraphicFramePr>
          <p:nvPr>
            <p:extLst>
              <p:ext uri="{D42A27DB-BD31-4B8C-83A1-F6EECF244321}">
                <p14:modId xmlns:p14="http://schemas.microsoft.com/office/powerpoint/2010/main" xmlns="" val="2825666300"/>
              </p:ext>
            </p:extLst>
          </p:nvPr>
        </p:nvGraphicFramePr>
        <p:xfrm>
          <a:off x="539552" y="2132856"/>
          <a:ext cx="7884000" cy="4029872"/>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2843809" y="1988840"/>
            <a:ext cx="3005951" cy="400110"/>
          </a:xfrm>
          <a:prstGeom prst="rect">
            <a:avLst/>
          </a:prstGeom>
          <a:noFill/>
        </p:spPr>
        <p:txBody>
          <a:bodyPr wrap="none" rtlCol="0">
            <a:spAutoFit/>
          </a:bodyPr>
          <a:lstStyle/>
          <a:p>
            <a:r>
              <a:rPr lang="ja-JP" altLang="en-US" sz="2000" dirty="0" smtClean="0">
                <a:latin typeface="HG丸ｺﾞｼｯｸM-PRO" pitchFamily="50" charset="-128"/>
                <a:ea typeface="HG丸ｺﾞｼｯｸM-PRO" pitchFamily="50" charset="-128"/>
              </a:rPr>
              <a:t>療養病床患者の入院形態</a:t>
            </a:r>
            <a:endParaRPr kumimoji="1" lang="ja-JP" altLang="en-US" sz="2000" dirty="0">
              <a:latin typeface="HG丸ｺﾞｼｯｸM-PRO" pitchFamily="50" charset="-128"/>
              <a:ea typeface="HG丸ｺﾞｼｯｸM-PRO" pitchFamily="50" charset="-128"/>
            </a:endParaRPr>
          </a:p>
        </p:txBody>
      </p:sp>
      <p:sp>
        <p:nvSpPr>
          <p:cNvPr id="6" name="スライド番号プレースホルダ 5"/>
          <p:cNvSpPr>
            <a:spLocks noGrp="1"/>
          </p:cNvSpPr>
          <p:nvPr>
            <p:ph type="sldNum" sz="quarter" idx="12"/>
          </p:nvPr>
        </p:nvSpPr>
        <p:spPr/>
        <p:txBody>
          <a:bodyPr/>
          <a:lstStyle/>
          <a:p>
            <a:fld id="{397D400B-2B27-4BF4-927F-031908D2BD9D}" type="slidenum">
              <a:rPr kumimoji="1" lang="ja-JP" altLang="en-US" smtClean="0"/>
              <a:pPr/>
              <a:t>44</a:t>
            </a:fld>
            <a:endParaRPr kumimoji="1" lang="ja-JP" altLang="en-US" dirty="0"/>
          </a:p>
        </p:txBody>
      </p:sp>
      <p:sp>
        <p:nvSpPr>
          <p:cNvPr id="9" name="コンテンツ プレースホルダ 2"/>
          <p:cNvSpPr txBox="1">
            <a:spLocks/>
          </p:cNvSpPr>
          <p:nvPr/>
        </p:nvSpPr>
        <p:spPr>
          <a:xfrm>
            <a:off x="5436096" y="6093296"/>
            <a:ext cx="2968916"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96</a:t>
            </a:r>
            <a:r>
              <a:rPr lang="ja-JP" altLang="en-US" sz="1600" noProof="0" dirty="0"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ージ、図表</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119</a:t>
            </a:r>
            <a:endPar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Tree>
    <p:extLst>
      <p:ext uri="{BB962C8B-B14F-4D97-AF65-F5344CB8AC3E}">
        <p14:creationId xmlns:p14="http://schemas.microsoft.com/office/powerpoint/2010/main" xmlns="" val="39733650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title"/>
          </p:nvPr>
        </p:nvSpPr>
        <p:spPr>
          <a:xfrm>
            <a:off x="971600" y="332656"/>
            <a:ext cx="8686800" cy="838200"/>
          </a:xfrm>
        </p:spPr>
        <p:txBody>
          <a:bodyPr>
            <a:normAutofit/>
          </a:bodyPr>
          <a:lstStyle/>
          <a:p>
            <a:r>
              <a:rPr lang="ja-JP" altLang="en-US" sz="3200" dirty="0">
                <a:latin typeface="ＭＳ Ｐゴシック" pitchFamily="50" charset="-128"/>
                <a:ea typeface="ＭＳ Ｐゴシック" pitchFamily="50" charset="-128"/>
              </a:rPr>
              <a:t>４</a:t>
            </a:r>
            <a:r>
              <a:rPr lang="ja-JP" altLang="en-US" sz="3200" dirty="0" smtClean="0">
                <a:latin typeface="ＭＳ Ｐゴシック" pitchFamily="50" charset="-128"/>
                <a:ea typeface="ＭＳ Ｐゴシック" pitchFamily="50" charset="-128"/>
              </a:rPr>
              <a:t>　療養病床患者の状況</a:t>
            </a:r>
            <a:endParaRPr kumimoji="1" lang="ja-JP" altLang="en-US" sz="3200" dirty="0">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971600" y="5373216"/>
            <a:ext cx="7741368" cy="648072"/>
          </a:xfrm>
        </p:spPr>
        <p:txBody>
          <a:bodyPr>
            <a:normAutofit lnSpcReduction="10000"/>
          </a:bodyPr>
          <a:lstStyle/>
          <a:p>
            <a:pPr marL="0" indent="0">
              <a:buNone/>
            </a:pPr>
            <a:r>
              <a:rPr lang="ja-JP" altLang="en-US" sz="1800" dirty="0" smtClean="0">
                <a:latin typeface="メイリオ" pitchFamily="50" charset="-128"/>
                <a:ea typeface="メイリオ" pitchFamily="50" charset="-128"/>
              </a:rPr>
              <a:t>要介護度は、非該当・不明を除くと医療区分１・２・３の者ともに</a:t>
            </a:r>
            <a:endParaRPr lang="en-US" altLang="ja-JP" sz="1800" dirty="0" smtClean="0">
              <a:latin typeface="メイリオ" pitchFamily="50" charset="-128"/>
              <a:ea typeface="メイリオ" pitchFamily="50" charset="-128"/>
            </a:endParaRPr>
          </a:p>
          <a:p>
            <a:pPr marL="0" indent="0">
              <a:buNone/>
            </a:pPr>
            <a:r>
              <a:rPr lang="ja-JP" altLang="en-US" sz="1800" dirty="0" smtClean="0">
                <a:latin typeface="メイリオ" pitchFamily="50" charset="-128"/>
                <a:ea typeface="メイリオ" pitchFamily="50" charset="-128"/>
              </a:rPr>
              <a:t>「要介護５」が最も多い。</a:t>
            </a:r>
            <a:endParaRPr kumimoji="1" lang="ja-JP" altLang="en-US" sz="1800" dirty="0">
              <a:latin typeface="メイリオ" pitchFamily="50" charset="-128"/>
              <a:ea typeface="メイリオ" pitchFamily="50" charset="-128"/>
            </a:endParaRPr>
          </a:p>
        </p:txBody>
      </p:sp>
      <p:sp>
        <p:nvSpPr>
          <p:cNvPr id="10" name="テキスト ボックス 9"/>
          <p:cNvSpPr txBox="1"/>
          <p:nvPr/>
        </p:nvSpPr>
        <p:spPr>
          <a:xfrm>
            <a:off x="1572949" y="1124744"/>
            <a:ext cx="5998102" cy="523220"/>
          </a:xfrm>
          <a:prstGeom prst="rect">
            <a:avLst/>
          </a:prstGeom>
          <a:noFill/>
        </p:spPr>
        <p:txBody>
          <a:bodyPr wrap="square" rtlCol="0">
            <a:spAutoFit/>
          </a:bodyPr>
          <a:lstStyle/>
          <a:p>
            <a:pPr algn="ctr"/>
            <a:r>
              <a:rPr kumimoji="1" lang="ja-JP" altLang="en-US" sz="2800" dirty="0" smtClean="0"/>
              <a:t>（</a:t>
            </a:r>
            <a:r>
              <a:rPr lang="ja-JP" altLang="en-US" sz="2800" dirty="0" smtClean="0"/>
              <a:t>要介護</a:t>
            </a:r>
            <a:r>
              <a:rPr lang="ja-JP" altLang="en-US" sz="2800" dirty="0"/>
              <a:t>度</a:t>
            </a:r>
            <a:r>
              <a:rPr kumimoji="1" lang="ja-JP" altLang="en-US" sz="2800" dirty="0" smtClean="0"/>
              <a:t>）</a:t>
            </a:r>
            <a:endParaRPr kumimoji="1" lang="ja-JP" altLang="en-US" sz="2800" dirty="0"/>
          </a:p>
        </p:txBody>
      </p:sp>
      <p:graphicFrame>
        <p:nvGraphicFramePr>
          <p:cNvPr id="7" name="グラフ 6"/>
          <p:cNvGraphicFramePr>
            <a:graphicFrameLocks noChangeAspect="1"/>
          </p:cNvGraphicFramePr>
          <p:nvPr>
            <p:extLst>
              <p:ext uri="{D42A27DB-BD31-4B8C-83A1-F6EECF244321}">
                <p14:modId xmlns:p14="http://schemas.microsoft.com/office/powerpoint/2010/main" xmlns="" val="141659263"/>
              </p:ext>
            </p:extLst>
          </p:nvPr>
        </p:nvGraphicFramePr>
        <p:xfrm>
          <a:off x="755576" y="1772818"/>
          <a:ext cx="7884000" cy="4178799"/>
        </p:xfrm>
        <a:graphic>
          <a:graphicData uri="http://schemas.openxmlformats.org/drawingml/2006/chart">
            <c:chart xmlns:c="http://schemas.openxmlformats.org/drawingml/2006/chart" xmlns:r="http://schemas.openxmlformats.org/officeDocument/2006/relationships" r:id="rId3"/>
          </a:graphicData>
        </a:graphic>
      </p:graphicFrame>
      <p:sp>
        <p:nvSpPr>
          <p:cNvPr id="6" name="スライド番号プレースホルダ 5"/>
          <p:cNvSpPr>
            <a:spLocks noGrp="1"/>
          </p:cNvSpPr>
          <p:nvPr>
            <p:ph type="sldNum" sz="quarter" idx="12"/>
          </p:nvPr>
        </p:nvSpPr>
        <p:spPr/>
        <p:txBody>
          <a:bodyPr/>
          <a:lstStyle/>
          <a:p>
            <a:fld id="{397D400B-2B27-4BF4-927F-031908D2BD9D}" type="slidenum">
              <a:rPr kumimoji="1" lang="ja-JP" altLang="en-US" smtClean="0"/>
              <a:pPr/>
              <a:t>45</a:t>
            </a:fld>
            <a:endParaRPr kumimoji="1" lang="ja-JP" altLang="en-US"/>
          </a:p>
        </p:txBody>
      </p:sp>
      <p:sp>
        <p:nvSpPr>
          <p:cNvPr id="8" name="コンテンツ プレースホルダ 2"/>
          <p:cNvSpPr txBox="1">
            <a:spLocks/>
          </p:cNvSpPr>
          <p:nvPr/>
        </p:nvSpPr>
        <p:spPr>
          <a:xfrm>
            <a:off x="5436096" y="5877272"/>
            <a:ext cx="2968916"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dirty="0" smtClean="0">
                <a:solidFill>
                  <a:schemeClr val="tx2"/>
                </a:solidFill>
                <a:latin typeface="メイリオ" pitchFamily="50" charset="-128"/>
                <a:ea typeface="メイリオ" pitchFamily="50" charset="-128"/>
              </a:rPr>
              <a:t>92</a:t>
            </a:r>
            <a:r>
              <a:rPr lang="ja-JP" altLang="en-US" sz="1600" noProof="0" dirty="0"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ージ、図表</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115</a:t>
            </a:r>
            <a:endPar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971600" y="332656"/>
            <a:ext cx="8686800" cy="838200"/>
          </a:xfrm>
        </p:spPr>
        <p:txBody>
          <a:bodyPr>
            <a:normAutofit/>
          </a:bodyPr>
          <a:lstStyle/>
          <a:p>
            <a:r>
              <a:rPr lang="ja-JP" altLang="en-US" sz="3200" dirty="0">
                <a:latin typeface="ＭＳ Ｐゴシック" pitchFamily="50" charset="-128"/>
                <a:ea typeface="ＭＳ Ｐゴシック" pitchFamily="50" charset="-128"/>
              </a:rPr>
              <a:t>４</a:t>
            </a:r>
            <a:r>
              <a:rPr lang="ja-JP" altLang="en-US" sz="3200" dirty="0" smtClean="0">
                <a:latin typeface="ＭＳ Ｐゴシック" pitchFamily="50" charset="-128"/>
                <a:ea typeface="ＭＳ Ｐゴシック" pitchFamily="50" charset="-128"/>
              </a:rPr>
              <a:t>　療養病床患者の状況</a:t>
            </a:r>
            <a:endParaRPr kumimoji="1" lang="ja-JP" altLang="en-US" sz="3200" dirty="0">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611561" y="5013176"/>
            <a:ext cx="8219256" cy="1008112"/>
          </a:xfrm>
        </p:spPr>
        <p:txBody>
          <a:bodyPr>
            <a:normAutofit/>
          </a:bodyPr>
          <a:lstStyle/>
          <a:p>
            <a:pPr marL="0" indent="0">
              <a:buNone/>
            </a:pPr>
            <a:r>
              <a:rPr lang="ja-JP" altLang="en-US" sz="2000" dirty="0" smtClean="0">
                <a:latin typeface="メイリオ" pitchFamily="50" charset="-128"/>
                <a:ea typeface="メイリオ" pitchFamily="50" charset="-128"/>
              </a:rPr>
              <a:t>医療区分１の者については「病状は安定しており退院可能」が６割を超えていたが、医療区分２・３の者については「病状不安定のため退院の見込みなし」が多く、それぞれ</a:t>
            </a:r>
            <a:r>
              <a:rPr lang="en-US" altLang="ja-JP" sz="2000" dirty="0" smtClean="0">
                <a:latin typeface="メイリオ" pitchFamily="50" charset="-128"/>
                <a:ea typeface="メイリオ" pitchFamily="50" charset="-128"/>
              </a:rPr>
              <a:t>40.4</a:t>
            </a:r>
            <a:r>
              <a:rPr lang="ja-JP" altLang="en-US" sz="2000" dirty="0" smtClean="0">
                <a:latin typeface="メイリオ" pitchFamily="50" charset="-128"/>
                <a:ea typeface="メイリオ" pitchFamily="50" charset="-128"/>
              </a:rPr>
              <a:t>％、</a:t>
            </a:r>
            <a:r>
              <a:rPr lang="en-US" altLang="ja-JP" sz="2000" dirty="0" smtClean="0">
                <a:latin typeface="メイリオ" pitchFamily="50" charset="-128"/>
                <a:ea typeface="メイリオ" pitchFamily="50" charset="-128"/>
              </a:rPr>
              <a:t>58.7</a:t>
            </a:r>
            <a:r>
              <a:rPr lang="ja-JP" altLang="en-US" sz="2000" dirty="0" smtClean="0">
                <a:latin typeface="メイリオ" pitchFamily="50" charset="-128"/>
                <a:ea typeface="メイリオ" pitchFamily="50" charset="-128"/>
              </a:rPr>
              <a:t>％であった。</a:t>
            </a:r>
            <a:endParaRPr kumimoji="1" lang="ja-JP" altLang="en-US" sz="2000" dirty="0">
              <a:latin typeface="メイリオ" pitchFamily="50" charset="-128"/>
              <a:ea typeface="メイリオ" pitchFamily="50" charset="-128"/>
            </a:endParaRPr>
          </a:p>
        </p:txBody>
      </p:sp>
      <p:sp>
        <p:nvSpPr>
          <p:cNvPr id="9" name="テキスト ボックス 8"/>
          <p:cNvSpPr txBox="1"/>
          <p:nvPr/>
        </p:nvSpPr>
        <p:spPr>
          <a:xfrm>
            <a:off x="1572949" y="1124744"/>
            <a:ext cx="5998102" cy="523220"/>
          </a:xfrm>
          <a:prstGeom prst="rect">
            <a:avLst/>
          </a:prstGeom>
          <a:noFill/>
        </p:spPr>
        <p:txBody>
          <a:bodyPr wrap="square" rtlCol="0">
            <a:spAutoFit/>
          </a:bodyPr>
          <a:lstStyle/>
          <a:p>
            <a:pPr algn="ctr"/>
            <a:r>
              <a:rPr kumimoji="1" lang="ja-JP" altLang="en-US" sz="2800" dirty="0" smtClean="0"/>
              <a:t>（</a:t>
            </a:r>
            <a:r>
              <a:rPr lang="ja-JP" altLang="en-US" sz="2800" dirty="0" smtClean="0"/>
              <a:t>入院患者の退院の可能性</a:t>
            </a:r>
            <a:r>
              <a:rPr kumimoji="1" lang="ja-JP" altLang="en-US" sz="2800" dirty="0" smtClean="0"/>
              <a:t>）</a:t>
            </a:r>
            <a:endParaRPr kumimoji="1" lang="ja-JP" altLang="en-US" sz="2800" dirty="0"/>
          </a:p>
        </p:txBody>
      </p:sp>
      <p:graphicFrame>
        <p:nvGraphicFramePr>
          <p:cNvPr id="10" name="グラフ 9"/>
          <p:cNvGraphicFramePr>
            <a:graphicFrameLocks noChangeAspect="1"/>
          </p:cNvGraphicFramePr>
          <p:nvPr>
            <p:extLst>
              <p:ext uri="{D42A27DB-BD31-4B8C-83A1-F6EECF244321}">
                <p14:modId xmlns:p14="http://schemas.microsoft.com/office/powerpoint/2010/main" xmlns="" val="922357420"/>
              </p:ext>
            </p:extLst>
          </p:nvPr>
        </p:nvGraphicFramePr>
        <p:xfrm>
          <a:off x="539552" y="980728"/>
          <a:ext cx="7884000" cy="4178799"/>
        </p:xfrm>
        <a:graphic>
          <a:graphicData uri="http://schemas.openxmlformats.org/drawingml/2006/chart">
            <c:chart xmlns:c="http://schemas.openxmlformats.org/drawingml/2006/chart" xmlns:r="http://schemas.openxmlformats.org/officeDocument/2006/relationships" r:id="rId3"/>
          </a:graphicData>
        </a:graphic>
      </p:graphicFrame>
      <p:sp>
        <p:nvSpPr>
          <p:cNvPr id="6" name="スライド番号プレースホルダ 5"/>
          <p:cNvSpPr>
            <a:spLocks noGrp="1"/>
          </p:cNvSpPr>
          <p:nvPr>
            <p:ph type="sldNum" sz="quarter" idx="12"/>
          </p:nvPr>
        </p:nvSpPr>
        <p:spPr/>
        <p:txBody>
          <a:bodyPr/>
          <a:lstStyle/>
          <a:p>
            <a:fld id="{397D400B-2B27-4BF4-927F-031908D2BD9D}" type="slidenum">
              <a:rPr kumimoji="1" lang="ja-JP" altLang="en-US" smtClean="0"/>
              <a:pPr/>
              <a:t>46</a:t>
            </a:fld>
            <a:endParaRPr kumimoji="1" lang="ja-JP" altLang="en-US"/>
          </a:p>
        </p:txBody>
      </p:sp>
      <p:sp>
        <p:nvSpPr>
          <p:cNvPr id="7" name="コンテンツ プレースホルダ 2"/>
          <p:cNvSpPr txBox="1">
            <a:spLocks/>
          </p:cNvSpPr>
          <p:nvPr/>
        </p:nvSpPr>
        <p:spPr>
          <a:xfrm>
            <a:off x="5436096" y="6165304"/>
            <a:ext cx="2968916"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110</a:t>
            </a:r>
            <a:r>
              <a:rPr lang="ja-JP" altLang="en-US" sz="1600" noProof="0" dirty="0"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ージ、図表</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136</a:t>
            </a:r>
            <a:endPar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971600" y="332656"/>
            <a:ext cx="8686800" cy="838200"/>
          </a:xfrm>
        </p:spPr>
        <p:txBody>
          <a:bodyPr>
            <a:normAutofit/>
          </a:bodyPr>
          <a:lstStyle/>
          <a:p>
            <a:r>
              <a:rPr lang="ja-JP" altLang="en-US" sz="3200" dirty="0" smtClean="0">
                <a:latin typeface="ＭＳ Ｐゴシック" pitchFamily="50" charset="-128"/>
                <a:ea typeface="ＭＳ Ｐゴシック" pitchFamily="50" charset="-128"/>
              </a:rPr>
              <a:t>４　療養病床患者の状況</a:t>
            </a:r>
            <a:endParaRPr kumimoji="1" lang="ja-JP" altLang="en-US" sz="3200" dirty="0">
              <a:latin typeface="ＭＳ Ｐゴシック" pitchFamily="50" charset="-128"/>
              <a:ea typeface="ＭＳ Ｐゴシック" pitchFamily="50" charset="-128"/>
            </a:endParaRPr>
          </a:p>
        </p:txBody>
      </p:sp>
      <p:sp>
        <p:nvSpPr>
          <p:cNvPr id="3" name="コンテンツ プレースホルダ 2"/>
          <p:cNvSpPr>
            <a:spLocks noGrp="1"/>
          </p:cNvSpPr>
          <p:nvPr>
            <p:ph idx="1"/>
          </p:nvPr>
        </p:nvSpPr>
        <p:spPr>
          <a:xfrm>
            <a:off x="611560" y="4797152"/>
            <a:ext cx="8064896" cy="1008112"/>
          </a:xfrm>
        </p:spPr>
        <p:txBody>
          <a:bodyPr>
            <a:normAutofit/>
          </a:bodyPr>
          <a:lstStyle/>
          <a:p>
            <a:pPr marL="0" indent="0">
              <a:buNone/>
            </a:pPr>
            <a:r>
              <a:rPr lang="ja-JP" altLang="en-US" sz="2000" dirty="0" smtClean="0">
                <a:latin typeface="メイリオ" pitchFamily="50" charset="-128"/>
                <a:ea typeface="メイリオ" pitchFamily="50" charset="-128"/>
              </a:rPr>
              <a:t>病状不安定で退院の見込みなしと判断された者について、その理由は、「一定の医学的管理を有するため」が多く、特に医療区分３の者では９割を超えていた。</a:t>
            </a:r>
            <a:endParaRPr kumimoji="1" lang="ja-JP" altLang="en-US" sz="2000" dirty="0">
              <a:latin typeface="メイリオ" pitchFamily="50" charset="-128"/>
              <a:ea typeface="メイリオ" pitchFamily="50" charset="-128"/>
            </a:endParaRPr>
          </a:p>
        </p:txBody>
      </p:sp>
      <p:sp>
        <p:nvSpPr>
          <p:cNvPr id="11" name="テキスト ボックス 10"/>
          <p:cNvSpPr txBox="1"/>
          <p:nvPr/>
        </p:nvSpPr>
        <p:spPr>
          <a:xfrm>
            <a:off x="390365" y="1124744"/>
            <a:ext cx="8753636" cy="523220"/>
          </a:xfrm>
          <a:prstGeom prst="rect">
            <a:avLst/>
          </a:prstGeom>
          <a:noFill/>
        </p:spPr>
        <p:txBody>
          <a:bodyPr wrap="square" rtlCol="0">
            <a:spAutoFit/>
          </a:bodyPr>
          <a:lstStyle/>
          <a:p>
            <a:pPr algn="ctr"/>
            <a:r>
              <a:rPr kumimoji="1" lang="ja-JP" altLang="en-US" sz="2800" dirty="0" smtClean="0"/>
              <a:t>（病状不安定で退院の見込みなしと判断される理由）</a:t>
            </a:r>
            <a:endParaRPr kumimoji="1" lang="ja-JP" altLang="en-US" sz="2800" dirty="0"/>
          </a:p>
        </p:txBody>
      </p:sp>
      <p:graphicFrame>
        <p:nvGraphicFramePr>
          <p:cNvPr id="15" name="グラフ 14"/>
          <p:cNvGraphicFramePr>
            <a:graphicFrameLocks/>
          </p:cNvGraphicFramePr>
          <p:nvPr>
            <p:extLst>
              <p:ext uri="{D42A27DB-BD31-4B8C-83A1-F6EECF244321}">
                <p14:modId xmlns:p14="http://schemas.microsoft.com/office/powerpoint/2010/main" xmlns="" val="1263939837"/>
              </p:ext>
            </p:extLst>
          </p:nvPr>
        </p:nvGraphicFramePr>
        <p:xfrm>
          <a:off x="539553" y="2204866"/>
          <a:ext cx="8083947" cy="2229689"/>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827585" y="1988840"/>
            <a:ext cx="7560840" cy="46166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400" b="1" dirty="0" smtClean="0">
                <a:latin typeface="HG丸ｺﾞｼｯｸM-PRO" pitchFamily="50" charset="-128"/>
                <a:ea typeface="HG丸ｺﾞｼｯｸM-PRO" pitchFamily="50" charset="-128"/>
              </a:rPr>
              <a:t>医療区分１～３（合計）</a:t>
            </a:r>
            <a:endParaRPr lang="ja-JP" altLang="en-US" sz="2400" b="1" dirty="0">
              <a:latin typeface="HG丸ｺﾞｼｯｸM-PRO" pitchFamily="50" charset="-128"/>
              <a:ea typeface="HG丸ｺﾞｼｯｸM-PRO" pitchFamily="50" charset="-128"/>
            </a:endParaRPr>
          </a:p>
        </p:txBody>
      </p:sp>
      <p:sp>
        <p:nvSpPr>
          <p:cNvPr id="7" name="スライド番号プレースホルダ 6"/>
          <p:cNvSpPr>
            <a:spLocks noGrp="1"/>
          </p:cNvSpPr>
          <p:nvPr>
            <p:ph type="sldNum" sz="quarter" idx="12"/>
          </p:nvPr>
        </p:nvSpPr>
        <p:spPr/>
        <p:txBody>
          <a:bodyPr/>
          <a:lstStyle/>
          <a:p>
            <a:fld id="{397D400B-2B27-4BF4-927F-031908D2BD9D}" type="slidenum">
              <a:rPr kumimoji="1" lang="ja-JP" altLang="en-US" smtClean="0"/>
              <a:pPr/>
              <a:t>47</a:t>
            </a:fld>
            <a:endParaRPr kumimoji="1" lang="ja-JP" altLang="en-US"/>
          </a:p>
        </p:txBody>
      </p:sp>
      <p:sp>
        <p:nvSpPr>
          <p:cNvPr id="9" name="コンテンツ プレースホルダ 2"/>
          <p:cNvSpPr txBox="1">
            <a:spLocks/>
          </p:cNvSpPr>
          <p:nvPr/>
        </p:nvSpPr>
        <p:spPr>
          <a:xfrm>
            <a:off x="5436096" y="5877272"/>
            <a:ext cx="2968916"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112</a:t>
            </a:r>
            <a:r>
              <a:rPr lang="ja-JP" altLang="en-US" sz="1600" noProof="0" dirty="0"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ージ、図表</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138</a:t>
            </a:r>
            <a:endPar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83569" y="5013178"/>
            <a:ext cx="7632847" cy="1200329"/>
          </a:xfrm>
          <a:prstGeom prst="rect">
            <a:avLst/>
          </a:prstGeom>
          <a:noFill/>
        </p:spPr>
        <p:txBody>
          <a:bodyPr wrap="square" rtlCol="0">
            <a:spAutoFit/>
          </a:bodyPr>
          <a:lstStyle/>
          <a:p>
            <a:r>
              <a:rPr lang="ja-JP" altLang="en-US" dirty="0" smtClean="0">
                <a:latin typeface="メイリオ" pitchFamily="50" charset="-128"/>
                <a:ea typeface="メイリオ" pitchFamily="50" charset="-128"/>
              </a:rPr>
              <a:t>退院可能な患者の状況についてみると、医療区分にかかわらず「在宅での受け入れ困難のため現実には退院不可能」が多かったが、他の施設類型と比較して、医療区分１の者では「施設入所待機中」が多く</a:t>
            </a:r>
            <a:r>
              <a:rPr lang="en-US" altLang="ja-JP" dirty="0" smtClean="0">
                <a:latin typeface="メイリオ" pitchFamily="50" charset="-128"/>
                <a:ea typeface="メイリオ" pitchFamily="50" charset="-128"/>
              </a:rPr>
              <a:t>38.0</a:t>
            </a:r>
            <a:r>
              <a:rPr lang="ja-JP" altLang="en-US" dirty="0" smtClean="0">
                <a:latin typeface="メイリオ" pitchFamily="50" charset="-128"/>
                <a:ea typeface="メイリオ" pitchFamily="50" charset="-128"/>
              </a:rPr>
              <a:t>％であった。</a:t>
            </a:r>
            <a:endParaRPr kumimoji="1" lang="ja-JP" altLang="en-US" dirty="0">
              <a:latin typeface="メイリオ" pitchFamily="50" charset="-128"/>
              <a:ea typeface="メイリオ" pitchFamily="50" charset="-128"/>
            </a:endParaRPr>
          </a:p>
        </p:txBody>
      </p:sp>
      <p:sp>
        <p:nvSpPr>
          <p:cNvPr id="7" name="タイトル 1"/>
          <p:cNvSpPr>
            <a:spLocks noGrp="1"/>
          </p:cNvSpPr>
          <p:nvPr>
            <p:ph type="title"/>
          </p:nvPr>
        </p:nvSpPr>
        <p:spPr>
          <a:xfrm>
            <a:off x="971600" y="332656"/>
            <a:ext cx="8686800" cy="838200"/>
          </a:xfrm>
        </p:spPr>
        <p:txBody>
          <a:bodyPr>
            <a:normAutofit/>
          </a:bodyPr>
          <a:lstStyle/>
          <a:p>
            <a:r>
              <a:rPr lang="ja-JP" altLang="en-US" sz="3200" dirty="0">
                <a:latin typeface="ＭＳ Ｐゴシック" pitchFamily="50" charset="-128"/>
                <a:ea typeface="ＭＳ Ｐゴシック" pitchFamily="50" charset="-128"/>
              </a:rPr>
              <a:t>４</a:t>
            </a:r>
            <a:r>
              <a:rPr lang="ja-JP" altLang="en-US" sz="3200" dirty="0" smtClean="0">
                <a:latin typeface="ＭＳ Ｐゴシック" pitchFamily="50" charset="-128"/>
                <a:ea typeface="ＭＳ Ｐゴシック" pitchFamily="50" charset="-128"/>
              </a:rPr>
              <a:t>　療養病床患者の状況</a:t>
            </a:r>
            <a:endParaRPr kumimoji="1" lang="ja-JP" altLang="en-US" sz="3200" dirty="0">
              <a:latin typeface="ＭＳ Ｐゴシック" pitchFamily="50" charset="-128"/>
              <a:ea typeface="ＭＳ Ｐゴシック" pitchFamily="50" charset="-128"/>
            </a:endParaRPr>
          </a:p>
        </p:txBody>
      </p:sp>
      <p:sp>
        <p:nvSpPr>
          <p:cNvPr id="8" name="テキスト ボックス 7"/>
          <p:cNvSpPr txBox="1"/>
          <p:nvPr/>
        </p:nvSpPr>
        <p:spPr>
          <a:xfrm>
            <a:off x="1572949" y="1124744"/>
            <a:ext cx="5998102" cy="523220"/>
          </a:xfrm>
          <a:prstGeom prst="rect">
            <a:avLst/>
          </a:prstGeom>
          <a:noFill/>
        </p:spPr>
        <p:txBody>
          <a:bodyPr wrap="square" rtlCol="0">
            <a:spAutoFit/>
          </a:bodyPr>
          <a:lstStyle/>
          <a:p>
            <a:pPr algn="ctr"/>
            <a:r>
              <a:rPr kumimoji="1" lang="ja-JP" altLang="en-US" sz="2800" dirty="0" smtClean="0"/>
              <a:t>（</a:t>
            </a:r>
            <a:r>
              <a:rPr lang="ja-JP" altLang="en-US" sz="2800" dirty="0" smtClean="0"/>
              <a:t>退院可能な患者の状況</a:t>
            </a:r>
            <a:r>
              <a:rPr kumimoji="1" lang="ja-JP" altLang="en-US" sz="2800" dirty="0" smtClean="0"/>
              <a:t>）</a:t>
            </a:r>
            <a:endParaRPr kumimoji="1" lang="ja-JP" altLang="en-US" sz="2800" dirty="0"/>
          </a:p>
        </p:txBody>
      </p:sp>
      <p:graphicFrame>
        <p:nvGraphicFramePr>
          <p:cNvPr id="10" name="グラフ 9"/>
          <p:cNvGraphicFramePr>
            <a:graphicFrameLocks/>
          </p:cNvGraphicFramePr>
          <p:nvPr>
            <p:extLst>
              <p:ext uri="{D42A27DB-BD31-4B8C-83A1-F6EECF244321}">
                <p14:modId xmlns:p14="http://schemas.microsoft.com/office/powerpoint/2010/main" xmlns="" val="4014187445"/>
              </p:ext>
            </p:extLst>
          </p:nvPr>
        </p:nvGraphicFramePr>
        <p:xfrm>
          <a:off x="323529" y="1772816"/>
          <a:ext cx="8266925"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827585" y="1916834"/>
            <a:ext cx="7560840" cy="46166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400" b="1" dirty="0" smtClean="0">
                <a:latin typeface="HG丸ｺﾞｼｯｸM-PRO" pitchFamily="50" charset="-128"/>
                <a:ea typeface="HG丸ｺﾞｼｯｸM-PRO" pitchFamily="50" charset="-128"/>
              </a:rPr>
              <a:t>医療区分１～３（合計）</a:t>
            </a:r>
            <a:endParaRPr lang="ja-JP" altLang="en-US" sz="2400" b="1" dirty="0">
              <a:latin typeface="HG丸ｺﾞｼｯｸM-PRO" pitchFamily="50" charset="-128"/>
              <a:ea typeface="HG丸ｺﾞｼｯｸM-PRO" pitchFamily="50" charset="-128"/>
            </a:endParaRPr>
          </a:p>
        </p:txBody>
      </p:sp>
      <p:sp>
        <p:nvSpPr>
          <p:cNvPr id="11" name="スライド番号プレースホルダ 10"/>
          <p:cNvSpPr>
            <a:spLocks noGrp="1"/>
          </p:cNvSpPr>
          <p:nvPr>
            <p:ph type="sldNum" sz="quarter" idx="12"/>
          </p:nvPr>
        </p:nvSpPr>
        <p:spPr/>
        <p:txBody>
          <a:bodyPr/>
          <a:lstStyle/>
          <a:p>
            <a:fld id="{397D400B-2B27-4BF4-927F-031908D2BD9D}" type="slidenum">
              <a:rPr kumimoji="1" lang="ja-JP" altLang="en-US" smtClean="0"/>
              <a:pPr/>
              <a:t>48</a:t>
            </a:fld>
            <a:endParaRPr kumimoji="1" lang="ja-JP" altLang="en-US"/>
          </a:p>
        </p:txBody>
      </p:sp>
      <p:sp>
        <p:nvSpPr>
          <p:cNvPr id="12" name="コンテンツ プレースホルダ 2"/>
          <p:cNvSpPr txBox="1">
            <a:spLocks/>
          </p:cNvSpPr>
          <p:nvPr/>
        </p:nvSpPr>
        <p:spPr>
          <a:xfrm>
            <a:off x="5436096" y="6093296"/>
            <a:ext cx="2968916"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114</a:t>
            </a:r>
            <a:r>
              <a:rPr lang="ja-JP" altLang="en-US" sz="1600" noProof="0" dirty="0"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ージ、図表</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140</a:t>
            </a:r>
            <a:endPar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971600" y="332656"/>
            <a:ext cx="8686800" cy="838200"/>
          </a:xfrm>
        </p:spPr>
        <p:txBody>
          <a:bodyPr>
            <a:normAutofit/>
          </a:bodyPr>
          <a:lstStyle/>
          <a:p>
            <a:r>
              <a:rPr lang="ja-JP" altLang="en-US" sz="3200" dirty="0">
                <a:latin typeface="ＭＳ Ｐゴシック" pitchFamily="50" charset="-128"/>
                <a:ea typeface="ＭＳ Ｐゴシック" pitchFamily="50" charset="-128"/>
              </a:rPr>
              <a:t>４</a:t>
            </a:r>
            <a:r>
              <a:rPr lang="ja-JP" altLang="en-US" sz="3200" dirty="0" smtClean="0">
                <a:latin typeface="ＭＳ Ｐゴシック" pitchFamily="50" charset="-128"/>
                <a:ea typeface="ＭＳ Ｐゴシック" pitchFamily="50" charset="-128"/>
              </a:rPr>
              <a:t>　療養病床患者の状況</a:t>
            </a:r>
            <a:endParaRPr kumimoji="1" lang="ja-JP" altLang="en-US" sz="3200" dirty="0">
              <a:latin typeface="ＭＳ Ｐゴシック" pitchFamily="50" charset="-128"/>
              <a:ea typeface="ＭＳ Ｐゴシック" pitchFamily="50" charset="-128"/>
            </a:endParaRPr>
          </a:p>
        </p:txBody>
      </p:sp>
      <p:sp>
        <p:nvSpPr>
          <p:cNvPr id="9" name="コンテンツ プレースホルダ 8"/>
          <p:cNvSpPr txBox="1">
            <a:spLocks noGrp="1"/>
          </p:cNvSpPr>
          <p:nvPr>
            <p:ph idx="1"/>
          </p:nvPr>
        </p:nvSpPr>
        <p:spPr>
          <a:xfrm>
            <a:off x="467544" y="4869160"/>
            <a:ext cx="8147248" cy="923330"/>
          </a:xfrm>
          <a:prstGeom prst="rect">
            <a:avLst/>
          </a:prstGeom>
          <a:noFill/>
        </p:spPr>
        <p:txBody>
          <a:bodyPr wrap="square" rtlCol="0">
            <a:spAutoFit/>
          </a:bodyPr>
          <a:lstStyle/>
          <a:p>
            <a:pPr marL="0" indent="0">
              <a:buNone/>
            </a:pPr>
            <a:r>
              <a:rPr lang="ja-JP" altLang="en-US" sz="1800" dirty="0" smtClean="0">
                <a:latin typeface="メイリオ" pitchFamily="50" charset="-128"/>
                <a:ea typeface="メイリオ" pitchFamily="50" charset="-128"/>
              </a:rPr>
              <a:t>退院可能な患者の状況についてみると、医療区分にかかわらず「在宅での受け入れ困難のため現実には退院不可能」が多かったが、他の施設類型と比較して、医療区分１の者では「施設入所待機中」が多く</a:t>
            </a:r>
            <a:r>
              <a:rPr lang="en-US" altLang="ja-JP" sz="1800" dirty="0" smtClean="0">
                <a:latin typeface="メイリオ" pitchFamily="50" charset="-128"/>
                <a:ea typeface="メイリオ" pitchFamily="50" charset="-128"/>
              </a:rPr>
              <a:t>38.0</a:t>
            </a:r>
            <a:r>
              <a:rPr lang="ja-JP" altLang="en-US" sz="1800" dirty="0" smtClean="0">
                <a:latin typeface="メイリオ" pitchFamily="50" charset="-128"/>
                <a:ea typeface="メイリオ" pitchFamily="50" charset="-128"/>
              </a:rPr>
              <a:t>％であった。</a:t>
            </a:r>
            <a:endParaRPr kumimoji="1" lang="ja-JP" altLang="en-US" sz="1800" dirty="0">
              <a:latin typeface="メイリオ" pitchFamily="50" charset="-128"/>
              <a:ea typeface="メイリオ" pitchFamily="50" charset="-128"/>
            </a:endParaRPr>
          </a:p>
        </p:txBody>
      </p:sp>
      <p:sp>
        <p:nvSpPr>
          <p:cNvPr id="8" name="テキスト ボックス 7"/>
          <p:cNvSpPr txBox="1"/>
          <p:nvPr/>
        </p:nvSpPr>
        <p:spPr>
          <a:xfrm>
            <a:off x="1572949" y="1124744"/>
            <a:ext cx="6527443" cy="523220"/>
          </a:xfrm>
          <a:prstGeom prst="rect">
            <a:avLst/>
          </a:prstGeom>
          <a:noFill/>
        </p:spPr>
        <p:txBody>
          <a:bodyPr wrap="square" rtlCol="0">
            <a:spAutoFit/>
          </a:bodyPr>
          <a:lstStyle/>
          <a:p>
            <a:pPr algn="ctr"/>
            <a:r>
              <a:rPr kumimoji="1" lang="ja-JP" altLang="en-US" sz="2800" dirty="0" smtClean="0"/>
              <a:t>（在宅での受入が困難とされる理由）</a:t>
            </a:r>
            <a:endParaRPr kumimoji="1" lang="ja-JP" altLang="en-US" sz="2800" dirty="0"/>
          </a:p>
        </p:txBody>
      </p:sp>
      <p:graphicFrame>
        <p:nvGraphicFramePr>
          <p:cNvPr id="11" name="グラフ 10"/>
          <p:cNvGraphicFramePr>
            <a:graphicFrameLocks/>
          </p:cNvGraphicFramePr>
          <p:nvPr>
            <p:extLst>
              <p:ext uri="{D42A27DB-BD31-4B8C-83A1-F6EECF244321}">
                <p14:modId xmlns:p14="http://schemas.microsoft.com/office/powerpoint/2010/main" xmlns="" val="3713554818"/>
              </p:ext>
            </p:extLst>
          </p:nvPr>
        </p:nvGraphicFramePr>
        <p:xfrm>
          <a:off x="179512" y="2132858"/>
          <a:ext cx="8266925" cy="2285069"/>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827585" y="1988840"/>
            <a:ext cx="7560840" cy="46166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400" b="1" dirty="0" smtClean="0">
                <a:latin typeface="HG丸ｺﾞｼｯｸM-PRO" pitchFamily="50" charset="-128"/>
                <a:ea typeface="HG丸ｺﾞｼｯｸM-PRO" pitchFamily="50" charset="-128"/>
              </a:rPr>
              <a:t>医療区分１～３（合計）</a:t>
            </a:r>
            <a:endParaRPr lang="ja-JP" altLang="en-US" sz="2400" b="1" dirty="0">
              <a:latin typeface="HG丸ｺﾞｼｯｸM-PRO" pitchFamily="50" charset="-128"/>
              <a:ea typeface="HG丸ｺﾞｼｯｸM-PRO" pitchFamily="50" charset="-128"/>
            </a:endParaRPr>
          </a:p>
        </p:txBody>
      </p:sp>
      <p:sp>
        <p:nvSpPr>
          <p:cNvPr id="10" name="スライド番号プレースホルダ 9"/>
          <p:cNvSpPr>
            <a:spLocks noGrp="1"/>
          </p:cNvSpPr>
          <p:nvPr>
            <p:ph type="sldNum" sz="quarter" idx="12"/>
          </p:nvPr>
        </p:nvSpPr>
        <p:spPr/>
        <p:txBody>
          <a:bodyPr/>
          <a:lstStyle/>
          <a:p>
            <a:fld id="{397D400B-2B27-4BF4-927F-031908D2BD9D}" type="slidenum">
              <a:rPr kumimoji="1" lang="ja-JP" altLang="en-US" smtClean="0"/>
              <a:pPr/>
              <a:t>49</a:t>
            </a:fld>
            <a:endParaRPr kumimoji="1" lang="ja-JP" altLang="en-US"/>
          </a:p>
        </p:txBody>
      </p:sp>
      <p:sp>
        <p:nvSpPr>
          <p:cNvPr id="12" name="コンテンツ プレースホルダ 2"/>
          <p:cNvSpPr txBox="1">
            <a:spLocks/>
          </p:cNvSpPr>
          <p:nvPr/>
        </p:nvSpPr>
        <p:spPr>
          <a:xfrm>
            <a:off x="5436096" y="5877272"/>
            <a:ext cx="2968916"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11</a:t>
            </a:r>
            <a:r>
              <a:rPr lang="en-US" altLang="ja-JP" sz="1600" dirty="0" smtClean="0">
                <a:solidFill>
                  <a:schemeClr val="tx2"/>
                </a:solidFill>
                <a:latin typeface="メイリオ" pitchFamily="50" charset="-128"/>
                <a:ea typeface="メイリオ" pitchFamily="50" charset="-128"/>
              </a:rPr>
              <a:t>9</a:t>
            </a:r>
            <a:r>
              <a:rPr lang="ja-JP" altLang="en-US" sz="1600" noProof="0" dirty="0"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ージ、図表</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144</a:t>
            </a:r>
            <a:endPar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332656"/>
            <a:ext cx="8686800" cy="838200"/>
          </a:xfrm>
        </p:spPr>
        <p:txBody>
          <a:bodyPr>
            <a:normAutofit/>
          </a:bodyPr>
          <a:lstStyle/>
          <a:p>
            <a:r>
              <a:rPr lang="ja-JP" altLang="en-US" sz="3200" dirty="0" smtClean="0">
                <a:latin typeface="ＭＳ Ｐゴシック" pitchFamily="50" charset="-128"/>
                <a:ea typeface="ＭＳ Ｐゴシック" pitchFamily="50" charset="-128"/>
              </a:rPr>
              <a:t>２　調査の対象・回収状況</a:t>
            </a:r>
            <a:endParaRPr kumimoji="1" lang="ja-JP" altLang="en-US" sz="3200" dirty="0">
              <a:latin typeface="ＭＳ Ｐゴシック" pitchFamily="50" charset="-128"/>
              <a:ea typeface="ＭＳ Ｐゴシック" pitchFamily="50" charset="-128"/>
            </a:endParaRPr>
          </a:p>
        </p:txBody>
      </p:sp>
      <p:sp>
        <p:nvSpPr>
          <p:cNvPr id="5" name="正方形/長方形 4"/>
          <p:cNvSpPr/>
          <p:nvPr/>
        </p:nvSpPr>
        <p:spPr>
          <a:xfrm>
            <a:off x="6084169" y="5877274"/>
            <a:ext cx="2618024" cy="307777"/>
          </a:xfrm>
          <a:prstGeom prst="rect">
            <a:avLst/>
          </a:prstGeom>
        </p:spPr>
        <p:txBody>
          <a:bodyPr wrap="none">
            <a:spAutoFit/>
          </a:bodyPr>
          <a:lstStyle/>
          <a:p>
            <a:r>
              <a:rPr lang="ja-JP" altLang="en-US" sz="1400" dirty="0" smtClean="0">
                <a:latin typeface="メイリオ" pitchFamily="50" charset="-128"/>
                <a:ea typeface="メイリオ" pitchFamily="50" charset="-128"/>
              </a:rPr>
              <a:t>回収状況（</a:t>
            </a:r>
            <a:r>
              <a:rPr lang="en-US" altLang="ja-JP" sz="1400" dirty="0" smtClean="0">
                <a:latin typeface="メイリオ" pitchFamily="50" charset="-128"/>
                <a:ea typeface="メイリオ" pitchFamily="50" charset="-128"/>
              </a:rPr>
              <a:t>H27.12</a:t>
            </a:r>
            <a:r>
              <a:rPr lang="ja-JP" altLang="en-US" sz="1400" dirty="0" smtClean="0">
                <a:latin typeface="メイリオ" pitchFamily="50" charset="-128"/>
                <a:ea typeface="メイリオ" pitchFamily="50" charset="-128"/>
              </a:rPr>
              <a:t>～</a:t>
            </a:r>
            <a:r>
              <a:rPr lang="en-US" altLang="ja-JP" sz="1400" dirty="0" smtClean="0">
                <a:latin typeface="メイリオ" pitchFamily="50" charset="-128"/>
                <a:ea typeface="メイリオ" pitchFamily="50" charset="-128"/>
              </a:rPr>
              <a:t>H28.2</a:t>
            </a:r>
            <a:r>
              <a:rPr lang="ja-JP" altLang="en-US" sz="1400" dirty="0" smtClean="0">
                <a:latin typeface="メイリオ" pitchFamily="50" charset="-128"/>
                <a:ea typeface="メイリオ" pitchFamily="50" charset="-128"/>
              </a:rPr>
              <a:t>）</a:t>
            </a:r>
            <a:endParaRPr lang="ja-JP" altLang="en-US" sz="1400" dirty="0">
              <a:latin typeface="メイリオ" pitchFamily="50" charset="-128"/>
              <a:ea typeface="メイリオ" pitchFamily="50" charset="-128"/>
            </a:endParaRPr>
          </a:p>
        </p:txBody>
      </p:sp>
      <p:sp>
        <p:nvSpPr>
          <p:cNvPr id="6" name="テキスト ボックス 5"/>
          <p:cNvSpPr txBox="1"/>
          <p:nvPr/>
        </p:nvSpPr>
        <p:spPr>
          <a:xfrm>
            <a:off x="3059833" y="1124744"/>
            <a:ext cx="3024336" cy="523220"/>
          </a:xfrm>
          <a:prstGeom prst="rect">
            <a:avLst/>
          </a:prstGeom>
          <a:noFill/>
        </p:spPr>
        <p:txBody>
          <a:bodyPr wrap="square" rtlCol="0">
            <a:spAutoFit/>
          </a:bodyPr>
          <a:lstStyle/>
          <a:p>
            <a:pPr algn="ctr"/>
            <a:r>
              <a:rPr kumimoji="1" lang="ja-JP" altLang="en-US" sz="2800" dirty="0" smtClean="0"/>
              <a:t>（医療圏別）</a:t>
            </a:r>
            <a:endParaRPr kumimoji="1" lang="ja-JP" altLang="en-US" sz="2800" dirty="0"/>
          </a:p>
        </p:txBody>
      </p:sp>
      <p:pic>
        <p:nvPicPr>
          <p:cNvPr id="7" name="Picture 85"/>
          <p:cNvPicPr>
            <a:picLocks noChangeAspect="1" noChangeArrowheads="1"/>
            <a:extLst>
              <a:ext uri="{84589F7E-364E-4C9E-8A38-B11213B215E9}">
                <a14:cameraTool xmlns:a14="http://schemas.microsoft.com/office/drawing/2010/main" xmlns="" cellRange="'パーツ(1)'!$L$4:$P$15"/>
              </a:ext>
            </a:extLst>
          </p:cNvPicPr>
          <p:nvPr/>
        </p:nvPicPr>
        <p:blipFill>
          <a:blip r:embed="rId3" cstate="print"/>
          <a:srcRect/>
          <a:stretch>
            <a:fillRect/>
          </a:stretch>
        </p:blipFill>
        <p:spPr bwMode="auto">
          <a:xfrm>
            <a:off x="1763688" y="1772816"/>
            <a:ext cx="5328592" cy="399343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スライド番号プレースホルダ 7"/>
          <p:cNvSpPr>
            <a:spLocks noGrp="1"/>
          </p:cNvSpPr>
          <p:nvPr>
            <p:ph type="sldNum" sz="quarter" idx="12"/>
          </p:nvPr>
        </p:nvSpPr>
        <p:spPr/>
        <p:txBody>
          <a:bodyPr/>
          <a:lstStyle/>
          <a:p>
            <a:fld id="{397D400B-2B27-4BF4-927F-031908D2BD9D}" type="slidenum">
              <a:rPr kumimoji="1" lang="ja-JP" altLang="en-US" smtClean="0"/>
              <a:pPr/>
              <a:t>5</a:t>
            </a:fld>
            <a:endParaRPr kumimoji="1" lang="ja-JP"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title"/>
          </p:nvPr>
        </p:nvSpPr>
        <p:spPr>
          <a:xfrm>
            <a:off x="899592" y="332656"/>
            <a:ext cx="8686800" cy="838200"/>
          </a:xfrm>
        </p:spPr>
        <p:txBody>
          <a:bodyPr>
            <a:normAutofit/>
          </a:bodyPr>
          <a:lstStyle/>
          <a:p>
            <a:r>
              <a:rPr lang="ja-JP" altLang="en-US" sz="3200" dirty="0">
                <a:latin typeface="ＭＳ Ｐゴシック" pitchFamily="50" charset="-128"/>
                <a:ea typeface="ＭＳ Ｐゴシック" pitchFamily="50" charset="-128"/>
              </a:rPr>
              <a:t>４</a:t>
            </a:r>
            <a:r>
              <a:rPr lang="ja-JP" altLang="en-US" sz="3200" dirty="0" smtClean="0">
                <a:latin typeface="ＭＳ Ｐゴシック" pitchFamily="50" charset="-128"/>
                <a:ea typeface="ＭＳ Ｐゴシック" pitchFamily="50" charset="-128"/>
              </a:rPr>
              <a:t>　療養病床患者の状況</a:t>
            </a:r>
            <a:endParaRPr kumimoji="1" lang="ja-JP" altLang="en-US" sz="3200" dirty="0">
              <a:latin typeface="ＭＳ Ｐゴシック" pitchFamily="50" charset="-128"/>
              <a:ea typeface="ＭＳ Ｐゴシック" pitchFamily="50" charset="-128"/>
            </a:endParaRPr>
          </a:p>
        </p:txBody>
      </p:sp>
      <p:sp>
        <p:nvSpPr>
          <p:cNvPr id="5" name="テキスト ボックス 4"/>
          <p:cNvSpPr txBox="1"/>
          <p:nvPr/>
        </p:nvSpPr>
        <p:spPr>
          <a:xfrm>
            <a:off x="395537" y="1556794"/>
            <a:ext cx="8352928" cy="461665"/>
          </a:xfrm>
          <a:prstGeom prst="rect">
            <a:avLst/>
          </a:prstGeom>
          <a:noFill/>
        </p:spPr>
        <p:txBody>
          <a:bodyPr wrap="square" rtlCol="0">
            <a:spAutoFit/>
          </a:bodyPr>
          <a:lstStyle/>
          <a:p>
            <a:pPr algn="ctr"/>
            <a:r>
              <a:rPr lang="ja-JP" altLang="en-US" sz="2400" dirty="0" smtClean="0">
                <a:latin typeface="メイリオ" pitchFamily="50" charset="-128"/>
                <a:ea typeface="メイリオ" pitchFamily="50" charset="-128"/>
              </a:rPr>
              <a:t>介護サービスを利用することによる退院可能性の有無</a:t>
            </a:r>
            <a:endParaRPr kumimoji="1" lang="ja-JP" altLang="en-US" sz="2400" dirty="0">
              <a:latin typeface="メイリオ" pitchFamily="50" charset="-128"/>
              <a:ea typeface="メイリオ" pitchFamily="50" charset="-128"/>
            </a:endParaRPr>
          </a:p>
        </p:txBody>
      </p:sp>
      <p:graphicFrame>
        <p:nvGraphicFramePr>
          <p:cNvPr id="8" name="グラフ 7"/>
          <p:cNvGraphicFramePr/>
          <p:nvPr/>
        </p:nvGraphicFramePr>
        <p:xfrm>
          <a:off x="0" y="2204864"/>
          <a:ext cx="8676456"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611560" y="5661250"/>
            <a:ext cx="4493538" cy="954107"/>
          </a:xfrm>
          <a:prstGeom prst="rect">
            <a:avLst/>
          </a:prstGeom>
          <a:noFill/>
        </p:spPr>
        <p:txBody>
          <a:bodyPr wrap="none" rtlCol="0">
            <a:spAutoFit/>
          </a:bodyPr>
          <a:lstStyle/>
          <a:p>
            <a:r>
              <a:rPr kumimoji="1" lang="ja-JP" altLang="en-US" sz="1400" dirty="0" smtClean="0">
                <a:latin typeface="メイリオ" pitchFamily="50" charset="-128"/>
                <a:ea typeface="メイリオ" pitchFamily="50" charset="-128"/>
              </a:rPr>
              <a:t>施設系サービス：特別養護老人ホーム、老人保健施設</a:t>
            </a:r>
            <a:endParaRPr kumimoji="1" lang="en-US" altLang="ja-JP" sz="1400" dirty="0" smtClean="0">
              <a:latin typeface="メイリオ" pitchFamily="50" charset="-128"/>
              <a:ea typeface="メイリオ" pitchFamily="50" charset="-128"/>
            </a:endParaRPr>
          </a:p>
          <a:p>
            <a:r>
              <a:rPr lang="ja-JP" altLang="en-US" sz="1400" dirty="0" smtClean="0">
                <a:latin typeface="メイリオ" pitchFamily="50" charset="-128"/>
                <a:ea typeface="メイリオ" pitchFamily="50" charset="-128"/>
              </a:rPr>
              <a:t>居住系サービス：特定施設、グループホーム</a:t>
            </a:r>
            <a:endParaRPr lang="en-US" altLang="ja-JP" sz="1400" dirty="0" smtClean="0">
              <a:latin typeface="メイリオ" pitchFamily="50" charset="-128"/>
              <a:ea typeface="メイリオ" pitchFamily="50" charset="-128"/>
            </a:endParaRPr>
          </a:p>
          <a:p>
            <a:r>
              <a:rPr kumimoji="1" lang="ja-JP" altLang="en-US" sz="1400" dirty="0" smtClean="0">
                <a:latin typeface="メイリオ" pitchFamily="50" charset="-128"/>
                <a:ea typeface="メイリオ" pitchFamily="50" charset="-128"/>
              </a:rPr>
              <a:t>訪問系サービス：訪問看護、訪問介護等</a:t>
            </a:r>
            <a:endParaRPr kumimoji="1" lang="en-US" altLang="ja-JP" sz="1400" dirty="0" smtClean="0">
              <a:latin typeface="メイリオ" pitchFamily="50" charset="-128"/>
              <a:ea typeface="メイリオ" pitchFamily="50" charset="-128"/>
            </a:endParaRPr>
          </a:p>
          <a:p>
            <a:r>
              <a:rPr kumimoji="1" lang="ja-JP" altLang="en-US" sz="1400" dirty="0" smtClean="0">
                <a:latin typeface="メイリオ" pitchFamily="50" charset="-128"/>
                <a:ea typeface="メイリオ" pitchFamily="50" charset="-128"/>
              </a:rPr>
              <a:t>通所系サービス：通所介護、通所リハ等</a:t>
            </a:r>
            <a:endParaRPr kumimoji="1" lang="ja-JP" altLang="en-US" sz="1400" dirty="0">
              <a:latin typeface="メイリオ" pitchFamily="50" charset="-128"/>
              <a:ea typeface="メイリオ" pitchFamily="50" charset="-128"/>
            </a:endParaRPr>
          </a:p>
        </p:txBody>
      </p:sp>
      <p:sp>
        <p:nvSpPr>
          <p:cNvPr id="11" name="テキスト ボックス 32"/>
          <p:cNvSpPr txBox="1"/>
          <p:nvPr/>
        </p:nvSpPr>
        <p:spPr>
          <a:xfrm>
            <a:off x="7740353" y="1916834"/>
            <a:ext cx="633507" cy="307777"/>
          </a:xfrm>
          <a:prstGeom prst="rect">
            <a:avLst/>
          </a:prstGeom>
          <a:solidFill>
            <a:sysClr val="window" lastClr="FFFFFF"/>
          </a:solidFill>
        </p:spPr>
        <p:style>
          <a:lnRef idx="0">
            <a:scrgbClr r="0" g="0" b="0"/>
          </a:lnRef>
          <a:fillRef idx="0">
            <a:scrgbClr r="0" g="0" b="0"/>
          </a:fillRef>
          <a:effectRef idx="0">
            <a:scrgbClr r="0" g="0" b="0"/>
          </a:effectRef>
          <a:fontRef idx="minor">
            <a:schemeClr val="tx1"/>
          </a:fontRef>
        </p:style>
        <p:txBody>
          <a:bodyPr wrap="non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rtl="0"/>
            <a:r>
              <a:rPr lang="en-US" altLang="ja-JP" sz="1400" b="0" i="0" baseline="0" dirty="0" smtClean="0">
                <a:solidFill>
                  <a:schemeClr val="tx1"/>
                </a:solidFill>
                <a:effectLst/>
                <a:latin typeface="ＭＳ Ｐゴシック" panose="020B0600070205080204" pitchFamily="50" charset="-128"/>
                <a:ea typeface="ＭＳ Ｐゴシック" panose="020B0600070205080204" pitchFamily="50" charset="-128"/>
                <a:cs typeface="+mn-cs"/>
              </a:rPr>
              <a:t>n=691</a:t>
            </a:r>
            <a:endParaRPr lang="ja-JP" altLang="ja-JP" sz="1400" dirty="0">
              <a:effectLst/>
              <a:latin typeface="ＭＳ Ｐゴシック" panose="020B0600070205080204" pitchFamily="50" charset="-128"/>
              <a:ea typeface="ＭＳ Ｐゴシック" panose="020B0600070205080204" pitchFamily="50" charset="-128"/>
            </a:endParaRPr>
          </a:p>
        </p:txBody>
      </p:sp>
      <p:sp>
        <p:nvSpPr>
          <p:cNvPr id="12" name="コンテンツ プレースホルダ 2"/>
          <p:cNvSpPr>
            <a:spLocks noGrp="1"/>
          </p:cNvSpPr>
          <p:nvPr>
            <p:ph idx="1"/>
          </p:nvPr>
        </p:nvSpPr>
        <p:spPr>
          <a:xfrm>
            <a:off x="5724128" y="5661248"/>
            <a:ext cx="3024336" cy="360040"/>
          </a:xfrm>
        </p:spPr>
        <p:txBody>
          <a:bodyPr>
            <a:normAutofit fontScale="92500"/>
          </a:bodyPr>
          <a:lstStyle/>
          <a:p>
            <a:pPr marL="0" indent="0">
              <a:buNone/>
            </a:pPr>
            <a:r>
              <a:rPr lang="ja-JP" altLang="en-US" sz="1800" dirty="0" smtClean="0">
                <a:latin typeface="メイリオ" pitchFamily="50" charset="-128"/>
                <a:ea typeface="メイリオ" pitchFamily="50" charset="-128"/>
              </a:rPr>
              <a:t>報告書</a:t>
            </a:r>
            <a:r>
              <a:rPr lang="en-US" altLang="ja-JP" sz="1800" dirty="0" smtClean="0">
                <a:latin typeface="メイリオ" pitchFamily="50" charset="-128"/>
                <a:ea typeface="メイリオ" pitchFamily="50" charset="-128"/>
              </a:rPr>
              <a:t>116</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142</a:t>
            </a:r>
            <a:endParaRPr lang="ja-JP" altLang="en-US" sz="1800" dirty="0" smtClean="0">
              <a:latin typeface="メイリオ" pitchFamily="50" charset="-128"/>
              <a:ea typeface="メイリオ" pitchFamily="50" charset="-128"/>
            </a:endParaRPr>
          </a:p>
        </p:txBody>
      </p:sp>
      <p:sp>
        <p:nvSpPr>
          <p:cNvPr id="13" name="スライド番号プレースホルダ 12"/>
          <p:cNvSpPr>
            <a:spLocks noGrp="1"/>
          </p:cNvSpPr>
          <p:nvPr>
            <p:ph type="sldNum" sz="quarter" idx="12"/>
          </p:nvPr>
        </p:nvSpPr>
        <p:spPr/>
        <p:txBody>
          <a:bodyPr/>
          <a:lstStyle/>
          <a:p>
            <a:fld id="{397D400B-2B27-4BF4-927F-031908D2BD9D}" type="slidenum">
              <a:rPr kumimoji="1" lang="ja-JP" altLang="en-US" smtClean="0"/>
              <a:pPr/>
              <a:t>50</a:t>
            </a:fld>
            <a:endParaRPr kumimoji="1" lang="ja-JP"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708922"/>
            <a:ext cx="8206680" cy="1470025"/>
          </a:xfrm>
        </p:spPr>
        <p:txBody>
          <a:bodyPr>
            <a:normAutofit/>
          </a:bodyPr>
          <a:lstStyle/>
          <a:p>
            <a:pPr algn="ctr"/>
            <a:r>
              <a:rPr lang="ja-JP" altLang="en-US" sz="4000" dirty="0" smtClean="0">
                <a:latin typeface="メイリオ" pitchFamily="50" charset="-128"/>
                <a:ea typeface="メイリオ" pitchFamily="50" charset="-128"/>
              </a:rPr>
              <a:t>５</a:t>
            </a:r>
            <a:r>
              <a:rPr kumimoji="1" lang="ja-JP" altLang="en-US" sz="4000" dirty="0" smtClean="0">
                <a:latin typeface="メイリオ" pitchFamily="50" charset="-128"/>
                <a:ea typeface="メイリオ" pitchFamily="50" charset="-128"/>
              </a:rPr>
              <a:t> 県民</a:t>
            </a:r>
            <a:r>
              <a:rPr kumimoji="1" lang="en-US" altLang="ja-JP" sz="4000" dirty="0" smtClean="0">
                <a:latin typeface="メイリオ" pitchFamily="50" charset="-128"/>
                <a:ea typeface="メイリオ" pitchFamily="50" charset="-128"/>
              </a:rPr>
              <a:t>web</a:t>
            </a:r>
            <a:r>
              <a:rPr kumimoji="1" lang="ja-JP" altLang="en-US" sz="4000" dirty="0" smtClean="0">
                <a:latin typeface="メイリオ" pitchFamily="50" charset="-128"/>
                <a:ea typeface="メイリオ" pitchFamily="50" charset="-128"/>
              </a:rPr>
              <a:t>アンケート</a:t>
            </a:r>
            <a:r>
              <a:rPr lang="ja-JP" altLang="en-US" sz="4000" dirty="0" smtClean="0">
                <a:latin typeface="メイリオ" pitchFamily="50" charset="-128"/>
                <a:ea typeface="メイリオ" pitchFamily="50" charset="-128"/>
              </a:rPr>
              <a:t>による</a:t>
            </a:r>
            <a:r>
              <a:rPr lang="en-US" altLang="ja-JP" sz="4000" dirty="0" smtClean="0">
                <a:latin typeface="メイリオ" pitchFamily="50" charset="-128"/>
                <a:ea typeface="メイリオ" pitchFamily="50" charset="-128"/>
              </a:rPr>
              <a:t/>
            </a:r>
            <a:br>
              <a:rPr lang="en-US" altLang="ja-JP" sz="4000" dirty="0" smtClean="0">
                <a:latin typeface="メイリオ" pitchFamily="50" charset="-128"/>
                <a:ea typeface="メイリオ" pitchFamily="50" charset="-128"/>
              </a:rPr>
            </a:br>
            <a:r>
              <a:rPr lang="ja-JP" altLang="en-US" sz="4000" dirty="0" smtClean="0">
                <a:latin typeface="メイリオ" pitchFamily="50" charset="-128"/>
                <a:ea typeface="メイリオ" pitchFamily="50" charset="-128"/>
              </a:rPr>
              <a:t>意識調査</a:t>
            </a:r>
            <a:endParaRPr kumimoji="1" lang="ja-JP" altLang="en-US" sz="4000" dirty="0">
              <a:latin typeface="メイリオ" pitchFamily="50" charset="-128"/>
              <a:ea typeface="メイリオ" pitchFamily="50" charset="-128"/>
            </a:endParaRPr>
          </a:p>
        </p:txBody>
      </p:sp>
      <p:sp>
        <p:nvSpPr>
          <p:cNvPr id="3" name="サブタイトル 2"/>
          <p:cNvSpPr>
            <a:spLocks noGrp="1"/>
          </p:cNvSpPr>
          <p:nvPr>
            <p:ph type="subTitle" idx="1"/>
          </p:nvPr>
        </p:nvSpPr>
        <p:spPr>
          <a:xfrm>
            <a:off x="4427985" y="3645024"/>
            <a:ext cx="4499992" cy="1752600"/>
          </a:xfrm>
        </p:spPr>
        <p:txBody>
          <a:bodyPr/>
          <a:lstStyle/>
          <a:p>
            <a:r>
              <a:rPr lang="ja-JP" altLang="en-US" b="1" dirty="0" smtClean="0"/>
              <a:t>報告書　Ｐ２２６～２５３</a:t>
            </a:r>
            <a:endParaRPr kumimoji="1" lang="ja-JP" altLang="en-US" dirty="0"/>
          </a:p>
        </p:txBody>
      </p:sp>
      <p:sp>
        <p:nvSpPr>
          <p:cNvPr id="4" name="スライド番号プレースホルダ 3"/>
          <p:cNvSpPr>
            <a:spLocks noGrp="1"/>
          </p:cNvSpPr>
          <p:nvPr>
            <p:ph type="sldNum" sz="quarter" idx="12"/>
          </p:nvPr>
        </p:nvSpPr>
        <p:spPr/>
        <p:txBody>
          <a:bodyPr/>
          <a:lstStyle/>
          <a:p>
            <a:fld id="{397D400B-2B27-4BF4-927F-031908D2BD9D}" type="slidenum">
              <a:rPr kumimoji="1" lang="ja-JP" altLang="en-US" smtClean="0"/>
              <a:pPr/>
              <a:t>51</a:t>
            </a:fld>
            <a:endParaRPr kumimoji="1" lang="ja-JP"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8686800" cy="838200"/>
          </a:xfrm>
        </p:spPr>
        <p:txBody>
          <a:bodyPr>
            <a:normAutofit/>
          </a:bodyPr>
          <a:lstStyle/>
          <a:p>
            <a:r>
              <a:rPr lang="ja-JP" altLang="en-US" sz="3200" dirty="0" smtClean="0">
                <a:latin typeface="メイリオ" pitchFamily="50" charset="-128"/>
                <a:ea typeface="メイリオ" pitchFamily="50" charset="-128"/>
              </a:rPr>
              <a:t>５ 県民</a:t>
            </a:r>
            <a:r>
              <a:rPr lang="en-US" altLang="ja-JP" sz="3200" dirty="0" smtClean="0">
                <a:latin typeface="メイリオ" pitchFamily="50" charset="-128"/>
                <a:ea typeface="メイリオ" pitchFamily="50" charset="-128"/>
              </a:rPr>
              <a:t>web</a:t>
            </a:r>
            <a:r>
              <a:rPr lang="ja-JP" altLang="en-US" sz="3200" dirty="0" smtClean="0">
                <a:latin typeface="メイリオ" pitchFamily="50" charset="-128"/>
                <a:ea typeface="メイリオ" pitchFamily="50" charset="-128"/>
              </a:rPr>
              <a:t>アンケートによる意識調査</a:t>
            </a:r>
            <a:endParaRPr kumimoji="1" lang="ja-JP" altLang="en-US" sz="3200" dirty="0">
              <a:latin typeface="ＭＳ Ｐゴシック 見出し"/>
              <a:ea typeface="ＭＳ Ｐゴシック" pitchFamily="50" charset="-128"/>
            </a:endParaRPr>
          </a:p>
        </p:txBody>
      </p:sp>
      <p:sp>
        <p:nvSpPr>
          <p:cNvPr id="8" name="正方形/長方形 7"/>
          <p:cNvSpPr/>
          <p:nvPr/>
        </p:nvSpPr>
        <p:spPr>
          <a:xfrm>
            <a:off x="2843809" y="1340768"/>
            <a:ext cx="2031325" cy="338554"/>
          </a:xfrm>
          <a:prstGeom prst="rect">
            <a:avLst/>
          </a:prstGeom>
        </p:spPr>
        <p:txBody>
          <a:bodyPr wrap="none">
            <a:spAutoFit/>
          </a:bodyPr>
          <a:lstStyle/>
          <a:p>
            <a:r>
              <a:rPr lang="ja-JP" altLang="en-US" sz="1600" b="1" dirty="0" smtClean="0">
                <a:latin typeface="HG丸ｺﾞｼｯｸM-PRO" pitchFamily="50" charset="-128"/>
                <a:ea typeface="HG丸ｺﾞｼｯｸM-PRO" pitchFamily="50" charset="-128"/>
              </a:rPr>
              <a:t>かかりつけ医の有無</a:t>
            </a:r>
            <a:endParaRPr lang="ja-JP" altLang="en-US" sz="1600" b="1" dirty="0">
              <a:latin typeface="HG丸ｺﾞｼｯｸM-PRO" pitchFamily="50" charset="-128"/>
              <a:ea typeface="HG丸ｺﾞｼｯｸM-PRO"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xmlns="" val="3873080345"/>
              </p:ext>
            </p:extLst>
          </p:nvPr>
        </p:nvGraphicFramePr>
        <p:xfrm>
          <a:off x="2555777" y="1556792"/>
          <a:ext cx="3734966"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xmlns="" val="2078958255"/>
              </p:ext>
            </p:extLst>
          </p:nvPr>
        </p:nvGraphicFramePr>
        <p:xfrm>
          <a:off x="1115616" y="3356992"/>
          <a:ext cx="6588688" cy="16831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グラフ 9"/>
          <p:cNvGraphicFramePr>
            <a:graphicFrameLocks/>
          </p:cNvGraphicFramePr>
          <p:nvPr>
            <p:extLst>
              <p:ext uri="{D42A27DB-BD31-4B8C-83A1-F6EECF244321}">
                <p14:modId xmlns:p14="http://schemas.microsoft.com/office/powerpoint/2010/main" xmlns="" val="546874698"/>
              </p:ext>
            </p:extLst>
          </p:nvPr>
        </p:nvGraphicFramePr>
        <p:xfrm>
          <a:off x="1115617" y="4797152"/>
          <a:ext cx="6585426" cy="1683164"/>
        </p:xfrm>
        <a:graphic>
          <a:graphicData uri="http://schemas.openxmlformats.org/drawingml/2006/chart">
            <c:chart xmlns:c="http://schemas.openxmlformats.org/drawingml/2006/chart" xmlns:r="http://schemas.openxmlformats.org/officeDocument/2006/relationships" r:id="rId5"/>
          </a:graphicData>
        </a:graphic>
      </p:graphicFrame>
      <p:sp>
        <p:nvSpPr>
          <p:cNvPr id="11" name="正方形/長方形 10"/>
          <p:cNvSpPr/>
          <p:nvPr/>
        </p:nvSpPr>
        <p:spPr>
          <a:xfrm>
            <a:off x="2771801" y="3501008"/>
            <a:ext cx="2852063" cy="338554"/>
          </a:xfrm>
          <a:prstGeom prst="rect">
            <a:avLst/>
          </a:prstGeom>
        </p:spPr>
        <p:txBody>
          <a:bodyPr wrap="none">
            <a:spAutoFit/>
          </a:bodyPr>
          <a:lstStyle/>
          <a:p>
            <a:r>
              <a:rPr lang="ja-JP" altLang="en-US" sz="1600" b="1" dirty="0" smtClean="0">
                <a:latin typeface="HG丸ｺﾞｼｯｸM-PRO" pitchFamily="50" charset="-128"/>
                <a:ea typeface="HG丸ｺﾞｼｯｸM-PRO" pitchFamily="50" charset="-128"/>
              </a:rPr>
              <a:t>かかりつけ医までの所要時間</a:t>
            </a:r>
            <a:endParaRPr lang="ja-JP" altLang="en-US" sz="1600" b="1" dirty="0">
              <a:latin typeface="HG丸ｺﾞｼｯｸM-PRO" pitchFamily="50" charset="-128"/>
              <a:ea typeface="HG丸ｺﾞｼｯｸM-PRO" pitchFamily="50" charset="-128"/>
            </a:endParaRPr>
          </a:p>
        </p:txBody>
      </p:sp>
      <p:sp>
        <p:nvSpPr>
          <p:cNvPr id="12" name="正方形/長方形 11"/>
          <p:cNvSpPr/>
          <p:nvPr/>
        </p:nvSpPr>
        <p:spPr>
          <a:xfrm>
            <a:off x="2771801" y="5013176"/>
            <a:ext cx="2852063" cy="338554"/>
          </a:xfrm>
          <a:prstGeom prst="rect">
            <a:avLst/>
          </a:prstGeom>
        </p:spPr>
        <p:txBody>
          <a:bodyPr wrap="none">
            <a:spAutoFit/>
          </a:bodyPr>
          <a:lstStyle/>
          <a:p>
            <a:r>
              <a:rPr lang="ja-JP" altLang="en-US" sz="1600" b="1" dirty="0" smtClean="0">
                <a:latin typeface="HG丸ｺﾞｼｯｸM-PRO" pitchFamily="50" charset="-128"/>
                <a:ea typeface="HG丸ｺﾞｼｯｸM-PRO" pitchFamily="50" charset="-128"/>
              </a:rPr>
              <a:t>かかりつけ医までの移動方法</a:t>
            </a:r>
            <a:endParaRPr lang="ja-JP" altLang="en-US" sz="1600" b="1" dirty="0">
              <a:latin typeface="HG丸ｺﾞｼｯｸM-PRO" pitchFamily="50" charset="-128"/>
              <a:ea typeface="HG丸ｺﾞｼｯｸM-PRO" pitchFamily="50" charset="-128"/>
            </a:endParaRPr>
          </a:p>
        </p:txBody>
      </p:sp>
      <p:sp>
        <p:nvSpPr>
          <p:cNvPr id="13" name="コンテンツ プレースホルダ 2"/>
          <p:cNvSpPr>
            <a:spLocks noGrp="1"/>
          </p:cNvSpPr>
          <p:nvPr>
            <p:ph idx="1"/>
          </p:nvPr>
        </p:nvSpPr>
        <p:spPr>
          <a:xfrm>
            <a:off x="3707904" y="6353944"/>
            <a:ext cx="4968552" cy="504056"/>
          </a:xfrm>
        </p:spPr>
        <p:txBody>
          <a:bodyPr>
            <a:normAutofit/>
          </a:bodyPr>
          <a:lstStyle/>
          <a:p>
            <a:pPr marL="0" indent="0">
              <a:buNone/>
            </a:pPr>
            <a:r>
              <a:rPr lang="ja-JP" altLang="en-US" sz="1800" dirty="0" smtClean="0">
                <a:latin typeface="メイリオ" pitchFamily="50" charset="-128"/>
                <a:ea typeface="メイリオ" pitchFamily="50" charset="-128"/>
              </a:rPr>
              <a:t>報告書</a:t>
            </a:r>
            <a:r>
              <a:rPr lang="en-US" altLang="ja-JP" sz="1800" dirty="0" smtClean="0">
                <a:latin typeface="メイリオ" pitchFamily="50" charset="-128"/>
                <a:ea typeface="メイリオ" pitchFamily="50" charset="-128"/>
              </a:rPr>
              <a:t>230</a:t>
            </a:r>
            <a:r>
              <a:rPr lang="ja-JP" altLang="en-US" sz="1800" dirty="0" smtClean="0">
                <a:latin typeface="メイリオ" pitchFamily="50" charset="-128"/>
                <a:ea typeface="メイリオ" pitchFamily="50" charset="-128"/>
              </a:rPr>
              <a:t>～</a:t>
            </a:r>
            <a:r>
              <a:rPr lang="en-US" altLang="ja-JP" sz="1800" dirty="0" smtClean="0">
                <a:latin typeface="メイリオ" pitchFamily="50" charset="-128"/>
                <a:ea typeface="メイリオ" pitchFamily="50" charset="-128"/>
              </a:rPr>
              <a:t>233</a:t>
            </a:r>
            <a:r>
              <a:rPr lang="ja-JP" altLang="en-US" sz="1800" dirty="0" smtClean="0">
                <a:latin typeface="メイリオ" pitchFamily="50" charset="-128"/>
                <a:ea typeface="メイリオ" pitchFamily="50" charset="-128"/>
              </a:rPr>
              <a:t>ページ　図表</a:t>
            </a:r>
            <a:r>
              <a:rPr lang="en-US" altLang="ja-JP" sz="1800" dirty="0" smtClean="0">
                <a:latin typeface="メイリオ" pitchFamily="50" charset="-128"/>
                <a:ea typeface="メイリオ" pitchFamily="50" charset="-128"/>
              </a:rPr>
              <a:t>233,236,237</a:t>
            </a:r>
            <a:endParaRPr lang="ja-JP" altLang="en-US" sz="1800" dirty="0" smtClean="0">
              <a:latin typeface="メイリオ" pitchFamily="50" charset="-128"/>
              <a:ea typeface="メイリオ" pitchFamily="50" charset="-128"/>
            </a:endParaRPr>
          </a:p>
        </p:txBody>
      </p:sp>
      <p:sp>
        <p:nvSpPr>
          <p:cNvPr id="14" name="スライド番号プレースホルダ 13"/>
          <p:cNvSpPr>
            <a:spLocks noGrp="1"/>
          </p:cNvSpPr>
          <p:nvPr>
            <p:ph type="sldNum" sz="quarter" idx="12"/>
          </p:nvPr>
        </p:nvSpPr>
        <p:spPr/>
        <p:txBody>
          <a:bodyPr/>
          <a:lstStyle/>
          <a:p>
            <a:fld id="{397D400B-2B27-4BF4-927F-031908D2BD9D}" type="slidenum">
              <a:rPr kumimoji="1" lang="ja-JP" altLang="en-US" smtClean="0"/>
              <a:pPr/>
              <a:t>52</a:t>
            </a:fld>
            <a:endParaRPr kumimoji="1" lang="ja-JP"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572949" y="1124744"/>
            <a:ext cx="5998102" cy="523220"/>
          </a:xfrm>
          <a:prstGeom prst="rect">
            <a:avLst/>
          </a:prstGeom>
          <a:noFill/>
        </p:spPr>
        <p:txBody>
          <a:bodyPr wrap="square" rtlCol="0">
            <a:spAutoFit/>
          </a:bodyPr>
          <a:lstStyle/>
          <a:p>
            <a:pPr algn="ctr"/>
            <a:r>
              <a:rPr kumimoji="1" lang="ja-JP" altLang="en-US" sz="2800" dirty="0" smtClean="0"/>
              <a:t>（</a:t>
            </a:r>
            <a:r>
              <a:rPr lang="ja-JP" altLang="en-US" sz="2800" dirty="0" smtClean="0"/>
              <a:t>在宅医療を希望しない理由</a:t>
            </a:r>
            <a:r>
              <a:rPr kumimoji="1" lang="ja-JP" altLang="en-US" sz="2800" dirty="0" smtClean="0"/>
              <a:t>）</a:t>
            </a:r>
            <a:endParaRPr kumimoji="1" lang="ja-JP" altLang="en-US" sz="2800" dirty="0"/>
          </a:p>
        </p:txBody>
      </p:sp>
      <p:graphicFrame>
        <p:nvGraphicFramePr>
          <p:cNvPr id="7" name="グラフ 6"/>
          <p:cNvGraphicFramePr>
            <a:graphicFrameLocks/>
          </p:cNvGraphicFramePr>
          <p:nvPr>
            <p:extLst>
              <p:ext uri="{D42A27DB-BD31-4B8C-83A1-F6EECF244321}">
                <p14:modId xmlns:p14="http://schemas.microsoft.com/office/powerpoint/2010/main" xmlns="" val="3396590389"/>
              </p:ext>
            </p:extLst>
          </p:nvPr>
        </p:nvGraphicFramePr>
        <p:xfrm>
          <a:off x="2699792" y="1916834"/>
          <a:ext cx="3733574" cy="2296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ext uri="{D42A27DB-BD31-4B8C-83A1-F6EECF244321}">
                <p14:modId xmlns:p14="http://schemas.microsoft.com/office/powerpoint/2010/main" xmlns="" val="1648654380"/>
              </p:ext>
            </p:extLst>
          </p:nvPr>
        </p:nvGraphicFramePr>
        <p:xfrm>
          <a:off x="-324544" y="4149080"/>
          <a:ext cx="8027416" cy="2213918"/>
        </p:xfrm>
        <a:graphic>
          <a:graphicData uri="http://schemas.openxmlformats.org/drawingml/2006/chart">
            <c:chart xmlns:c="http://schemas.openxmlformats.org/drawingml/2006/chart" xmlns:r="http://schemas.openxmlformats.org/officeDocument/2006/relationships" r:id="rId4"/>
          </a:graphicData>
        </a:graphic>
      </p:graphicFrame>
      <p:sp>
        <p:nvSpPr>
          <p:cNvPr id="6" name="コンテンツ プレースホルダ 4"/>
          <p:cNvSpPr>
            <a:spLocks noGrp="1"/>
          </p:cNvSpPr>
          <p:nvPr>
            <p:ph idx="1"/>
          </p:nvPr>
        </p:nvSpPr>
        <p:spPr>
          <a:xfrm>
            <a:off x="1259632" y="1772816"/>
            <a:ext cx="5842992" cy="400110"/>
          </a:xfrm>
          <a:prstGeom prst="rect">
            <a:avLst/>
          </a:prstGeom>
        </p:spPr>
        <p:txBody>
          <a:bodyPr wrap="square">
            <a:spAutoFit/>
          </a:bodyPr>
          <a:lstStyle/>
          <a:p>
            <a:pPr marL="0" indent="0" algn="ctr">
              <a:buNone/>
            </a:pPr>
            <a:r>
              <a:rPr lang="ja-JP" altLang="en-US" sz="2000" b="1" dirty="0" smtClean="0">
                <a:latin typeface="HG丸ｺﾞｼｯｸM-PRO" pitchFamily="50" charset="-128"/>
                <a:ea typeface="HG丸ｺﾞｼｯｸM-PRO" pitchFamily="50" charset="-128"/>
              </a:rPr>
              <a:t>自分が在宅生活が可能な場合、在宅治療の希望</a:t>
            </a:r>
            <a:endParaRPr lang="ja-JP" altLang="en-US" sz="2000" b="1" dirty="0">
              <a:latin typeface="HG丸ｺﾞｼｯｸM-PRO" pitchFamily="50" charset="-128"/>
              <a:ea typeface="HG丸ｺﾞｼｯｸM-PRO" pitchFamily="50" charset="-128"/>
            </a:endParaRPr>
          </a:p>
        </p:txBody>
      </p:sp>
      <p:sp>
        <p:nvSpPr>
          <p:cNvPr id="8" name="コンテンツ プレースホルダ 4"/>
          <p:cNvSpPr txBox="1">
            <a:spLocks/>
          </p:cNvSpPr>
          <p:nvPr/>
        </p:nvSpPr>
        <p:spPr>
          <a:xfrm>
            <a:off x="1331640" y="4221088"/>
            <a:ext cx="5842992" cy="400110"/>
          </a:xfrm>
          <a:prstGeom prst="rect">
            <a:avLst/>
          </a:prstGeom>
        </p:spPr>
        <p:txBody>
          <a:bodyPr vert="horz" wrap="square">
            <a:spAutoFit/>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2000" b="1" i="0" u="none" strike="noStrike" kern="1200" cap="none" spc="0" normalizeH="0" baseline="0" noProof="0" dirty="0" smtClean="0">
                <a:ln>
                  <a:noFill/>
                </a:ln>
                <a:solidFill>
                  <a:schemeClr val="tx2"/>
                </a:solidFill>
                <a:effectLst/>
                <a:uLnTx/>
                <a:uFillTx/>
                <a:latin typeface="HG丸ｺﾞｼｯｸM-PRO" pitchFamily="50" charset="-128"/>
                <a:ea typeface="HG丸ｺﾞｼｯｸM-PRO" pitchFamily="50" charset="-128"/>
                <a:cs typeface="+mn-cs"/>
              </a:rPr>
              <a:t>在宅治療を希望しない理由</a:t>
            </a:r>
            <a:endParaRPr kumimoji="1" lang="ja-JP" altLang="en-US" sz="2000" b="1" i="0" u="none" strike="noStrike" kern="1200" cap="none" spc="0" normalizeH="0" baseline="0" noProof="0" dirty="0">
              <a:ln>
                <a:noFill/>
              </a:ln>
              <a:solidFill>
                <a:schemeClr val="tx2"/>
              </a:solidFill>
              <a:effectLst/>
              <a:uLnTx/>
              <a:uFillTx/>
              <a:latin typeface="HG丸ｺﾞｼｯｸM-PRO" pitchFamily="50" charset="-128"/>
              <a:ea typeface="HG丸ｺﾞｼｯｸM-PRO" pitchFamily="50" charset="-128"/>
              <a:cs typeface="+mn-cs"/>
            </a:endParaRPr>
          </a:p>
        </p:txBody>
      </p:sp>
      <p:sp>
        <p:nvSpPr>
          <p:cNvPr id="11" name="テキスト ボックス 23"/>
          <p:cNvSpPr txBox="1"/>
          <p:nvPr/>
        </p:nvSpPr>
        <p:spPr>
          <a:xfrm>
            <a:off x="6290217" y="3507933"/>
            <a:ext cx="723275"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en-US" altLang="ja-JP"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rPr>
              <a:t>n=1000</a:t>
            </a:r>
            <a:endParaRPr lang="ja-JP" altLang="en-US" sz="1400" b="0" i="0" u="none" strike="noStrike" kern="1200" baseline="0" dirty="0">
              <a:solidFill>
                <a:sysClr val="windowText" lastClr="000000"/>
              </a:solidFill>
              <a:latin typeface="ＭＳ Ｐゴシック" panose="020B0600070205080204" pitchFamily="50" charset="-128"/>
              <a:ea typeface="ＭＳ Ｐゴシック" panose="020B0600070205080204" pitchFamily="50" charset="-128"/>
              <a:cs typeface="+mn-cs"/>
            </a:endParaRPr>
          </a:p>
        </p:txBody>
      </p:sp>
      <p:sp>
        <p:nvSpPr>
          <p:cNvPr id="12" name="コンテンツ プレースホルダ 2"/>
          <p:cNvSpPr txBox="1">
            <a:spLocks/>
          </p:cNvSpPr>
          <p:nvPr/>
        </p:nvSpPr>
        <p:spPr>
          <a:xfrm>
            <a:off x="4175448" y="6353944"/>
            <a:ext cx="4968552" cy="504056"/>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kumimoji="1" lang="en-US" altLang="ja-JP"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237</a:t>
            </a:r>
            <a:r>
              <a:rPr lang="en-US" altLang="ja-JP" dirty="0" smtClean="0">
                <a:solidFill>
                  <a:schemeClr val="tx2"/>
                </a:solidFill>
                <a:latin typeface="メイリオ" pitchFamily="50" charset="-128"/>
                <a:ea typeface="メイリオ" pitchFamily="50" charset="-128"/>
              </a:rPr>
              <a:t>,240</a:t>
            </a: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ページ　図表</a:t>
            </a:r>
            <a:r>
              <a:rPr kumimoji="1" lang="en-US" altLang="ja-JP"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249,255</a:t>
            </a:r>
            <a:endPar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
        <p:nvSpPr>
          <p:cNvPr id="14" name="タイトル 1"/>
          <p:cNvSpPr txBox="1">
            <a:spLocks/>
          </p:cNvSpPr>
          <p:nvPr/>
        </p:nvSpPr>
        <p:spPr>
          <a:xfrm>
            <a:off x="755576" y="332656"/>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メイリオ" pitchFamily="50" charset="-128"/>
                <a:ea typeface="メイリオ" pitchFamily="50" charset="-128"/>
                <a:cs typeface="+mj-cs"/>
              </a:rPr>
              <a:t>５ 県民</a:t>
            </a:r>
            <a:r>
              <a:rPr kumimoji="1" lang="en-US" altLang="ja-JP" sz="32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メイリオ" pitchFamily="50" charset="-128"/>
                <a:ea typeface="メイリオ" pitchFamily="50" charset="-128"/>
                <a:cs typeface="+mj-cs"/>
              </a:rPr>
              <a:t>web</a:t>
            </a:r>
            <a:r>
              <a:rPr kumimoji="1" lang="ja-JP" altLang="en-US" sz="32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メイリオ" pitchFamily="50" charset="-128"/>
                <a:ea typeface="メイリオ" pitchFamily="50" charset="-128"/>
                <a:cs typeface="+mj-cs"/>
              </a:rPr>
              <a:t>アンケートによる意識調査</a:t>
            </a:r>
            <a:endParaRPr kumimoji="1" lang="ja-JP" altLang="en-US" sz="32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ＭＳ Ｐゴシック 見出し"/>
              <a:ea typeface="ＭＳ Ｐゴシック" pitchFamily="50" charset="-128"/>
              <a:cs typeface="+mj-cs"/>
            </a:endParaRPr>
          </a:p>
        </p:txBody>
      </p:sp>
      <p:sp>
        <p:nvSpPr>
          <p:cNvPr id="15" name="スライド番号プレースホルダ 14"/>
          <p:cNvSpPr>
            <a:spLocks noGrp="1"/>
          </p:cNvSpPr>
          <p:nvPr>
            <p:ph type="sldNum" sz="quarter" idx="12"/>
          </p:nvPr>
        </p:nvSpPr>
        <p:spPr/>
        <p:txBody>
          <a:bodyPr/>
          <a:lstStyle/>
          <a:p>
            <a:fld id="{397D400B-2B27-4BF4-927F-031908D2BD9D}" type="slidenum">
              <a:rPr kumimoji="1" lang="ja-JP" altLang="en-US" smtClean="0"/>
              <a:pPr/>
              <a:t>53</a:t>
            </a:fld>
            <a:endParaRPr kumimoji="1" lang="ja-JP"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572949" y="1124744"/>
            <a:ext cx="5998102" cy="523220"/>
          </a:xfrm>
          <a:prstGeom prst="rect">
            <a:avLst/>
          </a:prstGeom>
          <a:noFill/>
        </p:spPr>
        <p:txBody>
          <a:bodyPr wrap="square" rtlCol="0">
            <a:spAutoFit/>
          </a:bodyPr>
          <a:lstStyle/>
          <a:p>
            <a:pPr algn="ctr"/>
            <a:r>
              <a:rPr kumimoji="1" lang="ja-JP" altLang="en-US" sz="2800" dirty="0" smtClean="0"/>
              <a:t>（最期を迎えたい場所）</a:t>
            </a:r>
            <a:endParaRPr kumimoji="1" lang="ja-JP" altLang="en-US" sz="2800" dirty="0"/>
          </a:p>
        </p:txBody>
      </p:sp>
      <p:sp>
        <p:nvSpPr>
          <p:cNvPr id="12" name="コンテンツ プレースホルダ 2"/>
          <p:cNvSpPr txBox="1">
            <a:spLocks/>
          </p:cNvSpPr>
          <p:nvPr/>
        </p:nvSpPr>
        <p:spPr>
          <a:xfrm>
            <a:off x="4644008" y="6165304"/>
            <a:ext cx="4968552" cy="504056"/>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dirty="0" smtClean="0">
                <a:solidFill>
                  <a:schemeClr val="tx2"/>
                </a:solidFill>
                <a:latin typeface="メイリオ" pitchFamily="50" charset="-128"/>
                <a:ea typeface="メイリオ" pitchFamily="50" charset="-128"/>
              </a:rPr>
              <a:t>244</a:t>
            </a:r>
            <a:r>
              <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ページ　図表</a:t>
            </a:r>
            <a:r>
              <a:rPr kumimoji="1" lang="en-US" altLang="ja-JP"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260</a:t>
            </a:r>
            <a:endParaRPr kumimoji="1" lang="ja-JP" altLang="en-US" sz="1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
        <p:nvSpPr>
          <p:cNvPr id="14" name="タイトル 1"/>
          <p:cNvSpPr txBox="1">
            <a:spLocks/>
          </p:cNvSpPr>
          <p:nvPr/>
        </p:nvSpPr>
        <p:spPr>
          <a:xfrm>
            <a:off x="755576" y="332656"/>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メイリオ" pitchFamily="50" charset="-128"/>
                <a:ea typeface="メイリオ" pitchFamily="50" charset="-128"/>
                <a:cs typeface="+mj-cs"/>
              </a:rPr>
              <a:t>５ 県民</a:t>
            </a:r>
            <a:r>
              <a:rPr kumimoji="1" lang="en-US" altLang="ja-JP" sz="32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メイリオ" pitchFamily="50" charset="-128"/>
                <a:ea typeface="メイリオ" pitchFamily="50" charset="-128"/>
                <a:cs typeface="+mj-cs"/>
              </a:rPr>
              <a:t>web</a:t>
            </a:r>
            <a:r>
              <a:rPr kumimoji="1" lang="ja-JP" altLang="en-US" sz="32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メイリオ" pitchFamily="50" charset="-128"/>
                <a:ea typeface="メイリオ" pitchFamily="50" charset="-128"/>
                <a:cs typeface="+mj-cs"/>
              </a:rPr>
              <a:t>アンケートによる意識調査</a:t>
            </a:r>
            <a:endParaRPr kumimoji="1" lang="ja-JP" altLang="en-US" sz="32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ＭＳ Ｐゴシック 見出し"/>
              <a:ea typeface="ＭＳ Ｐゴシック" pitchFamily="50" charset="-128"/>
              <a:cs typeface="+mj-cs"/>
            </a:endParaRPr>
          </a:p>
        </p:txBody>
      </p:sp>
      <p:sp>
        <p:nvSpPr>
          <p:cNvPr id="15" name="スライド番号プレースホルダ 14"/>
          <p:cNvSpPr>
            <a:spLocks noGrp="1"/>
          </p:cNvSpPr>
          <p:nvPr>
            <p:ph type="sldNum" sz="quarter" idx="12"/>
          </p:nvPr>
        </p:nvSpPr>
        <p:spPr/>
        <p:txBody>
          <a:bodyPr/>
          <a:lstStyle/>
          <a:p>
            <a:fld id="{397D400B-2B27-4BF4-927F-031908D2BD9D}" type="slidenum">
              <a:rPr kumimoji="1" lang="ja-JP" altLang="en-US" smtClean="0"/>
              <a:pPr/>
              <a:t>54</a:t>
            </a:fld>
            <a:endParaRPr kumimoji="1" lang="ja-JP" altLang="en-US"/>
          </a:p>
        </p:txBody>
      </p:sp>
      <p:graphicFrame>
        <p:nvGraphicFramePr>
          <p:cNvPr id="18" name="グラフ 17"/>
          <p:cNvGraphicFramePr/>
          <p:nvPr/>
        </p:nvGraphicFramePr>
        <p:xfrm>
          <a:off x="179513" y="1628800"/>
          <a:ext cx="8964487" cy="43204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708922"/>
            <a:ext cx="8206680" cy="1470025"/>
          </a:xfrm>
        </p:spPr>
        <p:txBody>
          <a:bodyPr>
            <a:normAutofit/>
          </a:bodyPr>
          <a:lstStyle/>
          <a:p>
            <a:pPr algn="ctr"/>
            <a:r>
              <a:rPr kumimoji="1" lang="ja-JP" altLang="en-US" sz="4000" dirty="0" smtClean="0">
                <a:latin typeface="メイリオ" pitchFamily="50" charset="-128"/>
                <a:ea typeface="メイリオ" pitchFamily="50" charset="-128"/>
              </a:rPr>
              <a:t>６ 長野県の在宅医療提供状況</a:t>
            </a:r>
            <a:endParaRPr kumimoji="1" lang="ja-JP" altLang="en-US" sz="4000" dirty="0">
              <a:latin typeface="メイリオ" pitchFamily="50" charset="-128"/>
              <a:ea typeface="メイリオ" pitchFamily="50" charset="-128"/>
            </a:endParaRPr>
          </a:p>
        </p:txBody>
      </p:sp>
      <p:sp>
        <p:nvSpPr>
          <p:cNvPr id="3" name="サブタイトル 2"/>
          <p:cNvSpPr>
            <a:spLocks noGrp="1"/>
          </p:cNvSpPr>
          <p:nvPr>
            <p:ph type="subTitle" idx="1"/>
          </p:nvPr>
        </p:nvSpPr>
        <p:spPr>
          <a:xfrm>
            <a:off x="4427985" y="3645024"/>
            <a:ext cx="4499992" cy="1752600"/>
          </a:xfrm>
        </p:spPr>
        <p:txBody>
          <a:bodyPr/>
          <a:lstStyle/>
          <a:p>
            <a:r>
              <a:rPr lang="ja-JP" altLang="en-US" b="1" dirty="0" smtClean="0"/>
              <a:t>報告書　Ｐ１２２～２２５</a:t>
            </a:r>
            <a:endParaRPr kumimoji="1" lang="ja-JP" altLang="en-US" dirty="0"/>
          </a:p>
        </p:txBody>
      </p:sp>
      <p:sp>
        <p:nvSpPr>
          <p:cNvPr id="4" name="スライド番号プレースホルダ 3"/>
          <p:cNvSpPr>
            <a:spLocks noGrp="1"/>
          </p:cNvSpPr>
          <p:nvPr>
            <p:ph type="sldNum" sz="quarter" idx="12"/>
          </p:nvPr>
        </p:nvSpPr>
        <p:spPr/>
        <p:txBody>
          <a:bodyPr/>
          <a:lstStyle/>
          <a:p>
            <a:fld id="{397D400B-2B27-4BF4-927F-031908D2BD9D}" type="slidenum">
              <a:rPr kumimoji="1" lang="ja-JP" altLang="en-US" smtClean="0"/>
              <a:pPr/>
              <a:t>55</a:t>
            </a:fld>
            <a:endParaRPr kumimoji="1" lang="ja-JP"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971601" y="1628800"/>
            <a:ext cx="3185487" cy="369332"/>
          </a:xfrm>
          <a:prstGeom prst="rect">
            <a:avLst/>
          </a:prstGeom>
        </p:spPr>
        <p:txBody>
          <a:bodyPr wrap="none">
            <a:spAutoFit/>
          </a:bodyPr>
          <a:lstStyle/>
          <a:p>
            <a:r>
              <a:rPr lang="ja-JP" altLang="en-US" dirty="0" smtClean="0">
                <a:latin typeface="HG丸ｺﾞｼｯｸM-PRO" pitchFamily="50" charset="-128"/>
                <a:ea typeface="HG丸ｺﾞｼｯｸM-PRO" pitchFamily="50" charset="-128"/>
              </a:rPr>
              <a:t>・人口分布と医療機関所在地</a:t>
            </a:r>
            <a:endParaRPr lang="ja-JP" altLang="en-US" dirty="0">
              <a:latin typeface="HG丸ｺﾞｼｯｸM-PRO" pitchFamily="50" charset="-128"/>
              <a:ea typeface="HG丸ｺﾞｼｯｸM-PRO" pitchFamily="50" charset="-128"/>
            </a:endParaRPr>
          </a:p>
        </p:txBody>
      </p:sp>
      <p:sp>
        <p:nvSpPr>
          <p:cNvPr id="41" name="正方形/長方形 40"/>
          <p:cNvSpPr/>
          <p:nvPr/>
        </p:nvSpPr>
        <p:spPr>
          <a:xfrm>
            <a:off x="4499993" y="1645388"/>
            <a:ext cx="4108817" cy="369332"/>
          </a:xfrm>
          <a:prstGeom prst="rect">
            <a:avLst/>
          </a:prstGeom>
        </p:spPr>
        <p:txBody>
          <a:bodyPr wrap="none">
            <a:spAutoFit/>
          </a:bodyPr>
          <a:lstStyle/>
          <a:p>
            <a:r>
              <a:rPr lang="ja-JP" altLang="en-US" dirty="0" smtClean="0">
                <a:latin typeface="HG丸ｺﾞｼｯｸM-PRO" pitchFamily="50" charset="-128"/>
                <a:ea typeface="HG丸ｺﾞｼｯｸM-PRO" pitchFamily="50" charset="-128"/>
              </a:rPr>
              <a:t>・在宅医療提供状況と医療機関所在地</a:t>
            </a:r>
            <a:endParaRPr lang="ja-JP" altLang="en-US" dirty="0">
              <a:latin typeface="HG丸ｺﾞｼｯｸM-PRO" pitchFamily="50" charset="-128"/>
              <a:ea typeface="HG丸ｺﾞｼｯｸM-PRO" pitchFamily="50" charset="-128"/>
            </a:endParaRPr>
          </a:p>
        </p:txBody>
      </p:sp>
      <p:sp>
        <p:nvSpPr>
          <p:cNvPr id="25" name="タイトル 1"/>
          <p:cNvSpPr>
            <a:spLocks noGrp="1"/>
          </p:cNvSpPr>
          <p:nvPr>
            <p:ph type="title"/>
          </p:nvPr>
        </p:nvSpPr>
        <p:spPr>
          <a:xfrm>
            <a:off x="899592" y="404664"/>
            <a:ext cx="8686800" cy="838200"/>
          </a:xfrm>
        </p:spPr>
        <p:txBody>
          <a:bodyPr>
            <a:normAutofit/>
          </a:bodyPr>
          <a:lstStyle/>
          <a:p>
            <a:r>
              <a:rPr lang="ja-JP" altLang="en-US" sz="3200" dirty="0" smtClean="0">
                <a:latin typeface="メイリオ" pitchFamily="50" charset="-128"/>
                <a:ea typeface="メイリオ" pitchFamily="50" charset="-128"/>
              </a:rPr>
              <a:t>６ 長野県の在宅医療提供状況</a:t>
            </a:r>
            <a:endParaRPr kumimoji="1" lang="ja-JP" altLang="en-US" sz="3200" dirty="0">
              <a:latin typeface="ＭＳ Ｐゴシック" pitchFamily="50" charset="-128"/>
              <a:ea typeface="ＭＳ Ｐゴシック" pitchFamily="50" charset="-128"/>
            </a:endParaRPr>
          </a:p>
        </p:txBody>
      </p:sp>
      <p:grpSp>
        <p:nvGrpSpPr>
          <p:cNvPr id="2" name="グループ化 116"/>
          <p:cNvGrpSpPr/>
          <p:nvPr/>
        </p:nvGrpSpPr>
        <p:grpSpPr>
          <a:xfrm>
            <a:off x="971600" y="2276872"/>
            <a:ext cx="3456384" cy="4365104"/>
            <a:chOff x="0" y="17708"/>
            <a:chExt cx="3397250" cy="3926416"/>
          </a:xfrm>
        </p:grpSpPr>
        <p:pic>
          <p:nvPicPr>
            <p:cNvPr id="127" name="図 126"/>
            <p:cNvPicPr/>
            <p:nvPr/>
          </p:nvPicPr>
          <p:blipFill>
            <a:blip r:embed="rId2" cstate="print">
              <a:extLst>
                <a:ext uri="{28A0092B-C50C-407E-A947-70E740481C1C}">
                  <a14:useLocalDpi xmlns:a14="http://schemas.microsoft.com/office/drawing/2010/main" xmlns="" val="0"/>
                </a:ext>
              </a:extLst>
            </a:blip>
            <a:stretch>
              <a:fillRect/>
            </a:stretch>
          </p:blipFill>
          <p:spPr>
            <a:xfrm>
              <a:off x="0" y="17708"/>
              <a:ext cx="3397250" cy="3926416"/>
            </a:xfrm>
            <a:prstGeom prst="rect">
              <a:avLst/>
            </a:prstGeom>
          </p:spPr>
        </p:pic>
        <p:sp>
          <p:nvSpPr>
            <p:cNvPr id="128" name="円/楕円 127"/>
            <p:cNvSpPr/>
            <p:nvPr/>
          </p:nvSpPr>
          <p:spPr>
            <a:xfrm>
              <a:off x="2715941" y="2067417"/>
              <a:ext cx="228169" cy="352619"/>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129" name="円/楕円 128"/>
            <p:cNvSpPr/>
            <p:nvPr/>
          </p:nvSpPr>
          <p:spPr>
            <a:xfrm>
              <a:off x="1042133" y="2003918"/>
              <a:ext cx="190500" cy="276852"/>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130" name="円/楕円 129"/>
            <p:cNvSpPr/>
            <p:nvPr/>
          </p:nvSpPr>
          <p:spPr>
            <a:xfrm rot="1800000">
              <a:off x="1642847" y="2883448"/>
              <a:ext cx="227913" cy="476973"/>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131" name="円/楕円 130"/>
            <p:cNvSpPr/>
            <p:nvPr/>
          </p:nvSpPr>
          <p:spPr>
            <a:xfrm>
              <a:off x="1549267" y="512142"/>
              <a:ext cx="247219" cy="312836"/>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132" name="円/楕円 131"/>
            <p:cNvSpPr/>
            <p:nvPr/>
          </p:nvSpPr>
          <p:spPr>
            <a:xfrm rot="1200000">
              <a:off x="635931" y="2108832"/>
              <a:ext cx="149982" cy="615367"/>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133" name="円/楕円 132"/>
            <p:cNvSpPr/>
            <p:nvPr/>
          </p:nvSpPr>
          <p:spPr>
            <a:xfrm>
              <a:off x="915566" y="1507367"/>
              <a:ext cx="186893" cy="376335"/>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134" name="円/楕円 133"/>
            <p:cNvSpPr/>
            <p:nvPr/>
          </p:nvSpPr>
          <p:spPr>
            <a:xfrm>
              <a:off x="2560171" y="286091"/>
              <a:ext cx="240869" cy="307541"/>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grpSp>
      <p:grpSp>
        <p:nvGrpSpPr>
          <p:cNvPr id="3" name="グループ化 117"/>
          <p:cNvGrpSpPr/>
          <p:nvPr/>
        </p:nvGrpSpPr>
        <p:grpSpPr>
          <a:xfrm>
            <a:off x="4572001" y="2276872"/>
            <a:ext cx="3600400" cy="4392488"/>
            <a:chOff x="3607835" y="0"/>
            <a:chExt cx="3174999" cy="3926414"/>
          </a:xfrm>
        </p:grpSpPr>
        <p:pic>
          <p:nvPicPr>
            <p:cNvPr id="119" name="図 118"/>
            <p:cNvPicPr/>
            <p:nvPr/>
          </p:nvPicPr>
          <p:blipFill>
            <a:blip r:embed="rId3" cstate="print">
              <a:extLst>
                <a:ext uri="{28A0092B-C50C-407E-A947-70E740481C1C}">
                  <a14:useLocalDpi xmlns:a14="http://schemas.microsoft.com/office/drawing/2010/main" xmlns="" val="0"/>
                </a:ext>
              </a:extLst>
            </a:blip>
            <a:stretch>
              <a:fillRect/>
            </a:stretch>
          </p:blipFill>
          <p:spPr>
            <a:xfrm>
              <a:off x="3607835" y="0"/>
              <a:ext cx="3174999" cy="3926414"/>
            </a:xfrm>
            <a:prstGeom prst="rect">
              <a:avLst/>
            </a:prstGeom>
          </p:spPr>
        </p:pic>
        <p:sp>
          <p:nvSpPr>
            <p:cNvPr id="120" name="円/楕円 119"/>
            <p:cNvSpPr/>
            <p:nvPr/>
          </p:nvSpPr>
          <p:spPr>
            <a:xfrm>
              <a:off x="6146884" y="2047978"/>
              <a:ext cx="228169" cy="352619"/>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121" name="円/楕円 120"/>
            <p:cNvSpPr/>
            <p:nvPr/>
          </p:nvSpPr>
          <p:spPr>
            <a:xfrm>
              <a:off x="4579990" y="2003918"/>
              <a:ext cx="190500" cy="276852"/>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122" name="円/楕円 121"/>
            <p:cNvSpPr/>
            <p:nvPr/>
          </p:nvSpPr>
          <p:spPr>
            <a:xfrm rot="1800000">
              <a:off x="5122387" y="2883448"/>
              <a:ext cx="227913" cy="476973"/>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123" name="円/楕円 122"/>
            <p:cNvSpPr/>
            <p:nvPr/>
          </p:nvSpPr>
          <p:spPr>
            <a:xfrm>
              <a:off x="5057967" y="492704"/>
              <a:ext cx="247219" cy="312836"/>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124" name="円/楕円 123"/>
            <p:cNvSpPr/>
            <p:nvPr/>
          </p:nvSpPr>
          <p:spPr>
            <a:xfrm rot="1200000">
              <a:off x="4193226" y="2079674"/>
              <a:ext cx="149982" cy="615367"/>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125" name="円/楕円 124"/>
            <p:cNvSpPr/>
            <p:nvPr/>
          </p:nvSpPr>
          <p:spPr>
            <a:xfrm>
              <a:off x="4453423" y="1487929"/>
              <a:ext cx="186893" cy="376335"/>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126" name="円/楕円 125"/>
            <p:cNvSpPr/>
            <p:nvPr/>
          </p:nvSpPr>
          <p:spPr>
            <a:xfrm>
              <a:off x="6000834" y="286091"/>
              <a:ext cx="240869" cy="307541"/>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grpSp>
      <p:sp>
        <p:nvSpPr>
          <p:cNvPr id="24" name="テキスト ボックス 23"/>
          <p:cNvSpPr txBox="1"/>
          <p:nvPr/>
        </p:nvSpPr>
        <p:spPr>
          <a:xfrm>
            <a:off x="7308304" y="4869160"/>
            <a:ext cx="415498" cy="369332"/>
          </a:xfrm>
          <a:prstGeom prst="rect">
            <a:avLst/>
          </a:prstGeom>
          <a:noFill/>
        </p:spPr>
        <p:txBody>
          <a:bodyPr wrap="none" rtlCol="0">
            <a:spAutoFit/>
          </a:bodyPr>
          <a:lstStyle/>
          <a:p>
            <a:r>
              <a:rPr kumimoji="1" lang="ja-JP" altLang="en-US" dirty="0" smtClean="0"/>
              <a:t>①</a:t>
            </a:r>
            <a:endParaRPr kumimoji="1" lang="ja-JP" altLang="en-US" dirty="0"/>
          </a:p>
        </p:txBody>
      </p:sp>
      <p:sp>
        <p:nvSpPr>
          <p:cNvPr id="27" name="テキスト ボックス 26"/>
          <p:cNvSpPr txBox="1"/>
          <p:nvPr/>
        </p:nvSpPr>
        <p:spPr>
          <a:xfrm>
            <a:off x="3563888" y="4869160"/>
            <a:ext cx="415498" cy="369332"/>
          </a:xfrm>
          <a:prstGeom prst="rect">
            <a:avLst/>
          </a:prstGeom>
          <a:noFill/>
        </p:spPr>
        <p:txBody>
          <a:bodyPr wrap="none" rtlCol="0">
            <a:spAutoFit/>
          </a:bodyPr>
          <a:lstStyle/>
          <a:p>
            <a:r>
              <a:rPr kumimoji="1" lang="ja-JP" altLang="en-US" dirty="0" smtClean="0"/>
              <a:t>①</a:t>
            </a:r>
            <a:endParaRPr kumimoji="1" lang="ja-JP" altLang="en-US" dirty="0"/>
          </a:p>
        </p:txBody>
      </p:sp>
      <p:sp>
        <p:nvSpPr>
          <p:cNvPr id="29" name="テキスト ボックス 28"/>
          <p:cNvSpPr txBox="1"/>
          <p:nvPr/>
        </p:nvSpPr>
        <p:spPr>
          <a:xfrm>
            <a:off x="6588224" y="5517232"/>
            <a:ext cx="415498" cy="369332"/>
          </a:xfrm>
          <a:prstGeom prst="rect">
            <a:avLst/>
          </a:prstGeom>
          <a:noFill/>
        </p:spPr>
        <p:txBody>
          <a:bodyPr wrap="none" rtlCol="0">
            <a:spAutoFit/>
          </a:bodyPr>
          <a:lstStyle/>
          <a:p>
            <a:r>
              <a:rPr lang="ja-JP" altLang="en-US" dirty="0" smtClean="0"/>
              <a:t>②</a:t>
            </a:r>
            <a:endParaRPr kumimoji="1" lang="ja-JP" altLang="en-US" dirty="0"/>
          </a:p>
        </p:txBody>
      </p:sp>
      <p:sp>
        <p:nvSpPr>
          <p:cNvPr id="30" name="テキスト ボックス 29"/>
          <p:cNvSpPr txBox="1"/>
          <p:nvPr/>
        </p:nvSpPr>
        <p:spPr>
          <a:xfrm>
            <a:off x="2915817" y="5445224"/>
            <a:ext cx="415498" cy="369332"/>
          </a:xfrm>
          <a:prstGeom prst="rect">
            <a:avLst/>
          </a:prstGeom>
          <a:noFill/>
        </p:spPr>
        <p:txBody>
          <a:bodyPr wrap="none" rtlCol="0">
            <a:spAutoFit/>
          </a:bodyPr>
          <a:lstStyle/>
          <a:p>
            <a:r>
              <a:rPr lang="ja-JP" altLang="en-US" dirty="0" smtClean="0"/>
              <a:t>②</a:t>
            </a:r>
            <a:endParaRPr kumimoji="1" lang="ja-JP" altLang="en-US" dirty="0"/>
          </a:p>
        </p:txBody>
      </p:sp>
      <p:sp>
        <p:nvSpPr>
          <p:cNvPr id="31" name="テキスト ボックス 30"/>
          <p:cNvSpPr txBox="1"/>
          <p:nvPr/>
        </p:nvSpPr>
        <p:spPr>
          <a:xfrm>
            <a:off x="5148064" y="3789040"/>
            <a:ext cx="415498" cy="369332"/>
          </a:xfrm>
          <a:prstGeom prst="rect">
            <a:avLst/>
          </a:prstGeom>
          <a:noFill/>
        </p:spPr>
        <p:txBody>
          <a:bodyPr wrap="none" rtlCol="0">
            <a:spAutoFit/>
          </a:bodyPr>
          <a:lstStyle/>
          <a:p>
            <a:r>
              <a:rPr lang="ja-JP" altLang="en-US" dirty="0" smtClean="0"/>
              <a:t>③</a:t>
            </a:r>
            <a:endParaRPr kumimoji="1" lang="ja-JP" altLang="en-US" dirty="0"/>
          </a:p>
        </p:txBody>
      </p:sp>
      <p:sp>
        <p:nvSpPr>
          <p:cNvPr id="32" name="テキスト ボックス 31"/>
          <p:cNvSpPr txBox="1"/>
          <p:nvPr/>
        </p:nvSpPr>
        <p:spPr>
          <a:xfrm>
            <a:off x="1475657" y="3789040"/>
            <a:ext cx="415498" cy="369332"/>
          </a:xfrm>
          <a:prstGeom prst="rect">
            <a:avLst/>
          </a:prstGeom>
          <a:noFill/>
        </p:spPr>
        <p:txBody>
          <a:bodyPr wrap="square" rtlCol="0">
            <a:spAutoFit/>
          </a:bodyPr>
          <a:lstStyle/>
          <a:p>
            <a:r>
              <a:rPr lang="ja-JP" altLang="en-US" dirty="0" smtClean="0"/>
              <a:t>③</a:t>
            </a:r>
            <a:endParaRPr kumimoji="1" lang="ja-JP" altLang="en-US" dirty="0"/>
          </a:p>
        </p:txBody>
      </p:sp>
      <p:sp>
        <p:nvSpPr>
          <p:cNvPr id="33" name="テキスト ボックス 32"/>
          <p:cNvSpPr txBox="1"/>
          <p:nvPr/>
        </p:nvSpPr>
        <p:spPr>
          <a:xfrm>
            <a:off x="1733246" y="4653136"/>
            <a:ext cx="415498" cy="369332"/>
          </a:xfrm>
          <a:prstGeom prst="rect">
            <a:avLst/>
          </a:prstGeom>
          <a:noFill/>
        </p:spPr>
        <p:txBody>
          <a:bodyPr wrap="none" rtlCol="0">
            <a:spAutoFit/>
          </a:bodyPr>
          <a:lstStyle/>
          <a:p>
            <a:r>
              <a:rPr lang="ja-JP" altLang="en-US" dirty="0" smtClean="0"/>
              <a:t>④</a:t>
            </a:r>
            <a:endParaRPr kumimoji="1" lang="ja-JP" altLang="en-US" dirty="0"/>
          </a:p>
        </p:txBody>
      </p:sp>
      <p:sp>
        <p:nvSpPr>
          <p:cNvPr id="34" name="テキスト ボックス 33"/>
          <p:cNvSpPr txBox="1"/>
          <p:nvPr/>
        </p:nvSpPr>
        <p:spPr>
          <a:xfrm>
            <a:off x="5364088" y="4653136"/>
            <a:ext cx="415498" cy="369332"/>
          </a:xfrm>
          <a:prstGeom prst="rect">
            <a:avLst/>
          </a:prstGeom>
          <a:noFill/>
        </p:spPr>
        <p:txBody>
          <a:bodyPr wrap="none" rtlCol="0">
            <a:spAutoFit/>
          </a:bodyPr>
          <a:lstStyle/>
          <a:p>
            <a:r>
              <a:rPr lang="ja-JP" altLang="en-US" dirty="0" smtClean="0"/>
              <a:t>④</a:t>
            </a:r>
            <a:endParaRPr kumimoji="1" lang="ja-JP" altLang="en-US" dirty="0"/>
          </a:p>
        </p:txBody>
      </p:sp>
      <p:sp>
        <p:nvSpPr>
          <p:cNvPr id="35" name="テキスト ボックス 34"/>
          <p:cNvSpPr txBox="1"/>
          <p:nvPr/>
        </p:nvSpPr>
        <p:spPr>
          <a:xfrm>
            <a:off x="2699793" y="2420888"/>
            <a:ext cx="415498" cy="369332"/>
          </a:xfrm>
          <a:prstGeom prst="rect">
            <a:avLst/>
          </a:prstGeom>
          <a:noFill/>
        </p:spPr>
        <p:txBody>
          <a:bodyPr wrap="none" rtlCol="0">
            <a:spAutoFit/>
          </a:bodyPr>
          <a:lstStyle/>
          <a:p>
            <a:r>
              <a:rPr lang="ja-JP" altLang="en-US" dirty="0" smtClean="0"/>
              <a:t>⑤</a:t>
            </a:r>
            <a:endParaRPr kumimoji="1" lang="ja-JP" altLang="en-US" dirty="0"/>
          </a:p>
        </p:txBody>
      </p:sp>
      <p:sp>
        <p:nvSpPr>
          <p:cNvPr id="36" name="テキスト ボックス 35"/>
          <p:cNvSpPr txBox="1"/>
          <p:nvPr/>
        </p:nvSpPr>
        <p:spPr>
          <a:xfrm>
            <a:off x="6372200" y="2420888"/>
            <a:ext cx="415498" cy="369332"/>
          </a:xfrm>
          <a:prstGeom prst="rect">
            <a:avLst/>
          </a:prstGeom>
          <a:noFill/>
        </p:spPr>
        <p:txBody>
          <a:bodyPr wrap="none" rtlCol="0">
            <a:spAutoFit/>
          </a:bodyPr>
          <a:lstStyle/>
          <a:p>
            <a:r>
              <a:rPr lang="ja-JP" altLang="en-US" dirty="0" smtClean="0"/>
              <a:t>⑤</a:t>
            </a:r>
            <a:endParaRPr kumimoji="1" lang="ja-JP" altLang="en-US" dirty="0"/>
          </a:p>
        </p:txBody>
      </p:sp>
      <p:sp>
        <p:nvSpPr>
          <p:cNvPr id="37" name="テキスト ボックス 36"/>
          <p:cNvSpPr txBox="1"/>
          <p:nvPr/>
        </p:nvSpPr>
        <p:spPr>
          <a:xfrm>
            <a:off x="3779912" y="2390445"/>
            <a:ext cx="415498" cy="369332"/>
          </a:xfrm>
          <a:prstGeom prst="rect">
            <a:avLst/>
          </a:prstGeom>
          <a:noFill/>
        </p:spPr>
        <p:txBody>
          <a:bodyPr wrap="none" rtlCol="0">
            <a:spAutoFit/>
          </a:bodyPr>
          <a:lstStyle/>
          <a:p>
            <a:r>
              <a:rPr kumimoji="1" lang="ja-JP" altLang="en-US" dirty="0" smtClean="0"/>
              <a:t>⑥</a:t>
            </a:r>
            <a:endParaRPr kumimoji="1" lang="ja-JP" altLang="en-US" dirty="0"/>
          </a:p>
        </p:txBody>
      </p:sp>
      <p:sp>
        <p:nvSpPr>
          <p:cNvPr id="38" name="テキスト ボックス 37"/>
          <p:cNvSpPr txBox="1"/>
          <p:nvPr/>
        </p:nvSpPr>
        <p:spPr>
          <a:xfrm>
            <a:off x="7524328" y="2420888"/>
            <a:ext cx="415498" cy="369332"/>
          </a:xfrm>
          <a:prstGeom prst="rect">
            <a:avLst/>
          </a:prstGeom>
          <a:noFill/>
        </p:spPr>
        <p:txBody>
          <a:bodyPr wrap="none" rtlCol="0">
            <a:spAutoFit/>
          </a:bodyPr>
          <a:lstStyle/>
          <a:p>
            <a:r>
              <a:rPr kumimoji="1" lang="ja-JP" altLang="en-US" dirty="0" smtClean="0"/>
              <a:t>⑥</a:t>
            </a:r>
            <a:endParaRPr kumimoji="1" lang="ja-JP" altLang="en-US" dirty="0"/>
          </a:p>
        </p:txBody>
      </p:sp>
      <p:sp>
        <p:nvSpPr>
          <p:cNvPr id="39" name="スライド番号プレースホルダ 38"/>
          <p:cNvSpPr>
            <a:spLocks noGrp="1"/>
          </p:cNvSpPr>
          <p:nvPr>
            <p:ph type="sldNum" sz="quarter" idx="12"/>
          </p:nvPr>
        </p:nvSpPr>
        <p:spPr/>
        <p:txBody>
          <a:bodyPr/>
          <a:lstStyle/>
          <a:p>
            <a:fld id="{397D400B-2B27-4BF4-927F-031908D2BD9D}" type="slidenum">
              <a:rPr kumimoji="1" lang="ja-JP" altLang="en-US" smtClean="0"/>
              <a:pPr/>
              <a:t>56</a:t>
            </a:fld>
            <a:endParaRPr kumimoji="1" lang="ja-JP"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1043609" y="1484786"/>
            <a:ext cx="3057247" cy="584775"/>
          </a:xfrm>
          <a:prstGeom prst="rect">
            <a:avLst/>
          </a:prstGeom>
        </p:spPr>
        <p:txBody>
          <a:bodyPr wrap="none">
            <a:spAutoFit/>
          </a:bodyPr>
          <a:lstStyle/>
          <a:p>
            <a:r>
              <a:rPr lang="ja-JP" altLang="en-US" sz="1600" dirty="0" smtClean="0">
                <a:latin typeface="HG丸ｺﾞｼｯｸM-PRO" pitchFamily="50" charset="-128"/>
                <a:ea typeface="HG丸ｺﾞｼｯｸM-PRO" pitchFamily="50" charset="-128"/>
              </a:rPr>
              <a:t>・人口分布と</a:t>
            </a:r>
            <a:endParaRPr lang="en-US" altLang="ja-JP" sz="1600" dirty="0" smtClean="0">
              <a:latin typeface="HG丸ｺﾞｼｯｸM-PRO" pitchFamily="50" charset="-128"/>
              <a:ea typeface="HG丸ｺﾞｼｯｸM-PRO" pitchFamily="50" charset="-128"/>
            </a:endParaRPr>
          </a:p>
          <a:p>
            <a:r>
              <a:rPr lang="ja-JP" altLang="en-US" sz="1600" dirty="0" smtClean="0">
                <a:latin typeface="HG丸ｺﾞｼｯｸM-PRO" pitchFamily="50" charset="-128"/>
                <a:ea typeface="HG丸ｺﾞｼｯｸM-PRO" pitchFamily="50" charset="-128"/>
              </a:rPr>
              <a:t>　訪問看護ステーション所在地</a:t>
            </a:r>
            <a:endParaRPr lang="ja-JP" altLang="en-US" sz="1600" dirty="0">
              <a:latin typeface="HG丸ｺﾞｼｯｸM-PRO" pitchFamily="50" charset="-128"/>
              <a:ea typeface="HG丸ｺﾞｼｯｸM-PRO" pitchFamily="50" charset="-128"/>
            </a:endParaRPr>
          </a:p>
        </p:txBody>
      </p:sp>
      <p:sp>
        <p:nvSpPr>
          <p:cNvPr id="27" name="正方形/長方形 26"/>
          <p:cNvSpPr/>
          <p:nvPr/>
        </p:nvSpPr>
        <p:spPr>
          <a:xfrm>
            <a:off x="4572000" y="1470931"/>
            <a:ext cx="5004048" cy="584775"/>
          </a:xfrm>
          <a:prstGeom prst="rect">
            <a:avLst/>
          </a:prstGeom>
        </p:spPr>
        <p:txBody>
          <a:bodyPr wrap="square">
            <a:spAutoFit/>
          </a:bodyPr>
          <a:lstStyle/>
          <a:p>
            <a:r>
              <a:rPr lang="ja-JP" altLang="en-US" sz="1600" dirty="0" smtClean="0">
                <a:latin typeface="HG丸ｺﾞｼｯｸM-PRO" pitchFamily="50" charset="-128"/>
                <a:ea typeface="HG丸ｺﾞｼｯｸM-PRO" pitchFamily="50" charset="-128"/>
              </a:rPr>
              <a:t>・在宅医療提供状況と</a:t>
            </a:r>
            <a:endParaRPr lang="en-US" altLang="ja-JP" sz="1600" dirty="0" smtClean="0">
              <a:latin typeface="HG丸ｺﾞｼｯｸM-PRO" pitchFamily="50" charset="-128"/>
              <a:ea typeface="HG丸ｺﾞｼｯｸM-PRO" pitchFamily="50" charset="-128"/>
            </a:endParaRPr>
          </a:p>
          <a:p>
            <a:r>
              <a:rPr lang="ja-JP" altLang="en-US" sz="1600" dirty="0" smtClean="0">
                <a:latin typeface="HG丸ｺﾞｼｯｸM-PRO" pitchFamily="50" charset="-128"/>
                <a:ea typeface="HG丸ｺﾞｼｯｸM-PRO" pitchFamily="50" charset="-128"/>
              </a:rPr>
              <a:t>　訪問看護ステーション所在地</a:t>
            </a:r>
            <a:endParaRPr lang="ja-JP" altLang="en-US" sz="1600" dirty="0">
              <a:latin typeface="HG丸ｺﾞｼｯｸM-PRO" pitchFamily="50" charset="-128"/>
              <a:ea typeface="HG丸ｺﾞｼｯｸM-PRO" pitchFamily="50" charset="-128"/>
            </a:endParaRPr>
          </a:p>
        </p:txBody>
      </p:sp>
      <p:sp>
        <p:nvSpPr>
          <p:cNvPr id="28" name="タイトル 1"/>
          <p:cNvSpPr>
            <a:spLocks noGrp="1"/>
          </p:cNvSpPr>
          <p:nvPr>
            <p:ph type="title"/>
          </p:nvPr>
        </p:nvSpPr>
        <p:spPr>
          <a:xfrm>
            <a:off x="971600" y="404664"/>
            <a:ext cx="8686800" cy="838200"/>
          </a:xfrm>
        </p:spPr>
        <p:txBody>
          <a:bodyPr>
            <a:normAutofit/>
          </a:bodyPr>
          <a:lstStyle/>
          <a:p>
            <a:r>
              <a:rPr lang="ja-JP" altLang="en-US" sz="3200" dirty="0" smtClean="0">
                <a:latin typeface="メイリオ" pitchFamily="50" charset="-128"/>
                <a:ea typeface="メイリオ" pitchFamily="50" charset="-128"/>
              </a:rPr>
              <a:t>６ 長野県の在宅医療提供状況</a:t>
            </a:r>
            <a:endParaRPr kumimoji="1" lang="ja-JP" altLang="en-US" sz="3200" dirty="0">
              <a:latin typeface="ＭＳ Ｐゴシック" pitchFamily="50" charset="-128"/>
              <a:ea typeface="ＭＳ Ｐゴシック" pitchFamily="50" charset="-128"/>
            </a:endParaRPr>
          </a:p>
        </p:txBody>
      </p:sp>
      <p:grpSp>
        <p:nvGrpSpPr>
          <p:cNvPr id="2" name="グループ化 81"/>
          <p:cNvGrpSpPr/>
          <p:nvPr/>
        </p:nvGrpSpPr>
        <p:grpSpPr>
          <a:xfrm>
            <a:off x="1043608" y="2254253"/>
            <a:ext cx="3376084" cy="4603749"/>
            <a:chOff x="0" y="842"/>
            <a:chExt cx="3376084" cy="4603750"/>
          </a:xfrm>
        </p:grpSpPr>
        <p:pic>
          <p:nvPicPr>
            <p:cNvPr id="92" name="図 91"/>
            <p:cNvPicPr/>
            <p:nvPr/>
          </p:nvPicPr>
          <p:blipFill>
            <a:blip r:embed="rId2" cstate="print">
              <a:extLst>
                <a:ext uri="{28A0092B-C50C-407E-A947-70E740481C1C}">
                  <a14:useLocalDpi xmlns:a14="http://schemas.microsoft.com/office/drawing/2010/main" xmlns="" val="0"/>
                </a:ext>
              </a:extLst>
            </a:blip>
            <a:stretch>
              <a:fillRect/>
            </a:stretch>
          </p:blipFill>
          <p:spPr>
            <a:xfrm>
              <a:off x="0" y="842"/>
              <a:ext cx="3376084" cy="4603750"/>
            </a:xfrm>
            <a:prstGeom prst="rect">
              <a:avLst/>
            </a:prstGeom>
          </p:spPr>
        </p:pic>
        <p:sp>
          <p:nvSpPr>
            <p:cNvPr id="93" name="円/楕円 92"/>
            <p:cNvSpPr/>
            <p:nvPr/>
          </p:nvSpPr>
          <p:spPr>
            <a:xfrm>
              <a:off x="2665143" y="2359371"/>
              <a:ext cx="253569" cy="433051"/>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94" name="円/楕円 93"/>
            <p:cNvSpPr/>
            <p:nvPr/>
          </p:nvSpPr>
          <p:spPr>
            <a:xfrm>
              <a:off x="1044251" y="2355136"/>
              <a:ext cx="220134" cy="276852"/>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95" name="円/楕円 94"/>
            <p:cNvSpPr/>
            <p:nvPr/>
          </p:nvSpPr>
          <p:spPr>
            <a:xfrm rot="1800000">
              <a:off x="1581018" y="3419774"/>
              <a:ext cx="201710" cy="676471"/>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96" name="円/楕円 95"/>
            <p:cNvSpPr/>
            <p:nvPr/>
          </p:nvSpPr>
          <p:spPr>
            <a:xfrm>
              <a:off x="1511603" y="624608"/>
              <a:ext cx="247218" cy="312837"/>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97" name="円/楕円 96"/>
            <p:cNvSpPr/>
            <p:nvPr/>
          </p:nvSpPr>
          <p:spPr>
            <a:xfrm>
              <a:off x="938852" y="1754867"/>
              <a:ext cx="186893" cy="376335"/>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98" name="円/楕円 97"/>
            <p:cNvSpPr/>
            <p:nvPr/>
          </p:nvSpPr>
          <p:spPr>
            <a:xfrm rot="1200000">
              <a:off x="616883" y="2504068"/>
              <a:ext cx="149982" cy="615800"/>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99" name="円/楕円 98"/>
            <p:cNvSpPr/>
            <p:nvPr/>
          </p:nvSpPr>
          <p:spPr>
            <a:xfrm>
              <a:off x="2567775" y="278968"/>
              <a:ext cx="240869" cy="307541"/>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grpSp>
      <p:grpSp>
        <p:nvGrpSpPr>
          <p:cNvPr id="3" name="グループ化 82"/>
          <p:cNvGrpSpPr/>
          <p:nvPr/>
        </p:nvGrpSpPr>
        <p:grpSpPr>
          <a:xfrm>
            <a:off x="4644009" y="2254253"/>
            <a:ext cx="3196167" cy="4603749"/>
            <a:chOff x="3377163" y="0"/>
            <a:chExt cx="3196167" cy="4603750"/>
          </a:xfrm>
        </p:grpSpPr>
        <p:pic>
          <p:nvPicPr>
            <p:cNvPr id="84" name="図 83"/>
            <p:cNvPicPr/>
            <p:nvPr/>
          </p:nvPicPr>
          <p:blipFill>
            <a:blip r:embed="rId3" cstate="print">
              <a:extLst>
                <a:ext uri="{28A0092B-C50C-407E-A947-70E740481C1C}">
                  <a14:useLocalDpi xmlns:a14="http://schemas.microsoft.com/office/drawing/2010/main" xmlns="" val="0"/>
                </a:ext>
              </a:extLst>
            </a:blip>
            <a:stretch>
              <a:fillRect/>
            </a:stretch>
          </p:blipFill>
          <p:spPr>
            <a:xfrm>
              <a:off x="3377163" y="0"/>
              <a:ext cx="3196167" cy="4603750"/>
            </a:xfrm>
            <a:prstGeom prst="rect">
              <a:avLst/>
            </a:prstGeom>
          </p:spPr>
        </p:pic>
        <p:sp>
          <p:nvSpPr>
            <p:cNvPr id="85" name="円/楕円 84"/>
            <p:cNvSpPr/>
            <p:nvPr/>
          </p:nvSpPr>
          <p:spPr>
            <a:xfrm>
              <a:off x="5891980" y="2359371"/>
              <a:ext cx="253569" cy="433051"/>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86" name="円/楕円 85"/>
            <p:cNvSpPr/>
            <p:nvPr/>
          </p:nvSpPr>
          <p:spPr>
            <a:xfrm>
              <a:off x="4348844" y="2364856"/>
              <a:ext cx="220134" cy="276852"/>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87" name="円/楕円 86"/>
            <p:cNvSpPr/>
            <p:nvPr/>
          </p:nvSpPr>
          <p:spPr>
            <a:xfrm rot="1800000">
              <a:off x="4856454" y="3419776"/>
              <a:ext cx="201710" cy="676471"/>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88" name="円/楕円 87"/>
            <p:cNvSpPr/>
            <p:nvPr/>
          </p:nvSpPr>
          <p:spPr>
            <a:xfrm>
              <a:off x="4796756" y="614889"/>
              <a:ext cx="247218" cy="312837"/>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89" name="円/楕円 88"/>
            <p:cNvSpPr/>
            <p:nvPr/>
          </p:nvSpPr>
          <p:spPr>
            <a:xfrm>
              <a:off x="4253164" y="1754867"/>
              <a:ext cx="186893" cy="376335"/>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90" name="円/楕円 89"/>
            <p:cNvSpPr/>
            <p:nvPr/>
          </p:nvSpPr>
          <p:spPr>
            <a:xfrm rot="1200000">
              <a:off x="3960353" y="2494350"/>
              <a:ext cx="149982" cy="615800"/>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91" name="円/楕円 90"/>
            <p:cNvSpPr/>
            <p:nvPr/>
          </p:nvSpPr>
          <p:spPr>
            <a:xfrm>
              <a:off x="5794612" y="269249"/>
              <a:ext cx="240869" cy="307541"/>
            </a:xfrm>
            <a:prstGeom prst="ellipse">
              <a:avLst/>
            </a:prstGeom>
            <a:noFill/>
            <a:ln w="28575" cap="flat" cmpd="sng" algn="ctr">
              <a:solidFill>
                <a:sysClr val="windowText" lastClr="000000"/>
              </a:solidFill>
              <a:prstDash val="solid"/>
              <a:miter lim="800000"/>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grpSp>
      <p:sp>
        <p:nvSpPr>
          <p:cNvPr id="24" name="テキスト ボックス 23"/>
          <p:cNvSpPr txBox="1"/>
          <p:nvPr/>
        </p:nvSpPr>
        <p:spPr>
          <a:xfrm>
            <a:off x="3707904" y="5013176"/>
            <a:ext cx="415498" cy="369332"/>
          </a:xfrm>
          <a:prstGeom prst="rect">
            <a:avLst/>
          </a:prstGeom>
          <a:noFill/>
        </p:spPr>
        <p:txBody>
          <a:bodyPr wrap="none" rtlCol="0">
            <a:spAutoFit/>
          </a:bodyPr>
          <a:lstStyle/>
          <a:p>
            <a:r>
              <a:rPr kumimoji="1" lang="ja-JP" altLang="en-US" dirty="0" smtClean="0"/>
              <a:t>①</a:t>
            </a:r>
            <a:endParaRPr kumimoji="1" lang="ja-JP" altLang="en-US" dirty="0"/>
          </a:p>
        </p:txBody>
      </p:sp>
      <p:sp>
        <p:nvSpPr>
          <p:cNvPr id="25" name="テキスト ボックス 24"/>
          <p:cNvSpPr txBox="1"/>
          <p:nvPr/>
        </p:nvSpPr>
        <p:spPr>
          <a:xfrm>
            <a:off x="7164289" y="5013176"/>
            <a:ext cx="415498" cy="369332"/>
          </a:xfrm>
          <a:prstGeom prst="rect">
            <a:avLst/>
          </a:prstGeom>
          <a:noFill/>
        </p:spPr>
        <p:txBody>
          <a:bodyPr wrap="none" rtlCol="0">
            <a:spAutoFit/>
          </a:bodyPr>
          <a:lstStyle/>
          <a:p>
            <a:r>
              <a:rPr kumimoji="1" lang="ja-JP" altLang="en-US" dirty="0" smtClean="0"/>
              <a:t>①</a:t>
            </a:r>
            <a:endParaRPr kumimoji="1" lang="ja-JP" altLang="en-US" dirty="0"/>
          </a:p>
        </p:txBody>
      </p:sp>
      <p:sp>
        <p:nvSpPr>
          <p:cNvPr id="30" name="テキスト ボックス 29"/>
          <p:cNvSpPr txBox="1"/>
          <p:nvPr/>
        </p:nvSpPr>
        <p:spPr>
          <a:xfrm>
            <a:off x="2915817" y="5805264"/>
            <a:ext cx="415498" cy="369332"/>
          </a:xfrm>
          <a:prstGeom prst="rect">
            <a:avLst/>
          </a:prstGeom>
          <a:noFill/>
        </p:spPr>
        <p:txBody>
          <a:bodyPr wrap="none" rtlCol="0">
            <a:spAutoFit/>
          </a:bodyPr>
          <a:lstStyle/>
          <a:p>
            <a:r>
              <a:rPr lang="ja-JP" altLang="en-US" dirty="0" smtClean="0"/>
              <a:t>②</a:t>
            </a:r>
            <a:endParaRPr kumimoji="1" lang="ja-JP" altLang="en-US" dirty="0"/>
          </a:p>
        </p:txBody>
      </p:sp>
      <p:sp>
        <p:nvSpPr>
          <p:cNvPr id="31" name="テキスト ボックス 30"/>
          <p:cNvSpPr txBox="1"/>
          <p:nvPr/>
        </p:nvSpPr>
        <p:spPr>
          <a:xfrm>
            <a:off x="6372200" y="5805264"/>
            <a:ext cx="415498" cy="369332"/>
          </a:xfrm>
          <a:prstGeom prst="rect">
            <a:avLst/>
          </a:prstGeom>
          <a:noFill/>
        </p:spPr>
        <p:txBody>
          <a:bodyPr wrap="none" rtlCol="0">
            <a:spAutoFit/>
          </a:bodyPr>
          <a:lstStyle/>
          <a:p>
            <a:r>
              <a:rPr lang="ja-JP" altLang="en-US" dirty="0" smtClean="0"/>
              <a:t>②</a:t>
            </a:r>
            <a:endParaRPr kumimoji="1" lang="ja-JP" altLang="en-US" dirty="0"/>
          </a:p>
        </p:txBody>
      </p:sp>
      <p:sp>
        <p:nvSpPr>
          <p:cNvPr id="32" name="テキスト ボックス 31"/>
          <p:cNvSpPr txBox="1"/>
          <p:nvPr/>
        </p:nvSpPr>
        <p:spPr>
          <a:xfrm>
            <a:off x="1547665" y="3933056"/>
            <a:ext cx="415498" cy="369332"/>
          </a:xfrm>
          <a:prstGeom prst="rect">
            <a:avLst/>
          </a:prstGeom>
          <a:noFill/>
        </p:spPr>
        <p:txBody>
          <a:bodyPr wrap="none" rtlCol="0">
            <a:spAutoFit/>
          </a:bodyPr>
          <a:lstStyle/>
          <a:p>
            <a:r>
              <a:rPr lang="ja-JP" altLang="en-US" dirty="0" smtClean="0"/>
              <a:t>③</a:t>
            </a:r>
            <a:endParaRPr kumimoji="1" lang="ja-JP" altLang="en-US" dirty="0"/>
          </a:p>
        </p:txBody>
      </p:sp>
      <p:sp>
        <p:nvSpPr>
          <p:cNvPr id="33" name="テキスト ボックス 32"/>
          <p:cNvSpPr txBox="1"/>
          <p:nvPr/>
        </p:nvSpPr>
        <p:spPr>
          <a:xfrm>
            <a:off x="5148064" y="3861048"/>
            <a:ext cx="415498" cy="369332"/>
          </a:xfrm>
          <a:prstGeom prst="rect">
            <a:avLst/>
          </a:prstGeom>
          <a:noFill/>
        </p:spPr>
        <p:txBody>
          <a:bodyPr wrap="none" rtlCol="0">
            <a:spAutoFit/>
          </a:bodyPr>
          <a:lstStyle/>
          <a:p>
            <a:r>
              <a:rPr lang="ja-JP" altLang="en-US" dirty="0" smtClean="0"/>
              <a:t>③</a:t>
            </a:r>
            <a:endParaRPr kumimoji="1" lang="ja-JP" altLang="en-US" dirty="0"/>
          </a:p>
        </p:txBody>
      </p:sp>
      <p:sp>
        <p:nvSpPr>
          <p:cNvPr id="34" name="テキスト ボックス 33"/>
          <p:cNvSpPr txBox="1"/>
          <p:nvPr/>
        </p:nvSpPr>
        <p:spPr>
          <a:xfrm>
            <a:off x="5364088" y="4797152"/>
            <a:ext cx="415498" cy="369332"/>
          </a:xfrm>
          <a:prstGeom prst="rect">
            <a:avLst/>
          </a:prstGeom>
          <a:noFill/>
        </p:spPr>
        <p:txBody>
          <a:bodyPr wrap="none" rtlCol="0">
            <a:spAutoFit/>
          </a:bodyPr>
          <a:lstStyle/>
          <a:p>
            <a:r>
              <a:rPr lang="ja-JP" altLang="en-US" dirty="0" smtClean="0"/>
              <a:t>④</a:t>
            </a:r>
            <a:endParaRPr kumimoji="1" lang="ja-JP" altLang="en-US" dirty="0"/>
          </a:p>
        </p:txBody>
      </p:sp>
      <p:sp>
        <p:nvSpPr>
          <p:cNvPr id="35" name="テキスト ボックス 34"/>
          <p:cNvSpPr txBox="1"/>
          <p:nvPr/>
        </p:nvSpPr>
        <p:spPr>
          <a:xfrm>
            <a:off x="1763689" y="4725144"/>
            <a:ext cx="415498" cy="369332"/>
          </a:xfrm>
          <a:prstGeom prst="rect">
            <a:avLst/>
          </a:prstGeom>
          <a:noFill/>
        </p:spPr>
        <p:txBody>
          <a:bodyPr wrap="none" rtlCol="0">
            <a:spAutoFit/>
          </a:bodyPr>
          <a:lstStyle/>
          <a:p>
            <a:r>
              <a:rPr lang="ja-JP" altLang="en-US" dirty="0" smtClean="0"/>
              <a:t>④</a:t>
            </a:r>
            <a:endParaRPr kumimoji="1" lang="ja-JP" altLang="en-US" dirty="0"/>
          </a:p>
        </p:txBody>
      </p:sp>
      <p:sp>
        <p:nvSpPr>
          <p:cNvPr id="36" name="テキスト ボックス 35"/>
          <p:cNvSpPr txBox="1"/>
          <p:nvPr/>
        </p:nvSpPr>
        <p:spPr>
          <a:xfrm>
            <a:off x="6156176" y="2492896"/>
            <a:ext cx="415498" cy="369332"/>
          </a:xfrm>
          <a:prstGeom prst="rect">
            <a:avLst/>
          </a:prstGeom>
          <a:noFill/>
        </p:spPr>
        <p:txBody>
          <a:bodyPr wrap="none" rtlCol="0">
            <a:spAutoFit/>
          </a:bodyPr>
          <a:lstStyle/>
          <a:p>
            <a:r>
              <a:rPr lang="ja-JP" altLang="en-US" dirty="0" smtClean="0"/>
              <a:t>⑤</a:t>
            </a:r>
            <a:endParaRPr kumimoji="1" lang="ja-JP" altLang="en-US" dirty="0"/>
          </a:p>
        </p:txBody>
      </p:sp>
      <p:sp>
        <p:nvSpPr>
          <p:cNvPr id="37" name="テキスト ボックス 36"/>
          <p:cNvSpPr txBox="1"/>
          <p:nvPr/>
        </p:nvSpPr>
        <p:spPr>
          <a:xfrm>
            <a:off x="2627784" y="2492896"/>
            <a:ext cx="415498" cy="369332"/>
          </a:xfrm>
          <a:prstGeom prst="rect">
            <a:avLst/>
          </a:prstGeom>
          <a:noFill/>
        </p:spPr>
        <p:txBody>
          <a:bodyPr wrap="none" rtlCol="0">
            <a:spAutoFit/>
          </a:bodyPr>
          <a:lstStyle/>
          <a:p>
            <a:r>
              <a:rPr lang="ja-JP" altLang="en-US" dirty="0" smtClean="0"/>
              <a:t>⑤</a:t>
            </a:r>
            <a:endParaRPr kumimoji="1" lang="ja-JP" altLang="en-US" dirty="0"/>
          </a:p>
        </p:txBody>
      </p:sp>
      <p:sp>
        <p:nvSpPr>
          <p:cNvPr id="38" name="テキスト ボックス 37"/>
          <p:cNvSpPr txBox="1"/>
          <p:nvPr/>
        </p:nvSpPr>
        <p:spPr>
          <a:xfrm>
            <a:off x="7236296" y="2420888"/>
            <a:ext cx="415498" cy="369332"/>
          </a:xfrm>
          <a:prstGeom prst="rect">
            <a:avLst/>
          </a:prstGeom>
          <a:noFill/>
        </p:spPr>
        <p:txBody>
          <a:bodyPr wrap="none" rtlCol="0">
            <a:spAutoFit/>
          </a:bodyPr>
          <a:lstStyle/>
          <a:p>
            <a:r>
              <a:rPr kumimoji="1" lang="ja-JP" altLang="en-US" dirty="0" smtClean="0"/>
              <a:t>⑥</a:t>
            </a:r>
            <a:endParaRPr kumimoji="1" lang="ja-JP" altLang="en-US" dirty="0"/>
          </a:p>
        </p:txBody>
      </p:sp>
      <p:sp>
        <p:nvSpPr>
          <p:cNvPr id="39" name="テキスト ボックス 38"/>
          <p:cNvSpPr txBox="1"/>
          <p:nvPr/>
        </p:nvSpPr>
        <p:spPr>
          <a:xfrm>
            <a:off x="3779912" y="2348880"/>
            <a:ext cx="415498" cy="369332"/>
          </a:xfrm>
          <a:prstGeom prst="rect">
            <a:avLst/>
          </a:prstGeom>
          <a:noFill/>
        </p:spPr>
        <p:txBody>
          <a:bodyPr wrap="none" rtlCol="0">
            <a:spAutoFit/>
          </a:bodyPr>
          <a:lstStyle/>
          <a:p>
            <a:r>
              <a:rPr kumimoji="1" lang="ja-JP" altLang="en-US" dirty="0" smtClean="0"/>
              <a:t>⑥</a:t>
            </a:r>
            <a:endParaRPr kumimoji="1" lang="ja-JP" altLang="en-US" dirty="0"/>
          </a:p>
        </p:txBody>
      </p:sp>
      <p:sp>
        <p:nvSpPr>
          <p:cNvPr id="40" name="スライド番号プレースホルダ 39"/>
          <p:cNvSpPr>
            <a:spLocks noGrp="1"/>
          </p:cNvSpPr>
          <p:nvPr>
            <p:ph type="sldNum" sz="quarter" idx="12"/>
          </p:nvPr>
        </p:nvSpPr>
        <p:spPr/>
        <p:txBody>
          <a:bodyPr/>
          <a:lstStyle/>
          <a:p>
            <a:fld id="{397D400B-2B27-4BF4-927F-031908D2BD9D}" type="slidenum">
              <a:rPr kumimoji="1" lang="ja-JP" altLang="en-US" smtClean="0"/>
              <a:pPr/>
              <a:t>57</a:t>
            </a:fld>
            <a:endParaRPr kumimoji="1" lang="ja-JP"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708922"/>
            <a:ext cx="8206680" cy="1470025"/>
          </a:xfrm>
        </p:spPr>
        <p:txBody>
          <a:bodyPr>
            <a:normAutofit/>
          </a:bodyPr>
          <a:lstStyle/>
          <a:p>
            <a:pPr algn="ctr"/>
            <a:r>
              <a:rPr lang="ja-JP" altLang="en-US" sz="4000" dirty="0" smtClean="0">
                <a:latin typeface="メイリオ" pitchFamily="50" charset="-128"/>
                <a:ea typeface="メイリオ" pitchFamily="50" charset="-128"/>
              </a:rPr>
              <a:t>７</a:t>
            </a:r>
            <a:r>
              <a:rPr kumimoji="1" lang="ja-JP" altLang="en-US" sz="4000" dirty="0" smtClean="0">
                <a:latin typeface="メイリオ" pitchFamily="50" charset="-128"/>
                <a:ea typeface="メイリオ" pitchFamily="50" charset="-128"/>
              </a:rPr>
              <a:t> 将来</a:t>
            </a:r>
            <a:r>
              <a:rPr kumimoji="1" lang="en-US" altLang="ja-JP" sz="4000" dirty="0" smtClean="0">
                <a:latin typeface="メイリオ" pitchFamily="50" charset="-128"/>
                <a:ea typeface="メイリオ" pitchFamily="50" charset="-128"/>
              </a:rPr>
              <a:t>(2025</a:t>
            </a:r>
            <a:r>
              <a:rPr kumimoji="1" lang="ja-JP" altLang="en-US" sz="4000" dirty="0" smtClean="0">
                <a:latin typeface="メイリオ" pitchFamily="50" charset="-128"/>
                <a:ea typeface="メイリオ" pitchFamily="50" charset="-128"/>
              </a:rPr>
              <a:t>年</a:t>
            </a:r>
            <a:r>
              <a:rPr lang="en-US" altLang="ja-JP" sz="4000" dirty="0" smtClean="0">
                <a:latin typeface="メイリオ" pitchFamily="50" charset="-128"/>
                <a:ea typeface="メイリオ" pitchFamily="50" charset="-128"/>
              </a:rPr>
              <a:t>)</a:t>
            </a:r>
            <a:r>
              <a:rPr kumimoji="1" lang="ja-JP" altLang="en-US" sz="4000" dirty="0" smtClean="0">
                <a:latin typeface="メイリオ" pitchFamily="50" charset="-128"/>
                <a:ea typeface="メイリオ" pitchFamily="50" charset="-128"/>
              </a:rPr>
              <a:t>の医療需給状況</a:t>
            </a:r>
            <a:endParaRPr kumimoji="1" lang="ja-JP" altLang="en-US" sz="4000" dirty="0">
              <a:latin typeface="メイリオ" pitchFamily="50" charset="-128"/>
              <a:ea typeface="メイリオ" pitchFamily="50" charset="-128"/>
            </a:endParaRPr>
          </a:p>
        </p:txBody>
      </p:sp>
      <p:sp>
        <p:nvSpPr>
          <p:cNvPr id="3" name="サブタイトル 2"/>
          <p:cNvSpPr>
            <a:spLocks noGrp="1"/>
          </p:cNvSpPr>
          <p:nvPr>
            <p:ph type="subTitle" idx="1"/>
          </p:nvPr>
        </p:nvSpPr>
        <p:spPr>
          <a:xfrm>
            <a:off x="4427985" y="3645024"/>
            <a:ext cx="4499992" cy="1752600"/>
          </a:xfrm>
        </p:spPr>
        <p:txBody>
          <a:bodyPr/>
          <a:lstStyle/>
          <a:p>
            <a:r>
              <a:rPr lang="ja-JP" altLang="en-US" b="1" dirty="0" smtClean="0"/>
              <a:t>報告書　Ｐ３０８～３１６</a:t>
            </a:r>
            <a:endParaRPr kumimoji="1" lang="ja-JP" altLang="en-US" dirty="0"/>
          </a:p>
        </p:txBody>
      </p:sp>
      <p:sp>
        <p:nvSpPr>
          <p:cNvPr id="4" name="スライド番号プレースホルダ 3"/>
          <p:cNvSpPr>
            <a:spLocks noGrp="1"/>
          </p:cNvSpPr>
          <p:nvPr>
            <p:ph type="sldNum" sz="quarter" idx="12"/>
          </p:nvPr>
        </p:nvSpPr>
        <p:spPr/>
        <p:txBody>
          <a:bodyPr/>
          <a:lstStyle/>
          <a:p>
            <a:fld id="{397D400B-2B27-4BF4-927F-031908D2BD9D}" type="slidenum">
              <a:rPr kumimoji="1" lang="ja-JP" altLang="en-US" smtClean="0"/>
              <a:pPr/>
              <a:t>58</a:t>
            </a:fld>
            <a:endParaRPr kumimoji="1" lang="ja-JP"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25"/>
          <p:cNvSpPr txBox="1"/>
          <p:nvPr/>
        </p:nvSpPr>
        <p:spPr>
          <a:xfrm>
            <a:off x="755576" y="2877913"/>
            <a:ext cx="7920880" cy="3528392"/>
          </a:xfrm>
          <a:prstGeom prst="rect">
            <a:avLst/>
          </a:prstGeom>
          <a:noFill/>
          <a:ln>
            <a:solidFill>
              <a:schemeClr val="tx1"/>
            </a:solidFill>
          </a:ln>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ts val="1700"/>
              </a:lnSpc>
            </a:pPr>
            <a:endParaRPr kumimoji="1" lang="en-US" altLang="ja-JP" sz="1800" dirty="0" smtClean="0">
              <a:latin typeface="メイリオ" pitchFamily="50" charset="-128"/>
              <a:ea typeface="メイリオ" pitchFamily="50" charset="-128"/>
            </a:endParaRPr>
          </a:p>
          <a:p>
            <a:r>
              <a:rPr kumimoji="1" lang="en-US" altLang="ja-JP" sz="1800" dirty="0" smtClean="0">
                <a:latin typeface="メイリオ" pitchFamily="50" charset="-128"/>
                <a:ea typeface="メイリオ" pitchFamily="50" charset="-128"/>
              </a:rPr>
              <a:t>【</a:t>
            </a:r>
            <a:r>
              <a:rPr kumimoji="1" lang="ja-JP" altLang="en-US" sz="1800" dirty="0">
                <a:latin typeface="メイリオ" pitchFamily="50" charset="-128"/>
                <a:ea typeface="メイリオ" pitchFamily="50" charset="-128"/>
              </a:rPr>
              <a:t>シナリオの推計方法</a:t>
            </a:r>
            <a:r>
              <a:rPr kumimoji="1" lang="en-US" altLang="ja-JP" sz="1800" dirty="0" smtClean="0">
                <a:latin typeface="メイリオ" pitchFamily="50" charset="-128"/>
                <a:ea typeface="メイリオ" pitchFamily="50" charset="-128"/>
              </a:rPr>
              <a:t>】</a:t>
            </a:r>
          </a:p>
          <a:p>
            <a:r>
              <a:rPr lang="ja-JP" altLang="en-US" sz="1600" dirty="0" smtClean="0">
                <a:latin typeface="メイリオ" pitchFamily="50" charset="-128"/>
                <a:ea typeface="メイリオ" pitchFamily="50" charset="-128"/>
              </a:rPr>
              <a:t>   供給量</a:t>
            </a:r>
            <a:r>
              <a:rPr lang="en-US" altLang="ja-JP" sz="1600" dirty="0" smtClean="0">
                <a:latin typeface="メイリオ" pitchFamily="50" charset="-128"/>
                <a:ea typeface="メイリオ" pitchFamily="50" charset="-128"/>
              </a:rPr>
              <a:t>(2025</a:t>
            </a:r>
            <a:r>
              <a:rPr lang="ja-JP" altLang="en-US" sz="1600" dirty="0" smtClean="0">
                <a:latin typeface="メイリオ" pitchFamily="50" charset="-128"/>
                <a:ea typeface="メイリオ" pitchFamily="50" charset="-128"/>
              </a:rPr>
              <a:t>年）は、下の２パターンの推計方法を用い、需給傾向を推計した。</a:t>
            </a:r>
          </a:p>
          <a:p>
            <a:pPr>
              <a:spcBef>
                <a:spcPts val="100"/>
              </a:spcBef>
            </a:pPr>
            <a:endParaRPr kumimoji="1" lang="en-US" altLang="ja-JP" sz="1800" dirty="0">
              <a:latin typeface="メイリオ" pitchFamily="50" charset="-128"/>
              <a:ea typeface="メイリオ" pitchFamily="50" charset="-128"/>
            </a:endParaRPr>
          </a:p>
          <a:p>
            <a:r>
              <a:rPr lang="ja-JP" altLang="ja-JP" sz="1400" dirty="0">
                <a:solidFill>
                  <a:schemeClr val="tx1"/>
                </a:solidFill>
                <a:latin typeface="メイリオ" pitchFamily="50" charset="-128"/>
                <a:ea typeface="メイリオ" pitchFamily="50" charset="-128"/>
              </a:rPr>
              <a:t>１）</a:t>
            </a:r>
            <a:r>
              <a:rPr lang="ja-JP" altLang="ja-JP" sz="1400" b="1" dirty="0">
                <a:solidFill>
                  <a:schemeClr val="tx1"/>
                </a:solidFill>
                <a:latin typeface="メイリオ" pitchFamily="50" charset="-128"/>
                <a:ea typeface="メイリオ" pitchFamily="50" charset="-128"/>
              </a:rPr>
              <a:t>シナリオ</a:t>
            </a:r>
            <a:r>
              <a:rPr lang="en-US" altLang="ja-JP" sz="1400" b="1" dirty="0">
                <a:solidFill>
                  <a:schemeClr val="tx1"/>
                </a:solidFill>
                <a:latin typeface="メイリオ" pitchFamily="50" charset="-128"/>
                <a:ea typeface="メイリオ" pitchFamily="50" charset="-128"/>
              </a:rPr>
              <a:t>A</a:t>
            </a:r>
            <a:r>
              <a:rPr lang="ja-JP" altLang="ja-JP" sz="1400" b="1" dirty="0">
                <a:solidFill>
                  <a:schemeClr val="tx1"/>
                </a:solidFill>
                <a:latin typeface="メイリオ" pitchFamily="50" charset="-128"/>
                <a:ea typeface="メイリオ" pitchFamily="50" charset="-128"/>
              </a:rPr>
              <a:t>（楽観シナリオ）</a:t>
            </a:r>
          </a:p>
          <a:p>
            <a:r>
              <a:rPr lang="ja-JP" altLang="ja-JP" sz="1400" dirty="0">
                <a:solidFill>
                  <a:schemeClr val="tx1"/>
                </a:solidFill>
                <a:latin typeface="メイリオ" pitchFamily="50" charset="-128"/>
                <a:ea typeface="メイリオ" pitchFamily="50" charset="-128"/>
              </a:rPr>
              <a:t>「訪問診療・往診を実施していない」施設の今後の意向は、</a:t>
            </a:r>
            <a:r>
              <a:rPr lang="ja-JP" altLang="ja-JP" sz="1400" dirty="0" smtClean="0">
                <a:solidFill>
                  <a:schemeClr val="tx1"/>
                </a:solidFill>
                <a:latin typeface="メイリオ" pitchFamily="50" charset="-128"/>
                <a:ea typeface="メイリオ" pitchFamily="50" charset="-128"/>
              </a:rPr>
              <a:t>「</a:t>
            </a:r>
            <a:r>
              <a:rPr lang="ja-JP" altLang="en-US" sz="1400" dirty="0" smtClean="0">
                <a:solidFill>
                  <a:schemeClr val="tx1"/>
                </a:solidFill>
                <a:latin typeface="メイリオ" pitchFamily="50" charset="-128"/>
                <a:ea typeface="メイリオ" pitchFamily="50" charset="-128"/>
              </a:rPr>
              <a:t>往診のみを</a:t>
            </a:r>
            <a:r>
              <a:rPr lang="ja-JP" altLang="ja-JP" sz="1400" dirty="0" smtClean="0">
                <a:solidFill>
                  <a:schemeClr val="tx1"/>
                </a:solidFill>
                <a:latin typeface="メイリオ" pitchFamily="50" charset="-128"/>
                <a:ea typeface="メイリオ" pitchFamily="50" charset="-128"/>
              </a:rPr>
              <a:t>実施して</a:t>
            </a:r>
            <a:r>
              <a:rPr lang="ja-JP" altLang="en-US" sz="1400" dirty="0" smtClean="0">
                <a:solidFill>
                  <a:schemeClr val="tx1"/>
                </a:solidFill>
                <a:latin typeface="メイリオ" pitchFamily="50" charset="-128"/>
                <a:ea typeface="メイリオ" pitchFamily="50" charset="-128"/>
              </a:rPr>
              <a:t>いる（報告書</a:t>
            </a:r>
            <a:r>
              <a:rPr lang="en-US" altLang="ja-JP" sz="1400" dirty="0" smtClean="0">
                <a:solidFill>
                  <a:schemeClr val="tx1"/>
                </a:solidFill>
                <a:latin typeface="メイリオ" pitchFamily="50" charset="-128"/>
                <a:ea typeface="メイリオ" pitchFamily="50" charset="-128"/>
              </a:rPr>
              <a:t>24</a:t>
            </a:r>
            <a:r>
              <a:rPr lang="ja-JP" altLang="en-US" sz="1400" dirty="0" smtClean="0">
                <a:solidFill>
                  <a:schemeClr val="tx1"/>
                </a:solidFill>
                <a:latin typeface="メイリオ" pitchFamily="50" charset="-128"/>
                <a:ea typeface="メイリオ" pitchFamily="50" charset="-128"/>
              </a:rPr>
              <a:t>ページ図表</a:t>
            </a:r>
            <a:r>
              <a:rPr lang="en-US" altLang="ja-JP" sz="1400" dirty="0" smtClean="0">
                <a:solidFill>
                  <a:schemeClr val="tx1"/>
                </a:solidFill>
                <a:latin typeface="メイリオ" pitchFamily="50" charset="-128"/>
                <a:ea typeface="メイリオ" pitchFamily="50" charset="-128"/>
              </a:rPr>
              <a:t>29</a:t>
            </a:r>
            <a:r>
              <a:rPr lang="ja-JP" altLang="en-US" sz="1400" smtClean="0">
                <a:solidFill>
                  <a:schemeClr val="tx1"/>
                </a:solidFill>
                <a:latin typeface="メイリオ" pitchFamily="50" charset="-128"/>
                <a:ea typeface="メイリオ" pitchFamily="50" charset="-128"/>
              </a:rPr>
              <a:t>）</a:t>
            </a:r>
            <a:r>
              <a:rPr lang="ja-JP" altLang="ja-JP" sz="1400" smtClean="0">
                <a:solidFill>
                  <a:schemeClr val="tx1"/>
                </a:solidFill>
                <a:latin typeface="メイリオ" pitchFamily="50" charset="-128"/>
                <a:ea typeface="メイリオ" pitchFamily="50" charset="-128"/>
              </a:rPr>
              <a:t>」</a:t>
            </a:r>
            <a:r>
              <a:rPr lang="ja-JP" altLang="ja-JP" sz="1400" dirty="0">
                <a:solidFill>
                  <a:schemeClr val="tx1"/>
                </a:solidFill>
                <a:latin typeface="メイリオ" pitchFamily="50" charset="-128"/>
                <a:ea typeface="メイリオ" pitchFamily="50" charset="-128"/>
              </a:rPr>
              <a:t>施設の実施意向と同水準である。</a:t>
            </a:r>
          </a:p>
          <a:p>
            <a:r>
              <a:rPr lang="ja-JP" altLang="ja-JP" sz="1400" dirty="0">
                <a:solidFill>
                  <a:schemeClr val="tx1"/>
                </a:solidFill>
                <a:latin typeface="メイリオ" pitchFamily="50" charset="-128"/>
                <a:ea typeface="メイリオ" pitchFamily="50" charset="-128"/>
              </a:rPr>
              <a:t>現在「訪問診療・往診を実施している」が「今後縮小する予定」の施設は、縮小後は現在の水準の半分の規模（人数、回数）で訪問診療・往診を実施する。</a:t>
            </a:r>
          </a:p>
          <a:p>
            <a:r>
              <a:rPr lang="en-US" altLang="ja-JP" sz="1400" dirty="0">
                <a:solidFill>
                  <a:schemeClr val="tx1"/>
                </a:solidFill>
                <a:latin typeface="メイリオ" pitchFamily="50" charset="-128"/>
                <a:ea typeface="メイリオ" pitchFamily="50" charset="-128"/>
              </a:rPr>
              <a:t> </a:t>
            </a:r>
            <a:endParaRPr lang="ja-JP" altLang="ja-JP" sz="1400" dirty="0">
              <a:solidFill>
                <a:schemeClr val="tx1"/>
              </a:solidFill>
              <a:latin typeface="メイリオ" pitchFamily="50" charset="-128"/>
              <a:ea typeface="メイリオ" pitchFamily="50" charset="-128"/>
            </a:endParaRPr>
          </a:p>
          <a:p>
            <a:r>
              <a:rPr lang="ja-JP" altLang="ja-JP" sz="1400" dirty="0">
                <a:solidFill>
                  <a:schemeClr val="tx1"/>
                </a:solidFill>
                <a:latin typeface="メイリオ" pitchFamily="50" charset="-128"/>
                <a:ea typeface="メイリオ" pitchFamily="50" charset="-128"/>
              </a:rPr>
              <a:t>２）</a:t>
            </a:r>
            <a:r>
              <a:rPr lang="ja-JP" altLang="ja-JP" sz="1400" b="1" dirty="0">
                <a:solidFill>
                  <a:schemeClr val="tx1"/>
                </a:solidFill>
                <a:latin typeface="メイリオ" pitchFamily="50" charset="-128"/>
                <a:ea typeface="メイリオ" pitchFamily="50" charset="-128"/>
              </a:rPr>
              <a:t>シナリオ</a:t>
            </a:r>
            <a:r>
              <a:rPr lang="en-US" altLang="ja-JP" sz="1400" b="1" dirty="0">
                <a:solidFill>
                  <a:schemeClr val="tx1"/>
                </a:solidFill>
                <a:latin typeface="メイリオ" pitchFamily="50" charset="-128"/>
                <a:ea typeface="メイリオ" pitchFamily="50" charset="-128"/>
              </a:rPr>
              <a:t>B</a:t>
            </a:r>
            <a:r>
              <a:rPr lang="ja-JP" altLang="ja-JP" sz="1400" b="1" dirty="0">
                <a:solidFill>
                  <a:schemeClr val="tx1"/>
                </a:solidFill>
                <a:latin typeface="メイリオ" pitchFamily="50" charset="-128"/>
                <a:ea typeface="メイリオ" pitchFamily="50" charset="-128"/>
              </a:rPr>
              <a:t>（悲観シナリオ）</a:t>
            </a:r>
          </a:p>
          <a:p>
            <a:r>
              <a:rPr lang="ja-JP" altLang="ja-JP" sz="1400" dirty="0">
                <a:solidFill>
                  <a:schemeClr val="tx1"/>
                </a:solidFill>
                <a:latin typeface="メイリオ" pitchFamily="50" charset="-128"/>
                <a:ea typeface="メイリオ" pitchFamily="50" charset="-128"/>
              </a:rPr>
              <a:t>「訪問診療・往診を実施していない」施設は、今後も訪問診療・往診を実施しない。</a:t>
            </a:r>
          </a:p>
          <a:p>
            <a:r>
              <a:rPr lang="ja-JP" altLang="ja-JP" sz="1400" dirty="0">
                <a:solidFill>
                  <a:schemeClr val="tx1"/>
                </a:solidFill>
                <a:latin typeface="メイリオ" pitchFamily="50" charset="-128"/>
                <a:ea typeface="メイリオ" pitchFamily="50" charset="-128"/>
              </a:rPr>
              <a:t>現在「訪問診療・往診を実施している」が「今後縮小する予定」の施設は、縮小後は訪問診療・往診を実施しない</a:t>
            </a:r>
            <a:r>
              <a:rPr lang="ja-JP" altLang="ja-JP" sz="1400" dirty="0" smtClean="0">
                <a:solidFill>
                  <a:schemeClr val="tx1"/>
                </a:solidFill>
                <a:latin typeface="メイリオ" pitchFamily="50" charset="-128"/>
                <a:ea typeface="メイリオ" pitchFamily="50" charset="-128"/>
              </a:rPr>
              <a:t>。</a:t>
            </a:r>
            <a:endParaRPr kumimoji="1" lang="ja-JP" altLang="en-US" sz="1050" dirty="0">
              <a:latin typeface="メイリオ" pitchFamily="50" charset="-128"/>
              <a:ea typeface="メイリオ" pitchFamily="50" charset="-128"/>
            </a:endParaRPr>
          </a:p>
        </p:txBody>
      </p:sp>
      <p:sp>
        <p:nvSpPr>
          <p:cNvPr id="13" name="正方形/長方形 12"/>
          <p:cNvSpPr/>
          <p:nvPr/>
        </p:nvSpPr>
        <p:spPr>
          <a:xfrm>
            <a:off x="467544" y="1249249"/>
            <a:ext cx="7776864" cy="707886"/>
          </a:xfrm>
          <a:prstGeom prst="rect">
            <a:avLst/>
          </a:prstGeom>
        </p:spPr>
        <p:txBody>
          <a:bodyPr wrap="square">
            <a:spAutoFit/>
          </a:bodyPr>
          <a:lstStyle/>
          <a:p>
            <a:r>
              <a:rPr lang="ja-JP" altLang="en-US" sz="2000" dirty="0" smtClean="0">
                <a:latin typeface="メイリオ" pitchFamily="50" charset="-128"/>
                <a:ea typeface="メイリオ" pitchFamily="50" charset="-128"/>
              </a:rPr>
              <a:t>　</a:t>
            </a:r>
            <a:r>
              <a:rPr lang="en-US" altLang="ja-JP" sz="2000" dirty="0" smtClean="0">
                <a:latin typeface="メイリオ" pitchFamily="50" charset="-128"/>
                <a:ea typeface="メイリオ" pitchFamily="50" charset="-128"/>
              </a:rPr>
              <a:t>2015</a:t>
            </a:r>
            <a:r>
              <a:rPr lang="ja-JP" altLang="en-US" sz="2000" dirty="0" smtClean="0">
                <a:latin typeface="メイリオ" pitchFamily="50" charset="-128"/>
                <a:ea typeface="メイリオ" pitchFamily="50" charset="-128"/>
              </a:rPr>
              <a:t>年を</a:t>
            </a:r>
            <a:r>
              <a:rPr lang="en-US" altLang="ja-JP" sz="2000" dirty="0" smtClean="0">
                <a:latin typeface="メイリオ" pitchFamily="50" charset="-128"/>
                <a:ea typeface="メイリオ" pitchFamily="50" charset="-128"/>
              </a:rPr>
              <a:t>100</a:t>
            </a:r>
            <a:r>
              <a:rPr lang="ja-JP" altLang="en-US" sz="2000" dirty="0" smtClean="0">
                <a:latin typeface="メイリオ" pitchFamily="50" charset="-128"/>
                <a:ea typeface="メイリオ" pitchFamily="50" charset="-128"/>
              </a:rPr>
              <a:t>とした場合、</a:t>
            </a:r>
            <a:r>
              <a:rPr lang="en-US" altLang="ja-JP" sz="2000" dirty="0" smtClean="0">
                <a:latin typeface="メイリオ" pitchFamily="50" charset="-128"/>
                <a:ea typeface="メイリオ" pitchFamily="50" charset="-128"/>
              </a:rPr>
              <a:t>2025</a:t>
            </a:r>
            <a:r>
              <a:rPr lang="ja-JP" altLang="en-US" sz="2000" dirty="0" smtClean="0">
                <a:latin typeface="メイリオ" pitchFamily="50" charset="-128"/>
                <a:ea typeface="メイリオ" pitchFamily="50" charset="-128"/>
              </a:rPr>
              <a:t>年における需要の推計値（</a:t>
            </a:r>
            <a:r>
              <a:rPr lang="en-US" altLang="ja-JP" sz="2000" dirty="0" smtClean="0">
                <a:latin typeface="メイリオ" pitchFamily="50" charset="-128"/>
                <a:ea typeface="メイリオ" pitchFamily="50" charset="-128"/>
              </a:rPr>
              <a:t>※</a:t>
            </a:r>
            <a:r>
              <a:rPr lang="ja-JP" altLang="en-US" sz="2000" dirty="0" smtClean="0">
                <a:latin typeface="メイリオ" pitchFamily="50" charset="-128"/>
                <a:ea typeface="メイリオ" pitchFamily="50" charset="-128"/>
              </a:rPr>
              <a:t>）</a:t>
            </a:r>
            <a:endParaRPr lang="en-US" altLang="ja-JP" sz="2000" dirty="0" smtClean="0">
              <a:latin typeface="メイリオ" pitchFamily="50" charset="-128"/>
              <a:ea typeface="メイリオ" pitchFamily="50" charset="-128"/>
            </a:endParaRPr>
          </a:p>
          <a:p>
            <a:r>
              <a:rPr lang="ja-JP" altLang="en-US" sz="2000" dirty="0" smtClean="0">
                <a:latin typeface="メイリオ" pitchFamily="50" charset="-128"/>
                <a:ea typeface="メイリオ" pitchFamily="50" charset="-128"/>
              </a:rPr>
              <a:t>　</a:t>
            </a:r>
            <a:endParaRPr lang="ja-JP" altLang="en-US" sz="2000" dirty="0">
              <a:latin typeface="メイリオ" pitchFamily="50" charset="-128"/>
              <a:ea typeface="メイリオ" pitchFamily="50" charset="-128"/>
            </a:endParaRPr>
          </a:p>
        </p:txBody>
      </p:sp>
      <p:sp>
        <p:nvSpPr>
          <p:cNvPr id="10" name="タイトル 1"/>
          <p:cNvSpPr>
            <a:spLocks noGrp="1"/>
          </p:cNvSpPr>
          <p:nvPr>
            <p:ph type="title"/>
          </p:nvPr>
        </p:nvSpPr>
        <p:spPr>
          <a:xfrm>
            <a:off x="755576" y="404664"/>
            <a:ext cx="8686800" cy="838200"/>
          </a:xfrm>
        </p:spPr>
        <p:txBody>
          <a:bodyPr>
            <a:normAutofit/>
          </a:bodyPr>
          <a:lstStyle/>
          <a:p>
            <a:r>
              <a:rPr lang="ja-JP" altLang="en-US" sz="3200" dirty="0" smtClean="0">
                <a:latin typeface="メイリオ" pitchFamily="50" charset="-128"/>
                <a:ea typeface="メイリオ" pitchFamily="50" charset="-128"/>
              </a:rPr>
              <a:t>７ 将来</a:t>
            </a:r>
            <a:r>
              <a:rPr lang="en-US" altLang="ja-JP" sz="3200" dirty="0" smtClean="0">
                <a:latin typeface="メイリオ" pitchFamily="50" charset="-128"/>
                <a:ea typeface="メイリオ" pitchFamily="50" charset="-128"/>
              </a:rPr>
              <a:t>(2025</a:t>
            </a:r>
            <a:r>
              <a:rPr lang="ja-JP" altLang="en-US" sz="3200" dirty="0" smtClean="0">
                <a:latin typeface="メイリオ" pitchFamily="50" charset="-128"/>
                <a:ea typeface="メイリオ" pitchFamily="50" charset="-128"/>
              </a:rPr>
              <a:t>年</a:t>
            </a:r>
            <a:r>
              <a:rPr lang="en-US" altLang="ja-JP" sz="3200" dirty="0" smtClean="0">
                <a:latin typeface="メイリオ" pitchFamily="50" charset="-128"/>
                <a:ea typeface="メイリオ" pitchFamily="50" charset="-128"/>
              </a:rPr>
              <a:t>)</a:t>
            </a:r>
            <a:r>
              <a:rPr lang="ja-JP" altLang="en-US" sz="3200" dirty="0" smtClean="0">
                <a:latin typeface="メイリオ" pitchFamily="50" charset="-128"/>
                <a:ea typeface="メイリオ" pitchFamily="50" charset="-128"/>
              </a:rPr>
              <a:t>の医療需給状況</a:t>
            </a:r>
            <a:endParaRPr kumimoji="1" lang="ja-JP" altLang="en-US" sz="3200" dirty="0">
              <a:latin typeface="ＭＳ Ｐゴシック" pitchFamily="50" charset="-128"/>
              <a:ea typeface="ＭＳ Ｐゴシック" pitchFamily="50" charset="-128"/>
            </a:endParaRPr>
          </a:p>
        </p:txBody>
      </p:sp>
      <p:graphicFrame>
        <p:nvGraphicFramePr>
          <p:cNvPr id="7" name="表 6"/>
          <p:cNvGraphicFramePr>
            <a:graphicFrameLocks noGrp="1"/>
          </p:cNvGraphicFramePr>
          <p:nvPr/>
        </p:nvGraphicFramePr>
        <p:xfrm>
          <a:off x="1547664" y="1681297"/>
          <a:ext cx="6096000" cy="741680"/>
        </p:xfrm>
        <a:graphic>
          <a:graphicData uri="http://schemas.openxmlformats.org/drawingml/2006/table">
            <a:tbl>
              <a:tblPr firstRow="1" bandRow="1">
                <a:tableStyleId>{912C8C85-51F0-491E-9774-3900AFEF0FD7}</a:tableStyleId>
              </a:tblPr>
              <a:tblGrid>
                <a:gridCol w="1524000"/>
                <a:gridCol w="1524000"/>
                <a:gridCol w="1524000"/>
                <a:gridCol w="1524000"/>
              </a:tblGrid>
              <a:tr h="370840">
                <a:tc>
                  <a:txBody>
                    <a:bodyPr/>
                    <a:lstStyle/>
                    <a:p>
                      <a:pPr algn="ctr"/>
                      <a:endParaRPr kumimoji="1" lang="ja-JP" altLang="en-US" spc="-150" dirty="0">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pc="-150" dirty="0" smtClean="0">
                          <a:latin typeface="HG丸ｺﾞｼｯｸM-PRO" pitchFamily="50" charset="-128"/>
                          <a:ea typeface="HG丸ｺﾞｼｯｸM-PRO" pitchFamily="50" charset="-128"/>
                        </a:rPr>
                        <a:t>訪問診療</a:t>
                      </a:r>
                      <a:endParaRPr kumimoji="1" lang="ja-JP" altLang="en-US" spc="-150" dirty="0">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pc="-150" dirty="0" smtClean="0">
                          <a:latin typeface="HG丸ｺﾞｼｯｸM-PRO" pitchFamily="50" charset="-128"/>
                          <a:ea typeface="HG丸ｺﾞｼｯｸM-PRO" pitchFamily="50" charset="-128"/>
                        </a:rPr>
                        <a:t>往診</a:t>
                      </a:r>
                      <a:endParaRPr kumimoji="1" lang="ja-JP" altLang="en-US" spc="-150" dirty="0">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pc="-150" dirty="0" smtClean="0">
                          <a:latin typeface="HG丸ｺﾞｼｯｸM-PRO" pitchFamily="50" charset="-128"/>
                          <a:ea typeface="HG丸ｺﾞｼｯｸM-PRO" pitchFamily="50" charset="-128"/>
                        </a:rPr>
                        <a:t>合計</a:t>
                      </a:r>
                      <a:endParaRPr kumimoji="1" lang="ja-JP" altLang="en-US" spc="-150" dirty="0">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1" lang="ja-JP" altLang="en-US" spc="-150" dirty="0" smtClean="0">
                          <a:latin typeface="HG丸ｺﾞｼｯｸM-PRO" pitchFamily="50" charset="-128"/>
                          <a:ea typeface="HG丸ｺﾞｼｯｸM-PRO" pitchFamily="50" charset="-128"/>
                        </a:rPr>
                        <a:t>需要推計値</a:t>
                      </a:r>
                      <a:endParaRPr kumimoji="1" lang="ja-JP" altLang="en-US" spc="-150" dirty="0">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pc="-150" dirty="0" smtClean="0"/>
                        <a:t>１２２</a:t>
                      </a:r>
                      <a:r>
                        <a:rPr kumimoji="1" lang="en-US" altLang="ja-JP" spc="-150" dirty="0" smtClean="0"/>
                        <a:t>.</a:t>
                      </a:r>
                      <a:r>
                        <a:rPr kumimoji="1" lang="ja-JP" altLang="en-US" spc="-150" dirty="0" smtClean="0"/>
                        <a:t>３</a:t>
                      </a:r>
                      <a:endParaRPr kumimoji="1" lang="ja-JP" altLang="en-US" spc="-1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pc="-150" dirty="0" smtClean="0"/>
                        <a:t>１２３</a:t>
                      </a:r>
                      <a:r>
                        <a:rPr kumimoji="1" lang="en-US" altLang="ja-JP" spc="-150" dirty="0" smtClean="0"/>
                        <a:t>.</a:t>
                      </a:r>
                      <a:r>
                        <a:rPr kumimoji="1" lang="ja-JP" altLang="en-US" spc="-150" dirty="0" smtClean="0"/>
                        <a:t>２</a:t>
                      </a:r>
                      <a:endParaRPr kumimoji="1" lang="ja-JP" altLang="en-US" spc="-1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pc="-150" dirty="0" smtClean="0"/>
                        <a:t>１２２</a:t>
                      </a:r>
                      <a:r>
                        <a:rPr kumimoji="1" lang="en-US" altLang="ja-JP" spc="-150" dirty="0" smtClean="0"/>
                        <a:t>.</a:t>
                      </a:r>
                      <a:r>
                        <a:rPr kumimoji="1" lang="ja-JP" altLang="en-US" spc="-150" dirty="0" smtClean="0"/>
                        <a:t>５</a:t>
                      </a:r>
                      <a:endParaRPr kumimoji="1" lang="ja-JP" altLang="en-US" spc="-1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スライド番号プレースホルダ 5"/>
          <p:cNvSpPr>
            <a:spLocks noGrp="1"/>
          </p:cNvSpPr>
          <p:nvPr>
            <p:ph type="sldNum" sz="quarter" idx="12"/>
          </p:nvPr>
        </p:nvSpPr>
        <p:spPr>
          <a:xfrm>
            <a:off x="8385048" y="6446480"/>
            <a:ext cx="758952" cy="411520"/>
          </a:xfrm>
        </p:spPr>
        <p:txBody>
          <a:bodyPr/>
          <a:lstStyle/>
          <a:p>
            <a:fld id="{397D400B-2B27-4BF4-927F-031908D2BD9D}" type="slidenum">
              <a:rPr kumimoji="1" lang="ja-JP" altLang="en-US" smtClean="0"/>
              <a:pPr/>
              <a:t>59</a:t>
            </a:fld>
            <a:endParaRPr kumimoji="1" lang="ja-JP" altLang="en-US" dirty="0"/>
          </a:p>
        </p:txBody>
      </p:sp>
      <p:sp>
        <p:nvSpPr>
          <p:cNvPr id="8" name="コンテンツ プレースホルダ 2"/>
          <p:cNvSpPr txBox="1">
            <a:spLocks/>
          </p:cNvSpPr>
          <p:nvPr/>
        </p:nvSpPr>
        <p:spPr>
          <a:xfrm>
            <a:off x="6175084" y="2595347"/>
            <a:ext cx="2968916"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309</a:t>
            </a:r>
            <a:r>
              <a:rPr lang="ja-JP" altLang="en-US" sz="1600" noProof="0" dirty="0"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ージ、図表</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358</a:t>
            </a:r>
            <a:endPar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
        <p:nvSpPr>
          <p:cNvPr id="9" name="コンテンツ プレースホルダ 2"/>
          <p:cNvSpPr txBox="1">
            <a:spLocks/>
          </p:cNvSpPr>
          <p:nvPr/>
        </p:nvSpPr>
        <p:spPr>
          <a:xfrm>
            <a:off x="3779912" y="2420888"/>
            <a:ext cx="6264696" cy="288032"/>
          </a:xfrm>
          <a:prstGeom prst="rect">
            <a:avLst/>
          </a:prstGeom>
        </p:spPr>
        <p:txBody>
          <a:bodyPr vert="horz">
            <a:no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en-US" altLang="ja-JP" sz="11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a:t>
            </a:r>
            <a:r>
              <a:rPr kumimoji="1" lang="ja-JP" altLang="en-US" sz="11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国保・後期高齢のレセプトデータ及びアンケート調査を用いた推計</a:t>
            </a:r>
          </a:p>
        </p:txBody>
      </p:sp>
      <p:sp>
        <p:nvSpPr>
          <p:cNvPr id="14" name="コンテンツ プレースホルダ 2"/>
          <p:cNvSpPr txBox="1">
            <a:spLocks/>
          </p:cNvSpPr>
          <p:nvPr/>
        </p:nvSpPr>
        <p:spPr>
          <a:xfrm>
            <a:off x="6807171" y="6434015"/>
            <a:ext cx="2968916"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dirty="0" smtClean="0">
                <a:solidFill>
                  <a:schemeClr val="tx2"/>
                </a:solidFill>
                <a:latin typeface="メイリオ" pitchFamily="50" charset="-128"/>
                <a:ea typeface="メイリオ" pitchFamily="50" charset="-128"/>
              </a:rPr>
              <a:t>283</a:t>
            </a:r>
            <a:r>
              <a:rPr lang="ja-JP" altLang="en-US" sz="1600" noProof="0" dirty="0" err="1"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err="1" smtClean="0">
                <a:ln>
                  <a:noFill/>
                </a:ln>
                <a:solidFill>
                  <a:schemeClr val="tx2"/>
                </a:solidFill>
                <a:effectLst/>
                <a:uLnTx/>
                <a:uFillTx/>
                <a:latin typeface="メイリオ" pitchFamily="50" charset="-128"/>
                <a:ea typeface="メイリオ" pitchFamily="50" charset="-128"/>
                <a:cs typeface="+mn-cs"/>
              </a:rPr>
              <a:t>ー</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p:cNvSpPr/>
          <p:nvPr/>
        </p:nvSpPr>
        <p:spPr>
          <a:xfrm>
            <a:off x="323529" y="1700808"/>
            <a:ext cx="3178696" cy="400110"/>
          </a:xfrm>
          <a:prstGeom prst="rect">
            <a:avLst/>
          </a:prstGeom>
        </p:spPr>
        <p:txBody>
          <a:bodyPr wrap="square">
            <a:spAutoFit/>
          </a:bodyPr>
          <a:lstStyle/>
          <a:p>
            <a:r>
              <a:rPr lang="ja-JP" altLang="en-US" sz="2000" dirty="0" smtClean="0">
                <a:latin typeface="メイリオ" pitchFamily="50" charset="-128"/>
                <a:ea typeface="メイリオ" pitchFamily="50" charset="-128"/>
              </a:rPr>
              <a:t>　　年齢、性別の構成</a:t>
            </a:r>
            <a:endParaRPr lang="ja-JP" altLang="en-US" sz="2000" dirty="0">
              <a:latin typeface="メイリオ" pitchFamily="50" charset="-128"/>
              <a:ea typeface="メイリオ" pitchFamily="50" charset="-128"/>
            </a:endParaRPr>
          </a:p>
        </p:txBody>
      </p:sp>
      <p:sp>
        <p:nvSpPr>
          <p:cNvPr id="16" name="テキスト ボックス 15"/>
          <p:cNvSpPr txBox="1"/>
          <p:nvPr/>
        </p:nvSpPr>
        <p:spPr>
          <a:xfrm>
            <a:off x="2555776" y="1196752"/>
            <a:ext cx="4104456" cy="523220"/>
          </a:xfrm>
          <a:prstGeom prst="rect">
            <a:avLst/>
          </a:prstGeom>
          <a:noFill/>
        </p:spPr>
        <p:txBody>
          <a:bodyPr wrap="square" rtlCol="0">
            <a:spAutoFit/>
          </a:bodyPr>
          <a:lstStyle/>
          <a:p>
            <a:pPr algn="ctr"/>
            <a:r>
              <a:rPr kumimoji="1" lang="ja-JP" altLang="en-US" sz="2800" dirty="0" smtClean="0">
                <a:latin typeface="+mn-ea"/>
              </a:rPr>
              <a:t>（</a:t>
            </a:r>
            <a:r>
              <a:rPr lang="ja-JP" altLang="en-US" sz="2800" dirty="0" smtClean="0">
                <a:latin typeface="+mn-ea"/>
              </a:rPr>
              <a:t>県民</a:t>
            </a:r>
            <a:r>
              <a:rPr lang="en-US" altLang="ja-JP" sz="2800" dirty="0" smtClean="0">
                <a:latin typeface="+mn-ea"/>
              </a:rPr>
              <a:t>web</a:t>
            </a:r>
            <a:r>
              <a:rPr lang="ja-JP" altLang="en-US" sz="2800" dirty="0" smtClean="0">
                <a:latin typeface="+mn-ea"/>
              </a:rPr>
              <a:t>意識調査</a:t>
            </a:r>
            <a:r>
              <a:rPr kumimoji="1" lang="ja-JP" altLang="en-US" sz="2800" dirty="0" smtClean="0">
                <a:latin typeface="+mn-ea"/>
              </a:rPr>
              <a:t>）</a:t>
            </a:r>
            <a:endParaRPr kumimoji="1" lang="ja-JP" altLang="en-US" sz="2800" dirty="0">
              <a:latin typeface="+mn-ea"/>
            </a:endParaRPr>
          </a:p>
        </p:txBody>
      </p:sp>
      <p:graphicFrame>
        <p:nvGraphicFramePr>
          <p:cNvPr id="10" name="グラフ 9"/>
          <p:cNvGraphicFramePr>
            <a:graphicFrameLocks/>
          </p:cNvGraphicFramePr>
          <p:nvPr>
            <p:extLst>
              <p:ext uri="{D42A27DB-BD31-4B8C-83A1-F6EECF244321}">
                <p14:modId xmlns:p14="http://schemas.microsoft.com/office/powerpoint/2010/main" xmlns="" val="787090152"/>
              </p:ext>
            </p:extLst>
          </p:nvPr>
        </p:nvGraphicFramePr>
        <p:xfrm>
          <a:off x="2699792" y="2204864"/>
          <a:ext cx="3734966" cy="22968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xmlns="" val="1359541673"/>
              </p:ext>
            </p:extLst>
          </p:nvPr>
        </p:nvGraphicFramePr>
        <p:xfrm>
          <a:off x="1259632" y="4509122"/>
          <a:ext cx="6585426" cy="1687833"/>
        </p:xfrm>
        <a:graphic>
          <a:graphicData uri="http://schemas.openxmlformats.org/drawingml/2006/chart">
            <c:chart xmlns:c="http://schemas.openxmlformats.org/drawingml/2006/chart" xmlns:r="http://schemas.openxmlformats.org/officeDocument/2006/relationships" r:id="rId4"/>
          </a:graphicData>
        </a:graphic>
      </p:graphicFrame>
      <p:sp>
        <p:nvSpPr>
          <p:cNvPr id="7" name="正方形/長方形 6"/>
          <p:cNvSpPr/>
          <p:nvPr/>
        </p:nvSpPr>
        <p:spPr>
          <a:xfrm>
            <a:off x="2843808" y="1916832"/>
            <a:ext cx="3178696" cy="400110"/>
          </a:xfrm>
          <a:prstGeom prst="rect">
            <a:avLst/>
          </a:prstGeom>
        </p:spPr>
        <p:txBody>
          <a:bodyPr wrap="square">
            <a:spAutoFit/>
          </a:bodyPr>
          <a:lstStyle/>
          <a:p>
            <a:r>
              <a:rPr lang="ja-JP" altLang="en-US" sz="2000" b="1" dirty="0" smtClean="0">
                <a:latin typeface="HG丸ｺﾞｼｯｸM-PRO" pitchFamily="50" charset="-128"/>
                <a:ea typeface="HG丸ｺﾞｼｯｸM-PRO" pitchFamily="50" charset="-128"/>
              </a:rPr>
              <a:t>　　　性　別</a:t>
            </a:r>
            <a:endParaRPr lang="ja-JP" altLang="en-US" sz="2000" b="1" dirty="0">
              <a:latin typeface="HG丸ｺﾞｼｯｸM-PRO" pitchFamily="50" charset="-128"/>
              <a:ea typeface="HG丸ｺﾞｼｯｸM-PRO" pitchFamily="50" charset="-128"/>
            </a:endParaRPr>
          </a:p>
        </p:txBody>
      </p:sp>
      <p:sp>
        <p:nvSpPr>
          <p:cNvPr id="8" name="正方形/長方形 7"/>
          <p:cNvSpPr/>
          <p:nvPr/>
        </p:nvSpPr>
        <p:spPr>
          <a:xfrm>
            <a:off x="2915817" y="4653136"/>
            <a:ext cx="3178696" cy="400110"/>
          </a:xfrm>
          <a:prstGeom prst="rect">
            <a:avLst/>
          </a:prstGeom>
        </p:spPr>
        <p:txBody>
          <a:bodyPr wrap="square">
            <a:spAutoFit/>
          </a:bodyPr>
          <a:lstStyle/>
          <a:p>
            <a:r>
              <a:rPr lang="ja-JP" altLang="en-US" sz="2000" b="1" dirty="0" smtClean="0">
                <a:latin typeface="HG丸ｺﾞｼｯｸM-PRO" pitchFamily="50" charset="-128"/>
                <a:ea typeface="HG丸ｺﾞｼｯｸM-PRO" pitchFamily="50" charset="-128"/>
              </a:rPr>
              <a:t>　　   年  齢 </a:t>
            </a:r>
            <a:endParaRPr lang="ja-JP" altLang="en-US" sz="2000" b="1" dirty="0">
              <a:latin typeface="HG丸ｺﾞｼｯｸM-PRO" pitchFamily="50" charset="-128"/>
              <a:ea typeface="HG丸ｺﾞｼｯｸM-PRO" pitchFamily="50" charset="-128"/>
            </a:endParaRPr>
          </a:p>
        </p:txBody>
      </p:sp>
      <p:sp>
        <p:nvSpPr>
          <p:cNvPr id="9" name="タイトル 1"/>
          <p:cNvSpPr txBox="1">
            <a:spLocks/>
          </p:cNvSpPr>
          <p:nvPr/>
        </p:nvSpPr>
        <p:spPr>
          <a:xfrm>
            <a:off x="899592" y="476672"/>
            <a:ext cx="8686800" cy="8382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ＭＳ Ｐゴシック" pitchFamily="50" charset="-128"/>
                <a:ea typeface="ＭＳ Ｐゴシック" pitchFamily="50" charset="-128"/>
                <a:cs typeface="+mj-cs"/>
              </a:rPr>
              <a:t>２　調査の対象・回収状況</a:t>
            </a:r>
            <a:endParaRPr kumimoji="1" lang="ja-JP" altLang="en-US" sz="32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ＭＳ Ｐゴシック" pitchFamily="50" charset="-128"/>
              <a:ea typeface="ＭＳ Ｐゴシック" pitchFamily="50" charset="-128"/>
              <a:cs typeface="+mj-cs"/>
            </a:endParaRPr>
          </a:p>
        </p:txBody>
      </p:sp>
      <p:sp>
        <p:nvSpPr>
          <p:cNvPr id="11" name="スライド番号プレースホルダ 10"/>
          <p:cNvSpPr>
            <a:spLocks noGrp="1"/>
          </p:cNvSpPr>
          <p:nvPr>
            <p:ph type="sldNum" sz="quarter" idx="12"/>
          </p:nvPr>
        </p:nvSpPr>
        <p:spPr/>
        <p:txBody>
          <a:bodyPr/>
          <a:lstStyle/>
          <a:p>
            <a:fld id="{397D400B-2B27-4BF4-927F-031908D2BD9D}" type="slidenum">
              <a:rPr kumimoji="1" lang="ja-JP" altLang="en-US" smtClean="0"/>
              <a:pPr/>
              <a:t>6</a:t>
            </a:fld>
            <a:endParaRPr kumimoji="1" lang="ja-JP"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187625" y="1700810"/>
            <a:ext cx="6768752" cy="430887"/>
          </a:xfrm>
          <a:prstGeom prst="rect">
            <a:avLst/>
          </a:prstGeom>
        </p:spPr>
        <p:txBody>
          <a:bodyPr wrap="square">
            <a:spAutoFit/>
          </a:bodyPr>
          <a:lstStyle/>
          <a:p>
            <a:pPr algn="ctr"/>
            <a:r>
              <a:rPr lang="ja-JP" altLang="en-US" sz="2200" b="1" dirty="0" smtClean="0">
                <a:latin typeface="HG丸ｺﾞｼｯｸM-PRO" pitchFamily="50" charset="-128"/>
                <a:ea typeface="HG丸ｺﾞｼｯｸM-PRO" pitchFamily="50" charset="-128"/>
              </a:rPr>
              <a:t>　訪問診療</a:t>
            </a:r>
            <a:endParaRPr lang="en-US" altLang="ja-JP" sz="2200" b="1" dirty="0" smtClean="0">
              <a:latin typeface="HG丸ｺﾞｼｯｸM-PRO" pitchFamily="50" charset="-128"/>
              <a:ea typeface="HG丸ｺﾞｼｯｸM-PRO" pitchFamily="50" charset="-128"/>
            </a:endParaRPr>
          </a:p>
        </p:txBody>
      </p:sp>
      <p:sp>
        <p:nvSpPr>
          <p:cNvPr id="9"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７ 将来</a:t>
            </a:r>
            <a:r>
              <a:rPr lang="en-US" altLang="ja-JP" sz="3200" dirty="0" smtClean="0">
                <a:latin typeface="メイリオ" pitchFamily="50" charset="-128"/>
                <a:ea typeface="メイリオ" pitchFamily="50" charset="-128"/>
              </a:rPr>
              <a:t>(2025</a:t>
            </a:r>
            <a:r>
              <a:rPr lang="ja-JP" altLang="en-US" sz="3200" dirty="0" smtClean="0">
                <a:latin typeface="メイリオ" pitchFamily="50" charset="-128"/>
                <a:ea typeface="メイリオ" pitchFamily="50" charset="-128"/>
              </a:rPr>
              <a:t>年</a:t>
            </a:r>
            <a:r>
              <a:rPr lang="en-US" altLang="ja-JP" sz="3200" dirty="0" smtClean="0">
                <a:latin typeface="メイリオ" pitchFamily="50" charset="-128"/>
                <a:ea typeface="メイリオ" pitchFamily="50" charset="-128"/>
              </a:rPr>
              <a:t>)</a:t>
            </a:r>
            <a:r>
              <a:rPr lang="ja-JP" altLang="en-US" sz="3200" dirty="0" smtClean="0">
                <a:latin typeface="メイリオ" pitchFamily="50" charset="-128"/>
                <a:ea typeface="メイリオ" pitchFamily="50" charset="-128"/>
              </a:rPr>
              <a:t>の医療需給状況</a:t>
            </a:r>
            <a:endParaRPr kumimoji="1" lang="ja-JP" altLang="en-US" sz="3200" dirty="0">
              <a:latin typeface="ＭＳ Ｐゴシック" pitchFamily="50" charset="-128"/>
              <a:ea typeface="ＭＳ Ｐゴシック"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xmlns="" val="3553736041"/>
              </p:ext>
            </p:extLst>
          </p:nvPr>
        </p:nvGraphicFramePr>
        <p:xfrm>
          <a:off x="1619673" y="2060848"/>
          <a:ext cx="5776711" cy="2888022"/>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1115617" y="1124744"/>
            <a:ext cx="8028384" cy="400110"/>
          </a:xfrm>
          <a:prstGeom prst="rect">
            <a:avLst/>
          </a:prstGeom>
        </p:spPr>
        <p:txBody>
          <a:bodyPr wrap="square">
            <a:spAutoFit/>
          </a:bodyPr>
          <a:lstStyle/>
          <a:p>
            <a:r>
              <a:rPr lang="ja-JP" altLang="en-US" sz="2000" dirty="0" smtClean="0">
                <a:latin typeface="メイリオ" pitchFamily="50" charset="-128"/>
                <a:ea typeface="メイリオ" pitchFamily="50" charset="-128"/>
              </a:rPr>
              <a:t>需給推計（</a:t>
            </a:r>
            <a:r>
              <a:rPr lang="en-US" altLang="ja-JP" sz="2000" dirty="0" smtClean="0">
                <a:latin typeface="メイリオ" pitchFamily="50" charset="-128"/>
                <a:ea typeface="メイリオ" pitchFamily="50" charset="-128"/>
              </a:rPr>
              <a:t>2015</a:t>
            </a:r>
            <a:r>
              <a:rPr lang="ja-JP" altLang="en-US" sz="2000" dirty="0" smtClean="0">
                <a:latin typeface="メイリオ" pitchFamily="50" charset="-128"/>
                <a:ea typeface="メイリオ" pitchFamily="50" charset="-128"/>
              </a:rPr>
              <a:t>年を</a:t>
            </a:r>
            <a:r>
              <a:rPr lang="en-US" altLang="ja-JP" sz="2000" dirty="0" smtClean="0">
                <a:latin typeface="メイリオ" pitchFamily="50" charset="-128"/>
                <a:ea typeface="メイリオ" pitchFamily="50" charset="-128"/>
              </a:rPr>
              <a:t>100</a:t>
            </a:r>
            <a:r>
              <a:rPr lang="ja-JP" altLang="en-US" sz="2000" dirty="0" smtClean="0">
                <a:latin typeface="メイリオ" pitchFamily="50" charset="-128"/>
                <a:ea typeface="メイリオ" pitchFamily="50" charset="-128"/>
              </a:rPr>
              <a:t>とした場合の</a:t>
            </a:r>
            <a:r>
              <a:rPr lang="en-US" altLang="ja-JP" sz="2000" dirty="0" smtClean="0">
                <a:latin typeface="メイリオ" pitchFamily="50" charset="-128"/>
                <a:ea typeface="メイリオ" pitchFamily="50" charset="-128"/>
              </a:rPr>
              <a:t>2025</a:t>
            </a:r>
            <a:r>
              <a:rPr lang="ja-JP" altLang="en-US" sz="2000" dirty="0" smtClean="0">
                <a:latin typeface="メイリオ" pitchFamily="50" charset="-128"/>
                <a:ea typeface="メイリオ" pitchFamily="50" charset="-128"/>
              </a:rPr>
              <a:t>年における推計）</a:t>
            </a:r>
            <a:endParaRPr lang="ja-JP" altLang="en-US" sz="2000" dirty="0"/>
          </a:p>
        </p:txBody>
      </p:sp>
      <p:sp>
        <p:nvSpPr>
          <p:cNvPr id="12" name="正方形/長方形 11"/>
          <p:cNvSpPr/>
          <p:nvPr/>
        </p:nvSpPr>
        <p:spPr>
          <a:xfrm>
            <a:off x="871882" y="4935704"/>
            <a:ext cx="7920880" cy="1323439"/>
          </a:xfrm>
          <a:prstGeom prst="rect">
            <a:avLst/>
          </a:prstGeom>
        </p:spPr>
        <p:txBody>
          <a:bodyPr wrap="square">
            <a:spAutoFit/>
          </a:bodyPr>
          <a:lstStyle/>
          <a:p>
            <a:r>
              <a:rPr lang="ja-JP" altLang="en-US" sz="1600" dirty="0" smtClean="0">
                <a:latin typeface="メイリオ" pitchFamily="50" charset="-128"/>
                <a:ea typeface="メイリオ" pitchFamily="50" charset="-128"/>
              </a:rPr>
              <a:t>○楽観シナリオ</a:t>
            </a:r>
          </a:p>
          <a:p>
            <a:r>
              <a:rPr lang="ja-JP" altLang="en-US" sz="1600" dirty="0" smtClean="0">
                <a:latin typeface="メイリオ" pitchFamily="50" charset="-128"/>
                <a:ea typeface="メイリオ" pitchFamily="50" charset="-128"/>
              </a:rPr>
              <a:t>　訪問診療供給量は、</a:t>
            </a:r>
            <a:r>
              <a:rPr lang="en-US" altLang="ja-JP" sz="1600" dirty="0" smtClean="0">
                <a:latin typeface="メイリオ" pitchFamily="50" charset="-128"/>
                <a:ea typeface="メイリオ" pitchFamily="50" charset="-128"/>
              </a:rPr>
              <a:t>15</a:t>
            </a:r>
            <a:r>
              <a:rPr lang="ja-JP" altLang="en-US" sz="1600" dirty="0" smtClean="0">
                <a:latin typeface="メイリオ" pitchFamily="50" charset="-128"/>
                <a:ea typeface="メイリオ" pitchFamily="50" charset="-128"/>
              </a:rPr>
              <a:t>年比</a:t>
            </a:r>
            <a:r>
              <a:rPr lang="en-US" altLang="ja-JP" sz="1600" dirty="0" smtClean="0">
                <a:latin typeface="メイリオ" pitchFamily="50" charset="-128"/>
                <a:ea typeface="メイリオ" pitchFamily="50" charset="-128"/>
              </a:rPr>
              <a:t>27.5</a:t>
            </a:r>
            <a:r>
              <a:rPr lang="ja-JP" altLang="en-US" sz="1600" dirty="0" smtClean="0">
                <a:latin typeface="メイリオ" pitchFamily="50" charset="-128"/>
                <a:ea typeface="メイリオ" pitchFamily="50" charset="-128"/>
              </a:rPr>
              <a:t>％増となり、需要の伸び率（</a:t>
            </a:r>
            <a:r>
              <a:rPr lang="en-US" altLang="ja-JP" sz="1600" dirty="0" smtClean="0">
                <a:latin typeface="メイリオ" pitchFamily="50" charset="-128"/>
                <a:ea typeface="メイリオ" pitchFamily="50" charset="-128"/>
              </a:rPr>
              <a:t>22.3</a:t>
            </a:r>
            <a:r>
              <a:rPr lang="ja-JP" altLang="en-US" sz="1600" dirty="0" smtClean="0">
                <a:latin typeface="メイリオ" pitchFamily="50" charset="-128"/>
                <a:ea typeface="メイリオ" pitchFamily="50" charset="-128"/>
              </a:rPr>
              <a:t>％）を上回る。</a:t>
            </a:r>
          </a:p>
          <a:p>
            <a:endParaRPr lang="ja-JP" altLang="en-US" sz="1600" dirty="0" smtClean="0">
              <a:latin typeface="メイリオ" pitchFamily="50" charset="-128"/>
              <a:ea typeface="メイリオ" pitchFamily="50" charset="-128"/>
            </a:endParaRPr>
          </a:p>
          <a:p>
            <a:r>
              <a:rPr lang="ja-JP" altLang="en-US" sz="1600" dirty="0" smtClean="0">
                <a:latin typeface="メイリオ" pitchFamily="50" charset="-128"/>
                <a:ea typeface="メイリオ" pitchFamily="50" charset="-128"/>
              </a:rPr>
              <a:t>○悲観シナリオ</a:t>
            </a:r>
          </a:p>
          <a:p>
            <a:r>
              <a:rPr lang="ja-JP" altLang="en-US" sz="1600" dirty="0" smtClean="0">
                <a:latin typeface="メイリオ" pitchFamily="50" charset="-128"/>
                <a:ea typeface="メイリオ" pitchFamily="50" charset="-128"/>
              </a:rPr>
              <a:t>　需要が増加するのに対し、供給量は</a:t>
            </a:r>
            <a:r>
              <a:rPr lang="en-US" altLang="ja-JP" sz="1600" dirty="0" smtClean="0">
                <a:latin typeface="メイリオ" pitchFamily="50" charset="-128"/>
                <a:ea typeface="メイリオ" pitchFamily="50" charset="-128"/>
              </a:rPr>
              <a:t>2025</a:t>
            </a:r>
            <a:r>
              <a:rPr lang="ja-JP" altLang="en-US" sz="1600" dirty="0" smtClean="0">
                <a:latin typeface="メイリオ" pitchFamily="50" charset="-128"/>
                <a:ea typeface="メイリオ" pitchFamily="50" charset="-128"/>
              </a:rPr>
              <a:t>年に、</a:t>
            </a:r>
            <a:r>
              <a:rPr lang="en-US" altLang="ja-JP" sz="1600" dirty="0" smtClean="0">
                <a:latin typeface="メイリオ" pitchFamily="50" charset="-128"/>
                <a:ea typeface="メイリオ" pitchFamily="50" charset="-128"/>
              </a:rPr>
              <a:t>2015</a:t>
            </a:r>
            <a:r>
              <a:rPr lang="ja-JP" altLang="en-US" sz="1600" dirty="0" smtClean="0">
                <a:latin typeface="メイリオ" pitchFamily="50" charset="-128"/>
                <a:ea typeface="メイリオ" pitchFamily="50" charset="-128"/>
              </a:rPr>
              <a:t>年比</a:t>
            </a:r>
            <a:r>
              <a:rPr lang="en-US" altLang="ja-JP" sz="1600" dirty="0" smtClean="0">
                <a:latin typeface="メイリオ" pitchFamily="50" charset="-128"/>
                <a:ea typeface="メイリオ" pitchFamily="50" charset="-128"/>
              </a:rPr>
              <a:t>2.5</a:t>
            </a:r>
            <a:r>
              <a:rPr lang="ja-JP" altLang="en-US" sz="1600" dirty="0" smtClean="0">
                <a:latin typeface="メイリオ" pitchFamily="50" charset="-128"/>
                <a:ea typeface="メイリオ" pitchFamily="50" charset="-128"/>
              </a:rPr>
              <a:t>％減となる。</a:t>
            </a:r>
            <a:endParaRPr lang="ja-JP" altLang="en-US" sz="1600" dirty="0">
              <a:latin typeface="メイリオ" pitchFamily="50" charset="-128"/>
              <a:ea typeface="メイリオ" pitchFamily="50" charset="-128"/>
            </a:endParaRPr>
          </a:p>
        </p:txBody>
      </p:sp>
      <p:sp>
        <p:nvSpPr>
          <p:cNvPr id="8" name="スライド番号プレースホルダ 7"/>
          <p:cNvSpPr>
            <a:spLocks noGrp="1"/>
          </p:cNvSpPr>
          <p:nvPr>
            <p:ph type="sldNum" sz="quarter" idx="12"/>
          </p:nvPr>
        </p:nvSpPr>
        <p:spPr/>
        <p:txBody>
          <a:bodyPr/>
          <a:lstStyle/>
          <a:p>
            <a:fld id="{397D400B-2B27-4BF4-927F-031908D2BD9D}" type="slidenum">
              <a:rPr kumimoji="1" lang="ja-JP" altLang="en-US" smtClean="0"/>
              <a:pPr/>
              <a:t>60</a:t>
            </a:fld>
            <a:endParaRPr kumimoji="1" lang="ja-JP" altLang="en-US" dirty="0"/>
          </a:p>
        </p:txBody>
      </p:sp>
      <p:sp>
        <p:nvSpPr>
          <p:cNvPr id="10" name="コンテンツ プレースホルダ 2"/>
          <p:cNvSpPr txBox="1">
            <a:spLocks/>
          </p:cNvSpPr>
          <p:nvPr/>
        </p:nvSpPr>
        <p:spPr>
          <a:xfrm>
            <a:off x="5364088" y="6309320"/>
            <a:ext cx="2968916"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310</a:t>
            </a:r>
            <a:r>
              <a:rPr lang="ja-JP" altLang="en-US" sz="1600" noProof="0" dirty="0"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ージ、図表</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360</a:t>
            </a:r>
            <a:endPar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７ 将来</a:t>
            </a:r>
            <a:r>
              <a:rPr lang="en-US" altLang="ja-JP" sz="3200" dirty="0" smtClean="0">
                <a:latin typeface="メイリオ" pitchFamily="50" charset="-128"/>
                <a:ea typeface="メイリオ" pitchFamily="50" charset="-128"/>
              </a:rPr>
              <a:t>(2025</a:t>
            </a:r>
            <a:r>
              <a:rPr lang="ja-JP" altLang="en-US" sz="3200" dirty="0" smtClean="0">
                <a:latin typeface="メイリオ" pitchFamily="50" charset="-128"/>
                <a:ea typeface="メイリオ" pitchFamily="50" charset="-128"/>
              </a:rPr>
              <a:t>年</a:t>
            </a:r>
            <a:r>
              <a:rPr lang="en-US" altLang="ja-JP" sz="3200" dirty="0" smtClean="0">
                <a:latin typeface="メイリオ" pitchFamily="50" charset="-128"/>
                <a:ea typeface="メイリオ" pitchFamily="50" charset="-128"/>
              </a:rPr>
              <a:t>)</a:t>
            </a:r>
            <a:r>
              <a:rPr lang="ja-JP" altLang="en-US" sz="3200" dirty="0" smtClean="0">
                <a:latin typeface="メイリオ" pitchFamily="50" charset="-128"/>
                <a:ea typeface="メイリオ" pitchFamily="50" charset="-128"/>
              </a:rPr>
              <a:t>の医療需給状況</a:t>
            </a:r>
            <a:endParaRPr kumimoji="1" lang="ja-JP" altLang="en-US" sz="3200" dirty="0">
              <a:latin typeface="ＭＳ Ｐゴシック" pitchFamily="50" charset="-128"/>
              <a:ea typeface="ＭＳ Ｐゴシック"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xmlns="" val="1524981209"/>
              </p:ext>
            </p:extLst>
          </p:nvPr>
        </p:nvGraphicFramePr>
        <p:xfrm>
          <a:off x="1547665" y="1844824"/>
          <a:ext cx="5776711" cy="2888022"/>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1115617" y="1124744"/>
            <a:ext cx="8028384" cy="400110"/>
          </a:xfrm>
          <a:prstGeom prst="rect">
            <a:avLst/>
          </a:prstGeom>
        </p:spPr>
        <p:txBody>
          <a:bodyPr wrap="square">
            <a:spAutoFit/>
          </a:bodyPr>
          <a:lstStyle/>
          <a:p>
            <a:r>
              <a:rPr lang="ja-JP" altLang="en-US" sz="2000" dirty="0" smtClean="0">
                <a:latin typeface="メイリオ" pitchFamily="50" charset="-128"/>
                <a:ea typeface="メイリオ" pitchFamily="50" charset="-128"/>
              </a:rPr>
              <a:t>需給推計（</a:t>
            </a:r>
            <a:r>
              <a:rPr lang="en-US" altLang="ja-JP" sz="2000" dirty="0" smtClean="0">
                <a:latin typeface="メイリオ" pitchFamily="50" charset="-128"/>
                <a:ea typeface="メイリオ" pitchFamily="50" charset="-128"/>
              </a:rPr>
              <a:t>2015</a:t>
            </a:r>
            <a:r>
              <a:rPr lang="ja-JP" altLang="en-US" sz="2000" dirty="0" smtClean="0">
                <a:latin typeface="メイリオ" pitchFamily="50" charset="-128"/>
                <a:ea typeface="メイリオ" pitchFamily="50" charset="-128"/>
              </a:rPr>
              <a:t>年を</a:t>
            </a:r>
            <a:r>
              <a:rPr lang="en-US" altLang="ja-JP" sz="2000" dirty="0" smtClean="0">
                <a:latin typeface="メイリオ" pitchFamily="50" charset="-128"/>
                <a:ea typeface="メイリオ" pitchFamily="50" charset="-128"/>
              </a:rPr>
              <a:t>100</a:t>
            </a:r>
            <a:r>
              <a:rPr lang="ja-JP" altLang="en-US" sz="2000" dirty="0" smtClean="0">
                <a:latin typeface="メイリオ" pitchFamily="50" charset="-128"/>
                <a:ea typeface="メイリオ" pitchFamily="50" charset="-128"/>
              </a:rPr>
              <a:t>とした場合の</a:t>
            </a:r>
            <a:r>
              <a:rPr lang="en-US" altLang="ja-JP" sz="2000" dirty="0" smtClean="0">
                <a:latin typeface="メイリオ" pitchFamily="50" charset="-128"/>
                <a:ea typeface="メイリオ" pitchFamily="50" charset="-128"/>
              </a:rPr>
              <a:t>2025</a:t>
            </a:r>
            <a:r>
              <a:rPr lang="ja-JP" altLang="en-US" sz="2000" dirty="0" smtClean="0">
                <a:latin typeface="メイリオ" pitchFamily="50" charset="-128"/>
                <a:ea typeface="メイリオ" pitchFamily="50" charset="-128"/>
              </a:rPr>
              <a:t>年における推計）</a:t>
            </a:r>
            <a:endParaRPr lang="ja-JP" altLang="en-US" sz="2000" dirty="0"/>
          </a:p>
        </p:txBody>
      </p:sp>
      <p:sp>
        <p:nvSpPr>
          <p:cNvPr id="11" name="正方形/長方形 10"/>
          <p:cNvSpPr/>
          <p:nvPr/>
        </p:nvSpPr>
        <p:spPr>
          <a:xfrm>
            <a:off x="805530" y="4828057"/>
            <a:ext cx="7848872" cy="1600438"/>
          </a:xfrm>
          <a:prstGeom prst="rect">
            <a:avLst/>
          </a:prstGeom>
        </p:spPr>
        <p:txBody>
          <a:bodyPr wrap="square">
            <a:spAutoFit/>
          </a:bodyPr>
          <a:lstStyle/>
          <a:p>
            <a:r>
              <a:rPr lang="ja-JP" altLang="en-US" sz="1600" dirty="0" smtClean="0">
                <a:latin typeface="メイリオ" pitchFamily="50" charset="-128"/>
                <a:ea typeface="メイリオ" pitchFamily="50" charset="-128"/>
              </a:rPr>
              <a:t>○楽観シナリオ</a:t>
            </a:r>
          </a:p>
          <a:p>
            <a:r>
              <a:rPr lang="ja-JP" altLang="en-US" sz="1600" dirty="0" smtClean="0">
                <a:latin typeface="メイリオ" pitchFamily="50" charset="-128"/>
                <a:ea typeface="メイリオ" pitchFamily="50" charset="-128"/>
              </a:rPr>
              <a:t>　訪問診療供給量は、</a:t>
            </a:r>
            <a:r>
              <a:rPr lang="en-US" altLang="ja-JP" sz="1600" dirty="0" smtClean="0">
                <a:latin typeface="メイリオ" pitchFamily="50" charset="-128"/>
                <a:ea typeface="メイリオ" pitchFamily="50" charset="-128"/>
              </a:rPr>
              <a:t>15</a:t>
            </a:r>
            <a:r>
              <a:rPr lang="ja-JP" altLang="en-US" sz="1600" dirty="0" smtClean="0">
                <a:latin typeface="メイリオ" pitchFamily="50" charset="-128"/>
                <a:ea typeface="メイリオ" pitchFamily="50" charset="-128"/>
              </a:rPr>
              <a:t>年比</a:t>
            </a:r>
            <a:r>
              <a:rPr lang="en-US" altLang="ja-JP" sz="1600" dirty="0" smtClean="0">
                <a:latin typeface="メイリオ" pitchFamily="50" charset="-128"/>
                <a:ea typeface="メイリオ" pitchFamily="50" charset="-128"/>
              </a:rPr>
              <a:t>15.3</a:t>
            </a:r>
            <a:r>
              <a:rPr lang="ja-JP" altLang="en-US" sz="1600" dirty="0" smtClean="0">
                <a:latin typeface="メイリオ" pitchFamily="50" charset="-128"/>
                <a:ea typeface="メイリオ" pitchFamily="50" charset="-128"/>
              </a:rPr>
              <a:t>％増となるものの、需要の伸び率（</a:t>
            </a:r>
            <a:r>
              <a:rPr lang="en-US" altLang="ja-JP" sz="1600" dirty="0" smtClean="0">
                <a:latin typeface="メイリオ" pitchFamily="50" charset="-128"/>
                <a:ea typeface="メイリオ" pitchFamily="50" charset="-128"/>
              </a:rPr>
              <a:t>23.2</a:t>
            </a:r>
            <a:r>
              <a:rPr lang="ja-JP" altLang="en-US" sz="1600" dirty="0" smtClean="0">
                <a:latin typeface="メイリオ" pitchFamily="50" charset="-128"/>
                <a:ea typeface="メイリオ" pitchFamily="50" charset="-128"/>
              </a:rPr>
              <a:t>％）を</a:t>
            </a:r>
            <a:endParaRPr lang="en-US" altLang="ja-JP" sz="1600" dirty="0" smtClean="0">
              <a:latin typeface="メイリオ" pitchFamily="50" charset="-128"/>
              <a:ea typeface="メイリオ" pitchFamily="50" charset="-128"/>
            </a:endParaRPr>
          </a:p>
          <a:p>
            <a:r>
              <a:rPr lang="ja-JP" altLang="en-US" sz="1600" dirty="0" smtClean="0">
                <a:latin typeface="メイリオ" pitchFamily="50" charset="-128"/>
                <a:ea typeface="メイリオ" pitchFamily="50" charset="-128"/>
              </a:rPr>
              <a:t>　下回る。</a:t>
            </a:r>
          </a:p>
          <a:p>
            <a:endParaRPr lang="ja-JP" altLang="en-US" sz="1600" dirty="0" smtClean="0">
              <a:latin typeface="メイリオ" pitchFamily="50" charset="-128"/>
              <a:ea typeface="メイリオ" pitchFamily="50" charset="-128"/>
            </a:endParaRPr>
          </a:p>
          <a:p>
            <a:r>
              <a:rPr lang="ja-JP" altLang="en-US" sz="1600" dirty="0" smtClean="0">
                <a:latin typeface="メイリオ" pitchFamily="50" charset="-128"/>
                <a:ea typeface="メイリオ" pitchFamily="50" charset="-128"/>
              </a:rPr>
              <a:t>○悲観シナリオ</a:t>
            </a:r>
          </a:p>
          <a:p>
            <a:r>
              <a:rPr lang="ja-JP" altLang="en-US" sz="1600" dirty="0" smtClean="0">
                <a:latin typeface="メイリオ" pitchFamily="50" charset="-128"/>
                <a:ea typeface="メイリオ" pitchFamily="50" charset="-128"/>
              </a:rPr>
              <a:t>　需要が増加するのに対し、供給量は</a:t>
            </a:r>
            <a:r>
              <a:rPr lang="en-US" altLang="ja-JP" sz="1600" dirty="0" smtClean="0">
                <a:latin typeface="メイリオ" pitchFamily="50" charset="-128"/>
                <a:ea typeface="メイリオ" pitchFamily="50" charset="-128"/>
              </a:rPr>
              <a:t>15</a:t>
            </a:r>
            <a:r>
              <a:rPr lang="ja-JP" altLang="en-US" sz="1600" dirty="0" smtClean="0">
                <a:latin typeface="メイリオ" pitchFamily="50" charset="-128"/>
                <a:ea typeface="メイリオ" pitchFamily="50" charset="-128"/>
              </a:rPr>
              <a:t>年比</a:t>
            </a:r>
            <a:r>
              <a:rPr lang="en-US" altLang="ja-JP" sz="1600" dirty="0" smtClean="0">
                <a:latin typeface="メイリオ" pitchFamily="50" charset="-128"/>
                <a:ea typeface="メイリオ" pitchFamily="50" charset="-128"/>
              </a:rPr>
              <a:t>10.9</a:t>
            </a:r>
            <a:r>
              <a:rPr lang="ja-JP" altLang="en-US" sz="1600" dirty="0" smtClean="0">
                <a:latin typeface="メイリオ" pitchFamily="50" charset="-128"/>
                <a:ea typeface="メイリオ" pitchFamily="50" charset="-128"/>
              </a:rPr>
              <a:t>％減となる。</a:t>
            </a:r>
            <a:endParaRPr lang="ja-JP" altLang="en-US" sz="1600" dirty="0">
              <a:latin typeface="メイリオ" pitchFamily="50" charset="-128"/>
              <a:ea typeface="メイリオ" pitchFamily="50" charset="-128"/>
            </a:endParaRPr>
          </a:p>
        </p:txBody>
      </p:sp>
      <p:sp>
        <p:nvSpPr>
          <p:cNvPr id="10" name="スライド番号プレースホルダ 9"/>
          <p:cNvSpPr>
            <a:spLocks noGrp="1"/>
          </p:cNvSpPr>
          <p:nvPr>
            <p:ph type="sldNum" sz="quarter" idx="12"/>
          </p:nvPr>
        </p:nvSpPr>
        <p:spPr/>
        <p:txBody>
          <a:bodyPr/>
          <a:lstStyle/>
          <a:p>
            <a:fld id="{397D400B-2B27-4BF4-927F-031908D2BD9D}" type="slidenum">
              <a:rPr kumimoji="1" lang="ja-JP" altLang="en-US" smtClean="0"/>
              <a:pPr/>
              <a:t>61</a:t>
            </a:fld>
            <a:endParaRPr kumimoji="1" lang="ja-JP" altLang="en-US"/>
          </a:p>
        </p:txBody>
      </p:sp>
      <p:sp>
        <p:nvSpPr>
          <p:cNvPr id="12" name="正方形/長方形 11"/>
          <p:cNvSpPr/>
          <p:nvPr/>
        </p:nvSpPr>
        <p:spPr>
          <a:xfrm>
            <a:off x="1187624" y="1556792"/>
            <a:ext cx="6768752" cy="430887"/>
          </a:xfrm>
          <a:prstGeom prst="rect">
            <a:avLst/>
          </a:prstGeom>
        </p:spPr>
        <p:txBody>
          <a:bodyPr wrap="square">
            <a:spAutoFit/>
          </a:bodyPr>
          <a:lstStyle/>
          <a:p>
            <a:pPr algn="ctr"/>
            <a:r>
              <a:rPr lang="ja-JP" altLang="en-US" sz="2200" b="1" dirty="0" smtClean="0">
                <a:latin typeface="HG丸ｺﾞｼｯｸM-PRO" pitchFamily="50" charset="-128"/>
                <a:ea typeface="HG丸ｺﾞｼｯｸM-PRO" pitchFamily="50" charset="-128"/>
              </a:rPr>
              <a:t>　往 診</a:t>
            </a:r>
            <a:endParaRPr lang="en-US" altLang="ja-JP" sz="2200" b="1" dirty="0" smtClean="0">
              <a:latin typeface="HG丸ｺﾞｼｯｸM-PRO" pitchFamily="50" charset="-128"/>
              <a:ea typeface="HG丸ｺﾞｼｯｸM-PRO" pitchFamily="50" charset="-128"/>
            </a:endParaRPr>
          </a:p>
        </p:txBody>
      </p:sp>
      <p:sp>
        <p:nvSpPr>
          <p:cNvPr id="13" name="コンテンツ プレースホルダ 2"/>
          <p:cNvSpPr txBox="1">
            <a:spLocks/>
          </p:cNvSpPr>
          <p:nvPr/>
        </p:nvSpPr>
        <p:spPr>
          <a:xfrm>
            <a:off x="5364088" y="6350885"/>
            <a:ext cx="2968916"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310</a:t>
            </a:r>
            <a:r>
              <a:rPr lang="ja-JP" altLang="en-US" sz="1600" noProof="0" dirty="0"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ージ、図表</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361</a:t>
            </a:r>
            <a:endPar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71600" y="1700808"/>
            <a:ext cx="7704856" cy="461665"/>
          </a:xfrm>
          <a:prstGeom prst="rect">
            <a:avLst/>
          </a:prstGeom>
        </p:spPr>
        <p:txBody>
          <a:bodyPr wrap="square">
            <a:spAutoFit/>
          </a:bodyPr>
          <a:lstStyle/>
          <a:p>
            <a:pPr algn="ctr"/>
            <a:r>
              <a:rPr lang="ja-JP" altLang="en-US" sz="2400" dirty="0" smtClean="0">
                <a:latin typeface="HG丸ｺﾞｼｯｸM-PRO" pitchFamily="50" charset="-128"/>
                <a:ea typeface="HG丸ｺﾞｼｯｸM-PRO" pitchFamily="50" charset="-128"/>
              </a:rPr>
              <a:t>訪問診療・往診（合計）</a:t>
            </a:r>
            <a:endParaRPr lang="ja-JP" altLang="en-US" sz="2400" dirty="0">
              <a:latin typeface="HG丸ｺﾞｼｯｸM-PRO" pitchFamily="50" charset="-128"/>
              <a:ea typeface="HG丸ｺﾞｼｯｸM-PRO" pitchFamily="50" charset="-128"/>
            </a:endParaRPr>
          </a:p>
        </p:txBody>
      </p:sp>
      <p:sp>
        <p:nvSpPr>
          <p:cNvPr id="9"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７ 将来</a:t>
            </a:r>
            <a:r>
              <a:rPr lang="en-US" altLang="ja-JP" sz="3200" dirty="0" smtClean="0">
                <a:latin typeface="メイリオ" pitchFamily="50" charset="-128"/>
                <a:ea typeface="メイリオ" pitchFamily="50" charset="-128"/>
              </a:rPr>
              <a:t>(2025</a:t>
            </a:r>
            <a:r>
              <a:rPr lang="ja-JP" altLang="en-US" sz="3200" dirty="0" smtClean="0">
                <a:latin typeface="メイリオ" pitchFamily="50" charset="-128"/>
                <a:ea typeface="メイリオ" pitchFamily="50" charset="-128"/>
              </a:rPr>
              <a:t>年</a:t>
            </a:r>
            <a:r>
              <a:rPr lang="en-US" altLang="ja-JP" sz="3200" dirty="0" smtClean="0">
                <a:latin typeface="メイリオ" pitchFamily="50" charset="-128"/>
                <a:ea typeface="メイリオ" pitchFamily="50" charset="-128"/>
              </a:rPr>
              <a:t>)</a:t>
            </a:r>
            <a:r>
              <a:rPr lang="ja-JP" altLang="en-US" sz="3200" dirty="0" smtClean="0">
                <a:latin typeface="メイリオ" pitchFamily="50" charset="-128"/>
                <a:ea typeface="メイリオ" pitchFamily="50" charset="-128"/>
              </a:rPr>
              <a:t>の医療需給状況</a:t>
            </a:r>
            <a:endParaRPr kumimoji="1" lang="ja-JP" altLang="en-US" sz="3200" dirty="0">
              <a:latin typeface="ＭＳ Ｐゴシック" pitchFamily="50" charset="-128"/>
              <a:ea typeface="ＭＳ Ｐゴシック"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xmlns="" val="1892429592"/>
              </p:ext>
            </p:extLst>
          </p:nvPr>
        </p:nvGraphicFramePr>
        <p:xfrm>
          <a:off x="1619672" y="1916832"/>
          <a:ext cx="5760000" cy="2880000"/>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1115617" y="1124744"/>
            <a:ext cx="8028384" cy="400110"/>
          </a:xfrm>
          <a:prstGeom prst="rect">
            <a:avLst/>
          </a:prstGeom>
        </p:spPr>
        <p:txBody>
          <a:bodyPr wrap="square">
            <a:spAutoFit/>
          </a:bodyPr>
          <a:lstStyle/>
          <a:p>
            <a:r>
              <a:rPr lang="ja-JP" altLang="en-US" sz="2000" dirty="0" smtClean="0">
                <a:latin typeface="メイリオ" pitchFamily="50" charset="-128"/>
                <a:ea typeface="メイリオ" pitchFamily="50" charset="-128"/>
              </a:rPr>
              <a:t>需給推計（</a:t>
            </a:r>
            <a:r>
              <a:rPr lang="en-US" altLang="ja-JP" sz="2000" dirty="0" smtClean="0">
                <a:latin typeface="メイリオ" pitchFamily="50" charset="-128"/>
                <a:ea typeface="メイリオ" pitchFamily="50" charset="-128"/>
              </a:rPr>
              <a:t>2015</a:t>
            </a:r>
            <a:r>
              <a:rPr lang="ja-JP" altLang="en-US" sz="2000" dirty="0" smtClean="0">
                <a:latin typeface="メイリオ" pitchFamily="50" charset="-128"/>
                <a:ea typeface="メイリオ" pitchFamily="50" charset="-128"/>
              </a:rPr>
              <a:t>年を</a:t>
            </a:r>
            <a:r>
              <a:rPr lang="en-US" altLang="ja-JP" sz="2000" dirty="0" smtClean="0">
                <a:latin typeface="メイリオ" pitchFamily="50" charset="-128"/>
                <a:ea typeface="メイリオ" pitchFamily="50" charset="-128"/>
              </a:rPr>
              <a:t>100</a:t>
            </a:r>
            <a:r>
              <a:rPr lang="ja-JP" altLang="en-US" sz="2000" dirty="0" smtClean="0">
                <a:latin typeface="メイリオ" pitchFamily="50" charset="-128"/>
                <a:ea typeface="メイリオ" pitchFamily="50" charset="-128"/>
              </a:rPr>
              <a:t>とした場合の</a:t>
            </a:r>
            <a:r>
              <a:rPr lang="en-US" altLang="ja-JP" sz="2000" dirty="0" smtClean="0">
                <a:latin typeface="メイリオ" pitchFamily="50" charset="-128"/>
                <a:ea typeface="メイリオ" pitchFamily="50" charset="-128"/>
              </a:rPr>
              <a:t>2025</a:t>
            </a:r>
            <a:r>
              <a:rPr lang="ja-JP" altLang="en-US" sz="2000" dirty="0" smtClean="0">
                <a:latin typeface="メイリオ" pitchFamily="50" charset="-128"/>
                <a:ea typeface="メイリオ" pitchFamily="50" charset="-128"/>
              </a:rPr>
              <a:t>年における推計）</a:t>
            </a:r>
            <a:endParaRPr lang="ja-JP" altLang="en-US" sz="2000" dirty="0"/>
          </a:p>
        </p:txBody>
      </p:sp>
      <p:sp>
        <p:nvSpPr>
          <p:cNvPr id="14" name="正方形/長方形 13"/>
          <p:cNvSpPr/>
          <p:nvPr/>
        </p:nvSpPr>
        <p:spPr>
          <a:xfrm>
            <a:off x="833240" y="4869162"/>
            <a:ext cx="8136904" cy="1354217"/>
          </a:xfrm>
          <a:prstGeom prst="rect">
            <a:avLst/>
          </a:prstGeom>
        </p:spPr>
        <p:txBody>
          <a:bodyPr wrap="square">
            <a:spAutoFit/>
          </a:bodyPr>
          <a:lstStyle/>
          <a:p>
            <a:r>
              <a:rPr lang="ja-JP" altLang="en-US" sz="1600" dirty="0" smtClean="0">
                <a:latin typeface="メイリオ" pitchFamily="50" charset="-128"/>
                <a:ea typeface="メイリオ" pitchFamily="50" charset="-128"/>
              </a:rPr>
              <a:t>○楽観シナリオ</a:t>
            </a:r>
          </a:p>
          <a:p>
            <a:r>
              <a:rPr lang="ja-JP" altLang="en-US" sz="1600" dirty="0" smtClean="0">
                <a:latin typeface="メイリオ" pitchFamily="50" charset="-128"/>
                <a:ea typeface="メイリオ" pitchFamily="50" charset="-128"/>
              </a:rPr>
              <a:t>　訪問診療供給量は、</a:t>
            </a:r>
            <a:r>
              <a:rPr lang="en-US" altLang="ja-JP" sz="1600" dirty="0" smtClean="0">
                <a:latin typeface="メイリオ" pitchFamily="50" charset="-128"/>
                <a:ea typeface="メイリオ" pitchFamily="50" charset="-128"/>
              </a:rPr>
              <a:t>15</a:t>
            </a:r>
            <a:r>
              <a:rPr lang="ja-JP" altLang="en-US" sz="1600" dirty="0" smtClean="0">
                <a:latin typeface="メイリオ" pitchFamily="50" charset="-128"/>
                <a:ea typeface="メイリオ" pitchFamily="50" charset="-128"/>
              </a:rPr>
              <a:t>年比</a:t>
            </a:r>
            <a:r>
              <a:rPr lang="en-US" altLang="ja-JP" sz="1600" dirty="0" smtClean="0">
                <a:latin typeface="メイリオ" pitchFamily="50" charset="-128"/>
                <a:ea typeface="メイリオ" pitchFamily="50" charset="-128"/>
              </a:rPr>
              <a:t>25.5</a:t>
            </a:r>
            <a:r>
              <a:rPr lang="ja-JP" altLang="en-US" sz="1600" dirty="0" smtClean="0">
                <a:latin typeface="メイリオ" pitchFamily="50" charset="-128"/>
                <a:ea typeface="メイリオ" pitchFamily="50" charset="-128"/>
              </a:rPr>
              <a:t>％増となり、需要の伸び率（</a:t>
            </a:r>
            <a:r>
              <a:rPr lang="en-US" altLang="ja-JP" sz="1600" dirty="0" smtClean="0">
                <a:latin typeface="メイリオ" pitchFamily="50" charset="-128"/>
                <a:ea typeface="メイリオ" pitchFamily="50" charset="-128"/>
              </a:rPr>
              <a:t>22.5</a:t>
            </a:r>
            <a:r>
              <a:rPr lang="ja-JP" altLang="en-US" sz="1600" dirty="0" smtClean="0">
                <a:latin typeface="メイリオ" pitchFamily="50" charset="-128"/>
                <a:ea typeface="メイリオ" pitchFamily="50" charset="-128"/>
              </a:rPr>
              <a:t>％）を上回る。</a:t>
            </a:r>
            <a:endParaRPr lang="en-US" altLang="ja-JP" sz="1600" dirty="0" smtClean="0">
              <a:latin typeface="メイリオ" pitchFamily="50" charset="-128"/>
              <a:ea typeface="メイリオ" pitchFamily="50" charset="-128"/>
            </a:endParaRPr>
          </a:p>
          <a:p>
            <a:endParaRPr lang="en-US" altLang="ja-JP" sz="1600" dirty="0" smtClean="0">
              <a:latin typeface="メイリオ" pitchFamily="50" charset="-128"/>
              <a:ea typeface="メイリオ" pitchFamily="50" charset="-128"/>
            </a:endParaRPr>
          </a:p>
          <a:p>
            <a:r>
              <a:rPr lang="ja-JP" altLang="en-US" sz="1600" dirty="0" smtClean="0">
                <a:latin typeface="メイリオ" pitchFamily="50" charset="-128"/>
                <a:ea typeface="メイリオ" pitchFamily="50" charset="-128"/>
              </a:rPr>
              <a:t>○悲観シナリオ</a:t>
            </a:r>
          </a:p>
          <a:p>
            <a:r>
              <a:rPr lang="ja-JP" altLang="en-US" sz="1600" dirty="0" smtClean="0">
                <a:latin typeface="メイリオ" pitchFamily="50" charset="-128"/>
                <a:ea typeface="メイリオ" pitchFamily="50" charset="-128"/>
              </a:rPr>
              <a:t>　需要が増加傾向するのに対し、供給量は</a:t>
            </a:r>
            <a:r>
              <a:rPr lang="en-US" altLang="ja-JP" sz="1600" dirty="0" smtClean="0">
                <a:latin typeface="メイリオ" pitchFamily="50" charset="-128"/>
                <a:ea typeface="メイリオ" pitchFamily="50" charset="-128"/>
              </a:rPr>
              <a:t>15</a:t>
            </a:r>
            <a:r>
              <a:rPr lang="ja-JP" altLang="en-US" sz="1600" dirty="0" smtClean="0">
                <a:latin typeface="メイリオ" pitchFamily="50" charset="-128"/>
                <a:ea typeface="メイリオ" pitchFamily="50" charset="-128"/>
              </a:rPr>
              <a:t>年比</a:t>
            </a:r>
            <a:r>
              <a:rPr lang="en-US" altLang="ja-JP" sz="1600" dirty="0" smtClean="0">
                <a:latin typeface="メイリオ" pitchFamily="50" charset="-128"/>
                <a:ea typeface="メイリオ" pitchFamily="50" charset="-128"/>
              </a:rPr>
              <a:t>3.8</a:t>
            </a:r>
            <a:r>
              <a:rPr lang="ja-JP" altLang="en-US" sz="1600" dirty="0" smtClean="0">
                <a:latin typeface="メイリオ" pitchFamily="50" charset="-128"/>
                <a:ea typeface="メイリオ" pitchFamily="50" charset="-128"/>
              </a:rPr>
              <a:t>％減となる。</a:t>
            </a:r>
            <a:endParaRPr lang="ja-JP" altLang="en-US" sz="1600" dirty="0">
              <a:latin typeface="メイリオ" pitchFamily="50" charset="-128"/>
              <a:ea typeface="メイリオ" pitchFamily="50" charset="-128"/>
            </a:endParaRPr>
          </a:p>
        </p:txBody>
      </p:sp>
      <p:sp>
        <p:nvSpPr>
          <p:cNvPr id="8" name="スライド番号プレースホルダ 7"/>
          <p:cNvSpPr>
            <a:spLocks noGrp="1"/>
          </p:cNvSpPr>
          <p:nvPr>
            <p:ph type="sldNum" sz="quarter" idx="12"/>
          </p:nvPr>
        </p:nvSpPr>
        <p:spPr/>
        <p:txBody>
          <a:bodyPr/>
          <a:lstStyle/>
          <a:p>
            <a:fld id="{397D400B-2B27-4BF4-927F-031908D2BD9D}" type="slidenum">
              <a:rPr kumimoji="1" lang="ja-JP" altLang="en-US" smtClean="0"/>
              <a:pPr/>
              <a:t>62</a:t>
            </a:fld>
            <a:endParaRPr kumimoji="1" lang="ja-JP" altLang="en-US"/>
          </a:p>
        </p:txBody>
      </p:sp>
      <p:sp>
        <p:nvSpPr>
          <p:cNvPr id="10" name="コンテンツ プレースホルダ 2"/>
          <p:cNvSpPr txBox="1">
            <a:spLocks/>
          </p:cNvSpPr>
          <p:nvPr/>
        </p:nvSpPr>
        <p:spPr>
          <a:xfrm>
            <a:off x="5364088" y="6237312"/>
            <a:ext cx="2968916"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311</a:t>
            </a:r>
            <a:r>
              <a:rPr lang="ja-JP" altLang="en-US" sz="1600" noProof="0" dirty="0"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ージ、図表</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362</a:t>
            </a:r>
            <a:endPar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339752" y="5733258"/>
            <a:ext cx="6264696" cy="307777"/>
          </a:xfrm>
          <a:prstGeom prst="rect">
            <a:avLst/>
          </a:prstGeom>
        </p:spPr>
        <p:txBody>
          <a:bodyPr wrap="square">
            <a:spAutoFit/>
          </a:bodyPr>
          <a:lstStyle/>
          <a:p>
            <a:r>
              <a:rPr lang="en-US" altLang="ja-JP" sz="1400" dirty="0" smtClean="0">
                <a:latin typeface="メイリオ" pitchFamily="50" charset="-128"/>
                <a:ea typeface="メイリオ" pitchFamily="50" charset="-128"/>
              </a:rPr>
              <a:t>※2015</a:t>
            </a:r>
            <a:r>
              <a:rPr lang="ja-JP" altLang="en-US" sz="1400" dirty="0" smtClean="0">
                <a:latin typeface="メイリオ" pitchFamily="50" charset="-128"/>
                <a:ea typeface="メイリオ" pitchFamily="50" charset="-128"/>
              </a:rPr>
              <a:t>年の需要量及び供給量を</a:t>
            </a:r>
            <a:r>
              <a:rPr lang="en-US" altLang="ja-JP" sz="1400" dirty="0" smtClean="0">
                <a:latin typeface="メイリオ" pitchFamily="50" charset="-128"/>
                <a:ea typeface="メイリオ" pitchFamily="50" charset="-128"/>
              </a:rPr>
              <a:t>100</a:t>
            </a:r>
            <a:r>
              <a:rPr lang="ja-JP" altLang="en-US" sz="1400" dirty="0" smtClean="0">
                <a:latin typeface="メイリオ" pitchFamily="50" charset="-128"/>
                <a:ea typeface="メイリオ" pitchFamily="50" charset="-128"/>
              </a:rPr>
              <a:t>とした場合の</a:t>
            </a:r>
            <a:r>
              <a:rPr lang="en-US" altLang="ja-JP" sz="1400" dirty="0" smtClean="0">
                <a:latin typeface="メイリオ" pitchFamily="50" charset="-128"/>
                <a:ea typeface="メイリオ" pitchFamily="50" charset="-128"/>
              </a:rPr>
              <a:t>2025</a:t>
            </a:r>
            <a:r>
              <a:rPr lang="ja-JP" altLang="en-US" sz="1400" dirty="0" smtClean="0">
                <a:latin typeface="メイリオ" pitchFamily="50" charset="-128"/>
                <a:ea typeface="メイリオ" pitchFamily="50" charset="-128"/>
              </a:rPr>
              <a:t>年における推計値</a:t>
            </a:r>
            <a:endParaRPr lang="ja-JP" altLang="en-US" sz="1400" dirty="0">
              <a:latin typeface="メイリオ" pitchFamily="50" charset="-128"/>
              <a:ea typeface="メイリオ" pitchFamily="50" charset="-128"/>
            </a:endParaRPr>
          </a:p>
        </p:txBody>
      </p:sp>
      <p:sp>
        <p:nvSpPr>
          <p:cNvPr id="7"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７ 将来</a:t>
            </a:r>
            <a:r>
              <a:rPr lang="en-US" altLang="ja-JP" sz="3200" dirty="0" smtClean="0">
                <a:latin typeface="メイリオ" pitchFamily="50" charset="-128"/>
                <a:ea typeface="メイリオ" pitchFamily="50" charset="-128"/>
              </a:rPr>
              <a:t>(2025</a:t>
            </a:r>
            <a:r>
              <a:rPr lang="ja-JP" altLang="en-US" sz="3200" dirty="0" smtClean="0">
                <a:latin typeface="メイリオ" pitchFamily="50" charset="-128"/>
                <a:ea typeface="メイリオ" pitchFamily="50" charset="-128"/>
              </a:rPr>
              <a:t>年</a:t>
            </a:r>
            <a:r>
              <a:rPr lang="en-US" altLang="ja-JP" sz="3200" dirty="0" smtClean="0">
                <a:latin typeface="メイリオ" pitchFamily="50" charset="-128"/>
                <a:ea typeface="メイリオ" pitchFamily="50" charset="-128"/>
              </a:rPr>
              <a:t>)</a:t>
            </a:r>
            <a:r>
              <a:rPr lang="ja-JP" altLang="en-US" sz="3200" dirty="0" smtClean="0">
                <a:latin typeface="メイリオ" pitchFamily="50" charset="-128"/>
                <a:ea typeface="メイリオ" pitchFamily="50" charset="-128"/>
              </a:rPr>
              <a:t>の医療需給状況</a:t>
            </a:r>
            <a:endParaRPr kumimoji="1" lang="ja-JP" altLang="en-US" sz="3200" dirty="0">
              <a:latin typeface="ＭＳ Ｐゴシック" pitchFamily="50" charset="-128"/>
              <a:ea typeface="ＭＳ Ｐゴシック" pitchFamily="50" charset="-128"/>
            </a:endParaRPr>
          </a:p>
        </p:txBody>
      </p:sp>
      <p:sp>
        <p:nvSpPr>
          <p:cNvPr id="8" name="テキスト ボックス 7"/>
          <p:cNvSpPr txBox="1"/>
          <p:nvPr/>
        </p:nvSpPr>
        <p:spPr>
          <a:xfrm>
            <a:off x="0" y="1124744"/>
            <a:ext cx="9144000" cy="523220"/>
          </a:xfrm>
          <a:prstGeom prst="rect">
            <a:avLst/>
          </a:prstGeom>
          <a:noFill/>
        </p:spPr>
        <p:txBody>
          <a:bodyPr wrap="square" rtlCol="0">
            <a:spAutoFit/>
          </a:bodyPr>
          <a:lstStyle/>
          <a:p>
            <a:pPr algn="ctr"/>
            <a:r>
              <a:rPr kumimoji="1" lang="ja-JP" altLang="en-US" sz="2800" dirty="0" smtClean="0"/>
              <a:t>（</a:t>
            </a:r>
            <a:r>
              <a:rPr lang="ja-JP" altLang="en-US" sz="2800" dirty="0" smtClean="0"/>
              <a:t>二次医療圏毎の、</a:t>
            </a:r>
            <a:r>
              <a:rPr kumimoji="1" lang="en-US" altLang="ja-JP" sz="2800" dirty="0" smtClean="0"/>
              <a:t>2025</a:t>
            </a:r>
            <a:r>
              <a:rPr kumimoji="1" lang="ja-JP" altLang="en-US" sz="2800" dirty="0" smtClean="0"/>
              <a:t>年における需給推計）</a:t>
            </a:r>
            <a:endParaRPr kumimoji="1" lang="ja-JP" altLang="en-US" sz="2800" dirty="0"/>
          </a:p>
        </p:txBody>
      </p:sp>
      <p:pic>
        <p:nvPicPr>
          <p:cNvPr id="10" name="Picture 1"/>
          <p:cNvPicPr>
            <a:picLocks noChangeAspect="1" noChangeArrowheads="1"/>
            <a:extLst>
              <a:ext uri="{84589F7E-364E-4C9E-8A38-B11213B215E9}">
                <a14:cameraTool xmlns:a14="http://schemas.microsoft.com/office/drawing/2010/main" xmlns="" cellRange="'パーツ(6)'!$M$31:$S$43"/>
              </a:ext>
            </a:extLst>
          </p:cNvPicPr>
          <p:nvPr/>
        </p:nvPicPr>
        <p:blipFill>
          <a:blip r:embed="rId2" cstate="print"/>
          <a:srcRect/>
          <a:stretch>
            <a:fillRect/>
          </a:stretch>
        </p:blipFill>
        <p:spPr bwMode="auto">
          <a:xfrm>
            <a:off x="1547664" y="1844824"/>
            <a:ext cx="5982910" cy="369606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スライド番号プレースホルダ 8"/>
          <p:cNvSpPr>
            <a:spLocks noGrp="1"/>
          </p:cNvSpPr>
          <p:nvPr>
            <p:ph type="sldNum" sz="quarter" idx="12"/>
          </p:nvPr>
        </p:nvSpPr>
        <p:spPr/>
        <p:txBody>
          <a:bodyPr/>
          <a:lstStyle/>
          <a:p>
            <a:fld id="{397D400B-2B27-4BF4-927F-031908D2BD9D}" type="slidenum">
              <a:rPr kumimoji="1" lang="ja-JP" altLang="en-US" smtClean="0"/>
              <a:pPr/>
              <a:t>63</a:t>
            </a:fld>
            <a:endParaRPr kumimoji="1" lang="ja-JP" altLang="en-US"/>
          </a:p>
        </p:txBody>
      </p:sp>
      <p:sp>
        <p:nvSpPr>
          <p:cNvPr id="11" name="コンテンツ プレースホルダ 2"/>
          <p:cNvSpPr txBox="1">
            <a:spLocks/>
          </p:cNvSpPr>
          <p:nvPr/>
        </p:nvSpPr>
        <p:spPr>
          <a:xfrm>
            <a:off x="5364088" y="6093296"/>
            <a:ext cx="2968916" cy="360040"/>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報告書</a:t>
            </a:r>
            <a:r>
              <a:rPr lang="en-US" altLang="ja-JP" sz="1600" noProof="0" dirty="0" smtClean="0">
                <a:solidFill>
                  <a:schemeClr val="tx2"/>
                </a:solidFill>
                <a:latin typeface="メイリオ" pitchFamily="50" charset="-128"/>
                <a:ea typeface="メイリオ" pitchFamily="50" charset="-128"/>
              </a:rPr>
              <a:t>312</a:t>
            </a:r>
            <a:r>
              <a:rPr lang="ja-JP" altLang="en-US" sz="1600" noProof="0" dirty="0" smtClean="0">
                <a:solidFill>
                  <a:schemeClr val="tx2"/>
                </a:solidFill>
                <a:latin typeface="メイリオ" pitchFamily="50" charset="-128"/>
                <a:ea typeface="メイリオ" pitchFamily="50" charset="-128"/>
              </a:rPr>
              <a:t>ぺ</a:t>
            </a:r>
            <a:r>
              <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ージ、図表</a:t>
            </a:r>
            <a:r>
              <a:rPr kumimoji="1" lang="en-US" altLang="ja-JP"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rPr>
              <a:t>365</a:t>
            </a:r>
            <a:endParaRPr kumimoji="1" lang="ja-JP" altLang="en-US" sz="16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nvPr>
        </p:nvGraphicFramePr>
        <p:xfrm>
          <a:off x="304800" y="1554163"/>
          <a:ext cx="8686800" cy="3291840"/>
        </p:xfrm>
        <a:graphic>
          <a:graphicData uri="http://schemas.openxmlformats.org/drawingml/2006/table">
            <a:tbl>
              <a:tblPr firstRow="1" bandRow="1">
                <a:tableStyleId>{5C22544A-7EE6-4342-B048-85BDC9FD1C3A}</a:tableStyleId>
              </a:tblPr>
              <a:tblGrid>
                <a:gridCol w="1458888"/>
                <a:gridCol w="6264696"/>
                <a:gridCol w="963216"/>
              </a:tblGrid>
              <a:tr h="370840">
                <a:tc>
                  <a:txBody>
                    <a:bodyPr/>
                    <a:lstStyle/>
                    <a:p>
                      <a:r>
                        <a:rPr kumimoji="1" lang="ja-JP" altLang="en-US" dirty="0" smtClean="0">
                          <a:solidFill>
                            <a:schemeClr val="tx1"/>
                          </a:solidFill>
                          <a:latin typeface="メイリオ" pitchFamily="50" charset="-128"/>
                          <a:ea typeface="メイリオ" pitchFamily="50" charset="-128"/>
                        </a:rPr>
                        <a:t>報告書</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dirty="0" smtClean="0">
                          <a:solidFill>
                            <a:schemeClr val="tx1"/>
                          </a:solidFill>
                          <a:latin typeface="メイリオ" pitchFamily="50" charset="-128"/>
                          <a:ea typeface="メイリオ" pitchFamily="50" charset="-128"/>
                        </a:rPr>
                        <a:t>意見</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dirty="0" smtClean="0">
                          <a:solidFill>
                            <a:schemeClr val="tx1"/>
                          </a:solidFill>
                          <a:latin typeface="メイリオ" pitchFamily="50" charset="-128"/>
                          <a:ea typeface="メイリオ" pitchFamily="50" charset="-128"/>
                        </a:rPr>
                        <a:t>該当スライド</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70840">
                <a:tc>
                  <a:txBody>
                    <a:bodyPr/>
                    <a:lstStyle/>
                    <a:p>
                      <a:endParaRPr kumimoji="1" lang="en-US" altLang="ja-JP" dirty="0" smtClean="0">
                        <a:latin typeface="メイリオ" pitchFamily="50" charset="-128"/>
                        <a:ea typeface="メイリオ" pitchFamily="50" charset="-128"/>
                      </a:endParaRPr>
                    </a:p>
                    <a:p>
                      <a:endParaRPr kumimoji="1" lang="en-US" altLang="ja-JP" dirty="0" smtClean="0">
                        <a:latin typeface="メイリオ" pitchFamily="50" charset="-128"/>
                        <a:ea typeface="メイリオ" pitchFamily="50" charset="-128"/>
                      </a:endParaRPr>
                    </a:p>
                    <a:p>
                      <a:r>
                        <a:rPr kumimoji="1" lang="en-US" altLang="ja-JP" dirty="0" smtClean="0">
                          <a:latin typeface="メイリオ" pitchFamily="50" charset="-128"/>
                          <a:ea typeface="メイリオ" pitchFamily="50" charset="-128"/>
                        </a:rPr>
                        <a:t>5</a:t>
                      </a:r>
                      <a:r>
                        <a:rPr kumimoji="1" lang="ja-JP" altLang="en-US" dirty="0" smtClean="0">
                          <a:latin typeface="メイリオ" pitchFamily="50" charset="-128"/>
                          <a:ea typeface="メイリオ" pitchFamily="50" charset="-128"/>
                        </a:rPr>
                        <a:t>ﾍﾟｰｼﾞ</a:t>
                      </a:r>
                    </a:p>
                    <a:p>
                      <a:r>
                        <a:rPr kumimoji="1" lang="ja-JP" altLang="en-US" dirty="0" smtClean="0">
                          <a:latin typeface="メイリオ" pitchFamily="50" charset="-128"/>
                          <a:ea typeface="メイリオ" pitchFamily="50" charset="-128"/>
                        </a:rPr>
                        <a:t>図表</a:t>
                      </a:r>
                      <a:r>
                        <a:rPr kumimoji="1" lang="en-US" altLang="ja-JP" dirty="0" smtClean="0">
                          <a:latin typeface="メイリオ" pitchFamily="50" charset="-128"/>
                          <a:ea typeface="メイリオ" pitchFamily="50" charset="-128"/>
                        </a:rPr>
                        <a:t>3</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メイリオ" pitchFamily="50" charset="-128"/>
                          <a:ea typeface="メイリオ" pitchFamily="50" charset="-128"/>
                        </a:rPr>
                        <a:t>　退院調整部署（地域連携室）がないと回答した医療機関は、どのような理由で設置していないのか。</a:t>
                      </a:r>
                    </a:p>
                    <a:p>
                      <a:r>
                        <a:rPr kumimoji="1" lang="ja-JP" altLang="en-US" dirty="0" smtClean="0">
                          <a:latin typeface="メイリオ" pitchFamily="50" charset="-128"/>
                          <a:ea typeface="メイリオ" pitchFamily="50" charset="-128"/>
                        </a:rPr>
                        <a:t>・必要がなかったのか</a:t>
                      </a:r>
                    </a:p>
                    <a:p>
                      <a:r>
                        <a:rPr kumimoji="1" lang="ja-JP" altLang="en-US" dirty="0" smtClean="0">
                          <a:latin typeface="メイリオ" pitchFamily="50" charset="-128"/>
                          <a:ea typeface="メイリオ" pitchFamily="50" charset="-128"/>
                        </a:rPr>
                        <a:t>・退院後も継続的に通院が可能ということか</a:t>
                      </a:r>
                    </a:p>
                    <a:p>
                      <a:r>
                        <a:rPr kumimoji="1" lang="ja-JP" altLang="en-US" dirty="0" smtClean="0">
                          <a:latin typeface="メイリオ" pitchFamily="50" charset="-128"/>
                          <a:ea typeface="メイリオ" pitchFamily="50" charset="-128"/>
                        </a:rPr>
                        <a:t>・病院が近くにあったり、近所に適切な診療所がないと</a:t>
                      </a:r>
                      <a:endParaRPr kumimoji="1" lang="en-US" altLang="ja-JP" dirty="0" smtClean="0">
                        <a:latin typeface="メイリオ" pitchFamily="50" charset="-128"/>
                        <a:ea typeface="メイリオ" pitchFamily="50" charset="-128"/>
                      </a:endParaRPr>
                    </a:p>
                    <a:p>
                      <a:r>
                        <a:rPr kumimoji="1" lang="ja-JP" altLang="en-US" dirty="0" smtClean="0">
                          <a:latin typeface="メイリオ" pitchFamily="50" charset="-128"/>
                          <a:ea typeface="メイリオ" pitchFamily="50" charset="-128"/>
                        </a:rPr>
                        <a:t>　いう理由か</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dirty="0" smtClean="0"/>
                    </a:p>
                    <a:p>
                      <a:pPr algn="ctr"/>
                      <a:endParaRPr kumimoji="1" lang="en-US" altLang="ja-JP" dirty="0" smtClean="0"/>
                    </a:p>
                    <a:p>
                      <a:pPr algn="ctr"/>
                      <a:r>
                        <a:rPr kumimoji="1" lang="ja-JP" altLang="en-US" dirty="0" smtClean="0"/>
                        <a:t>９</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dirty="0" smtClean="0">
                          <a:latin typeface="メイリオ" pitchFamily="50" charset="-128"/>
                          <a:ea typeface="メイリオ" pitchFamily="50" charset="-128"/>
                        </a:rPr>
                        <a:t>18</a:t>
                      </a:r>
                      <a:r>
                        <a:rPr kumimoji="1" lang="ja-JP" altLang="en-US" dirty="0" smtClean="0">
                          <a:latin typeface="メイリオ" pitchFamily="50" charset="-128"/>
                          <a:ea typeface="メイリオ" pitchFamily="50" charset="-128"/>
                        </a:rPr>
                        <a:t>ﾍﾟｰｼﾞ</a:t>
                      </a:r>
                    </a:p>
                    <a:p>
                      <a:r>
                        <a:rPr kumimoji="1" lang="ja-JP" altLang="en-US" dirty="0" smtClean="0">
                          <a:latin typeface="メイリオ" pitchFamily="50" charset="-128"/>
                          <a:ea typeface="メイリオ" pitchFamily="50" charset="-128"/>
                        </a:rPr>
                        <a:t>図表</a:t>
                      </a:r>
                      <a:r>
                        <a:rPr kumimoji="1" lang="en-US" altLang="ja-JP" dirty="0" smtClean="0">
                          <a:latin typeface="メイリオ" pitchFamily="50" charset="-128"/>
                          <a:ea typeface="メイリオ" pitchFamily="50" charset="-128"/>
                        </a:rPr>
                        <a:t>23</a:t>
                      </a:r>
                      <a:r>
                        <a:rPr kumimoji="1" lang="ja-JP" altLang="en-US" dirty="0" smtClean="0">
                          <a:latin typeface="メイリオ" pitchFamily="50" charset="-128"/>
                          <a:ea typeface="メイリオ" pitchFamily="50" charset="-128"/>
                        </a:rPr>
                        <a:t>･</a:t>
                      </a:r>
                      <a:r>
                        <a:rPr kumimoji="1" lang="en-US" altLang="ja-JP" dirty="0" smtClean="0">
                          <a:latin typeface="メイリオ" pitchFamily="50" charset="-128"/>
                          <a:ea typeface="メイリオ" pitchFamily="50" charset="-128"/>
                        </a:rPr>
                        <a:t>24</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メイリオ" pitchFamily="50" charset="-128"/>
                          <a:ea typeface="メイリオ" pitchFamily="50" charset="-128"/>
                        </a:rPr>
                        <a:t>本人や家族が医療関係者が自宅に入ることを望まない理由はどのようなものか</a:t>
                      </a:r>
                    </a:p>
                    <a:p>
                      <a:r>
                        <a:rPr kumimoji="1" lang="ja-JP" altLang="en-US" dirty="0" smtClean="0">
                          <a:latin typeface="メイリオ" pitchFamily="50" charset="-128"/>
                          <a:ea typeface="メイリオ" pitchFamily="50" charset="-128"/>
                        </a:rPr>
                        <a:t>どのようにすれば訪問が可能になるか</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dirty="0" smtClean="0"/>
                    </a:p>
                    <a:p>
                      <a:pPr algn="ctr"/>
                      <a:r>
                        <a:rPr kumimoji="1" lang="ja-JP" altLang="en-US" dirty="0" smtClean="0"/>
                        <a:t>１０</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８ 委員からの意見、解釈を議論すべき点</a:t>
            </a:r>
            <a:endParaRPr kumimoji="1" lang="ja-JP" altLang="en-US" sz="3200" dirty="0">
              <a:latin typeface="ＭＳ Ｐゴシック" pitchFamily="50" charset="-128"/>
              <a:ea typeface="ＭＳ Ｐゴシック" pitchFamily="50" charset="-128"/>
            </a:endParaRPr>
          </a:p>
        </p:txBody>
      </p:sp>
      <p:sp>
        <p:nvSpPr>
          <p:cNvPr id="4" name="スライド番号プレースホルダ 3"/>
          <p:cNvSpPr>
            <a:spLocks noGrp="1"/>
          </p:cNvSpPr>
          <p:nvPr>
            <p:ph type="sldNum" sz="quarter" idx="12"/>
          </p:nvPr>
        </p:nvSpPr>
        <p:spPr/>
        <p:txBody>
          <a:bodyPr/>
          <a:lstStyle/>
          <a:p>
            <a:fld id="{397D400B-2B27-4BF4-927F-031908D2BD9D}" type="slidenum">
              <a:rPr kumimoji="1" lang="ja-JP" altLang="en-US" smtClean="0"/>
              <a:pPr/>
              <a:t>64</a:t>
            </a:fld>
            <a:endParaRPr kumimoji="1" lang="ja-JP"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nvPr>
        </p:nvGraphicFramePr>
        <p:xfrm>
          <a:off x="304800" y="1554163"/>
          <a:ext cx="8686800" cy="4304317"/>
        </p:xfrm>
        <a:graphic>
          <a:graphicData uri="http://schemas.openxmlformats.org/drawingml/2006/table">
            <a:tbl>
              <a:tblPr firstRow="1" bandRow="1">
                <a:tableStyleId>{5C22544A-7EE6-4342-B048-85BDC9FD1C3A}</a:tableStyleId>
              </a:tblPr>
              <a:tblGrid>
                <a:gridCol w="1314872"/>
                <a:gridCol w="6408712"/>
                <a:gridCol w="963216"/>
              </a:tblGrid>
              <a:tr h="370840">
                <a:tc>
                  <a:txBody>
                    <a:bodyPr/>
                    <a:lstStyle/>
                    <a:p>
                      <a:r>
                        <a:rPr kumimoji="1" lang="ja-JP" altLang="en-US" dirty="0" smtClean="0">
                          <a:solidFill>
                            <a:schemeClr val="tx1"/>
                          </a:solidFill>
                          <a:latin typeface="メイリオ" pitchFamily="50" charset="-128"/>
                          <a:ea typeface="メイリオ" pitchFamily="50" charset="-128"/>
                        </a:rPr>
                        <a:t>報告書</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dirty="0" smtClean="0">
                          <a:solidFill>
                            <a:schemeClr val="tx1"/>
                          </a:solidFill>
                          <a:latin typeface="メイリオ" pitchFamily="50" charset="-128"/>
                          <a:ea typeface="メイリオ" pitchFamily="50" charset="-128"/>
                        </a:rPr>
                        <a:t>意見</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dirty="0" smtClean="0">
                          <a:solidFill>
                            <a:schemeClr val="tx1"/>
                          </a:solidFill>
                          <a:latin typeface="メイリオ" pitchFamily="50" charset="-128"/>
                          <a:ea typeface="メイリオ" pitchFamily="50" charset="-128"/>
                        </a:rPr>
                        <a:t>該当スライド</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70840">
                <a:tc>
                  <a:txBody>
                    <a:bodyPr/>
                    <a:lstStyle/>
                    <a:p>
                      <a:endParaRPr kumimoji="1" lang="en-US" altLang="ja-JP" dirty="0" smtClean="0">
                        <a:latin typeface="メイリオ" pitchFamily="50" charset="-128"/>
                        <a:ea typeface="メイリオ" pitchFamily="50" charset="-128"/>
                      </a:endParaRPr>
                    </a:p>
                    <a:p>
                      <a:r>
                        <a:rPr kumimoji="1" lang="en-US" altLang="ja-JP" dirty="0" smtClean="0">
                          <a:latin typeface="メイリオ" pitchFamily="50" charset="-128"/>
                          <a:ea typeface="メイリオ" pitchFamily="50" charset="-128"/>
                        </a:rPr>
                        <a:t>21</a:t>
                      </a:r>
                      <a:r>
                        <a:rPr kumimoji="1" lang="ja-JP" altLang="en-US" dirty="0" smtClean="0">
                          <a:latin typeface="メイリオ" pitchFamily="50" charset="-128"/>
                          <a:ea typeface="メイリオ" pitchFamily="50" charset="-128"/>
                        </a:rPr>
                        <a:t>～</a:t>
                      </a:r>
                      <a:r>
                        <a:rPr kumimoji="1" lang="en-US" altLang="ja-JP" dirty="0" smtClean="0">
                          <a:latin typeface="メイリオ" pitchFamily="50" charset="-128"/>
                          <a:ea typeface="メイリオ" pitchFamily="50" charset="-128"/>
                        </a:rPr>
                        <a:t>27</a:t>
                      </a:r>
                      <a:r>
                        <a:rPr kumimoji="1" lang="ja-JP" altLang="en-US" dirty="0" smtClean="0">
                          <a:latin typeface="メイリオ" pitchFamily="50" charset="-128"/>
                          <a:ea typeface="メイリオ" pitchFamily="50" charset="-128"/>
                        </a:rPr>
                        <a:t>ﾍﾟｰｼﾞ</a:t>
                      </a:r>
                    </a:p>
                    <a:p>
                      <a:r>
                        <a:rPr kumimoji="1" lang="ja-JP" altLang="en-US" dirty="0" smtClean="0">
                          <a:latin typeface="メイリオ" pitchFamily="50" charset="-128"/>
                          <a:ea typeface="メイリオ" pitchFamily="50" charset="-128"/>
                        </a:rPr>
                        <a:t>図表</a:t>
                      </a:r>
                      <a:r>
                        <a:rPr kumimoji="1" lang="en-US" altLang="ja-JP" dirty="0" smtClean="0">
                          <a:latin typeface="メイリオ" pitchFamily="50" charset="-128"/>
                          <a:ea typeface="メイリオ" pitchFamily="50" charset="-128"/>
                        </a:rPr>
                        <a:t>26-32</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メイリオ" pitchFamily="50" charset="-128"/>
                          <a:ea typeface="メイリオ" pitchFamily="50" charset="-128"/>
                        </a:rPr>
                        <a:t>訪問診療を現在実施している医療機関のうち、今後縮小を検討している医療機関が</a:t>
                      </a:r>
                      <a:r>
                        <a:rPr kumimoji="1" lang="en-US" altLang="ja-JP" dirty="0" smtClean="0">
                          <a:latin typeface="メイリオ" pitchFamily="50" charset="-128"/>
                          <a:ea typeface="メイリオ" pitchFamily="50" charset="-128"/>
                        </a:rPr>
                        <a:t>50</a:t>
                      </a:r>
                      <a:r>
                        <a:rPr kumimoji="1" lang="ja-JP" altLang="en-US" dirty="0" smtClean="0">
                          <a:latin typeface="メイリオ" pitchFamily="50" charset="-128"/>
                          <a:ea typeface="メイリオ" pitchFamily="50" charset="-128"/>
                        </a:rPr>
                        <a:t>あるのに対し、現在訪問診療を実施しておらず、今後訪問診療の実施を検討している医療機関が</a:t>
                      </a:r>
                      <a:r>
                        <a:rPr kumimoji="1" lang="en-US" altLang="ja-JP" dirty="0" smtClean="0">
                          <a:latin typeface="メイリオ" pitchFamily="50" charset="-128"/>
                          <a:ea typeface="メイリオ" pitchFamily="50" charset="-128"/>
                        </a:rPr>
                        <a:t>19</a:t>
                      </a:r>
                      <a:r>
                        <a:rPr kumimoji="1" lang="ja-JP" altLang="en-US" dirty="0" smtClean="0">
                          <a:latin typeface="メイリオ" pitchFamily="50" charset="-128"/>
                          <a:ea typeface="メイリオ" pitchFamily="50" charset="-128"/>
                        </a:rPr>
                        <a:t>しかない。医師の高齢化や</a:t>
                      </a:r>
                      <a:r>
                        <a:rPr kumimoji="1" lang="en-US" altLang="ja-JP" dirty="0" smtClean="0">
                          <a:latin typeface="メイリオ" pitchFamily="50" charset="-128"/>
                          <a:ea typeface="メイリオ" pitchFamily="50" charset="-128"/>
                        </a:rPr>
                        <a:t>24</a:t>
                      </a:r>
                      <a:r>
                        <a:rPr kumimoji="1" lang="ja-JP" altLang="en-US" dirty="0" smtClean="0">
                          <a:latin typeface="メイリオ" pitchFamily="50" charset="-128"/>
                          <a:ea typeface="メイリオ" pitchFamily="50" charset="-128"/>
                        </a:rPr>
                        <a:t>時間対応の負担が要因と思われるが、これから在宅医療ニーズと逆行する供給サイドの医療資源減少が懸念される。</a:t>
                      </a:r>
                    </a:p>
                    <a:p>
                      <a:r>
                        <a:rPr kumimoji="1" lang="ja-JP" altLang="en-US" dirty="0" smtClean="0">
                          <a:latin typeface="メイリオ" pitchFamily="50" charset="-128"/>
                          <a:ea typeface="メイリオ" pitchFamily="50" charset="-128"/>
                        </a:rPr>
                        <a:t>この傾向は、往診、在宅看取りでも同様である。</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dirty="0" smtClean="0"/>
                    </a:p>
                    <a:p>
                      <a:pPr algn="ctr"/>
                      <a:r>
                        <a:rPr kumimoji="1" lang="ja-JP" altLang="en-US" dirty="0" smtClean="0"/>
                        <a:t>２０</a:t>
                      </a:r>
                      <a:endParaRPr kumimoji="1" lang="en-US" altLang="ja-JP" dirty="0" smtClean="0"/>
                    </a:p>
                    <a:p>
                      <a:pPr algn="ctr"/>
                      <a:endParaRPr kumimoji="1" lang="en-US" altLang="ja-JP" dirty="0" smtClean="0"/>
                    </a:p>
                    <a:p>
                      <a:pPr algn="ctr"/>
                      <a:r>
                        <a:rPr kumimoji="1" lang="ja-JP" altLang="en-US" dirty="0" smtClean="0"/>
                        <a:t>２１</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dirty="0" smtClean="0">
                          <a:latin typeface="メイリオ" pitchFamily="50" charset="-128"/>
                          <a:ea typeface="メイリオ" pitchFamily="50" charset="-128"/>
                        </a:rPr>
                        <a:t>28</a:t>
                      </a:r>
                      <a:r>
                        <a:rPr kumimoji="1" lang="ja-JP" altLang="en-US" dirty="0" smtClean="0">
                          <a:latin typeface="メイリオ" pitchFamily="50" charset="-128"/>
                          <a:ea typeface="メイリオ" pitchFamily="50" charset="-128"/>
                        </a:rPr>
                        <a:t>ﾍﾟｰｼﾞ</a:t>
                      </a:r>
                    </a:p>
                    <a:p>
                      <a:r>
                        <a:rPr kumimoji="1" lang="ja-JP" altLang="en-US" dirty="0" smtClean="0">
                          <a:latin typeface="メイリオ" pitchFamily="50" charset="-128"/>
                          <a:ea typeface="メイリオ" pitchFamily="50" charset="-128"/>
                        </a:rPr>
                        <a:t>図表</a:t>
                      </a:r>
                      <a:r>
                        <a:rPr kumimoji="1" lang="en-US" altLang="ja-JP" dirty="0" smtClean="0">
                          <a:latin typeface="メイリオ" pitchFamily="50" charset="-128"/>
                          <a:ea typeface="メイリオ" pitchFamily="50" charset="-128"/>
                        </a:rPr>
                        <a:t>33-36</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メイリオ" pitchFamily="50" charset="-128"/>
                          <a:ea typeface="メイリオ" pitchFamily="50" charset="-128"/>
                        </a:rPr>
                        <a:t>訪問診療・往診の実施回数、実施人数について、平成</a:t>
                      </a:r>
                      <a:r>
                        <a:rPr kumimoji="1" lang="en-US" altLang="ja-JP" dirty="0" smtClean="0">
                          <a:latin typeface="メイリオ" pitchFamily="50" charset="-128"/>
                          <a:ea typeface="メイリオ" pitchFamily="50" charset="-128"/>
                        </a:rPr>
                        <a:t>25</a:t>
                      </a:r>
                      <a:r>
                        <a:rPr kumimoji="1" lang="ja-JP" altLang="en-US" dirty="0" smtClean="0">
                          <a:latin typeface="メイリオ" pitchFamily="50" charset="-128"/>
                          <a:ea typeface="メイリオ" pitchFamily="50" charset="-128"/>
                        </a:rPr>
                        <a:t>年度県医師会が実施した調査と比較し、実施人数の変化等を把握できるか。</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8157">
                <a:tc>
                  <a:txBody>
                    <a:bodyPr/>
                    <a:lstStyle/>
                    <a:p>
                      <a:r>
                        <a:rPr kumimoji="1" lang="en-US" altLang="ja-JP" dirty="0" smtClean="0">
                          <a:latin typeface="メイリオ" pitchFamily="50" charset="-128"/>
                          <a:ea typeface="メイリオ" pitchFamily="50" charset="-128"/>
                        </a:rPr>
                        <a:t>40</a:t>
                      </a:r>
                      <a:r>
                        <a:rPr kumimoji="1" lang="ja-JP" altLang="en-US" dirty="0" smtClean="0">
                          <a:latin typeface="メイリオ" pitchFamily="50" charset="-128"/>
                          <a:ea typeface="メイリオ" pitchFamily="50" charset="-128"/>
                        </a:rPr>
                        <a:t>ﾍﾟｰｼ</a:t>
                      </a:r>
                    </a:p>
                    <a:p>
                      <a:r>
                        <a:rPr kumimoji="1" lang="ja-JP" altLang="en-US" dirty="0" smtClean="0">
                          <a:latin typeface="メイリオ" pitchFamily="50" charset="-128"/>
                          <a:ea typeface="メイリオ" pitchFamily="50" charset="-128"/>
                        </a:rPr>
                        <a:t>図表</a:t>
                      </a:r>
                      <a:r>
                        <a:rPr kumimoji="1" lang="en-US" altLang="ja-JP" dirty="0" smtClean="0">
                          <a:latin typeface="メイリオ" pitchFamily="50" charset="-128"/>
                          <a:ea typeface="メイリオ" pitchFamily="50" charset="-128"/>
                        </a:rPr>
                        <a:t>40</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メイリオ" pitchFamily="50" charset="-128"/>
                          <a:ea typeface="メイリオ" pitchFamily="50" charset="-128"/>
                        </a:rPr>
                        <a:t>在宅医療全体の看取り数について、平成</a:t>
                      </a:r>
                      <a:r>
                        <a:rPr kumimoji="1" lang="en-US" altLang="ja-JP" dirty="0" smtClean="0">
                          <a:latin typeface="メイリオ" pitchFamily="50" charset="-128"/>
                          <a:ea typeface="メイリオ" pitchFamily="50" charset="-128"/>
                        </a:rPr>
                        <a:t>25</a:t>
                      </a:r>
                      <a:r>
                        <a:rPr kumimoji="1" lang="ja-JP" altLang="en-US" dirty="0" smtClean="0">
                          <a:latin typeface="メイリオ" pitchFamily="50" charset="-128"/>
                          <a:ea typeface="メイリオ" pitchFamily="50" charset="-128"/>
                        </a:rPr>
                        <a:t>年度県医師会が実施した調査と比較し、実施人数の変化等を把握できるか。</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８ 委員からの意見、解釈を議論すべき点</a:t>
            </a:r>
            <a:endParaRPr kumimoji="1" lang="ja-JP" altLang="en-US" sz="3200" dirty="0">
              <a:latin typeface="ＭＳ Ｐゴシック" pitchFamily="50" charset="-128"/>
              <a:ea typeface="ＭＳ Ｐゴシック" pitchFamily="50" charset="-128"/>
            </a:endParaRPr>
          </a:p>
        </p:txBody>
      </p:sp>
      <p:sp>
        <p:nvSpPr>
          <p:cNvPr id="4" name="スライド番号プレースホルダ 3"/>
          <p:cNvSpPr>
            <a:spLocks noGrp="1"/>
          </p:cNvSpPr>
          <p:nvPr>
            <p:ph type="sldNum" sz="quarter" idx="12"/>
          </p:nvPr>
        </p:nvSpPr>
        <p:spPr/>
        <p:txBody>
          <a:bodyPr/>
          <a:lstStyle/>
          <a:p>
            <a:fld id="{397D400B-2B27-4BF4-927F-031908D2BD9D}" type="slidenum">
              <a:rPr kumimoji="1" lang="ja-JP" altLang="en-US" smtClean="0"/>
              <a:pPr/>
              <a:t>65</a:t>
            </a:fld>
            <a:endParaRPr kumimoji="1" lang="ja-JP"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nvPr>
        </p:nvGraphicFramePr>
        <p:xfrm>
          <a:off x="251520" y="1340768"/>
          <a:ext cx="8686800" cy="5212080"/>
        </p:xfrm>
        <a:graphic>
          <a:graphicData uri="http://schemas.openxmlformats.org/drawingml/2006/table">
            <a:tbl>
              <a:tblPr firstRow="1" bandRow="1">
                <a:tableStyleId>{5C22544A-7EE6-4342-B048-85BDC9FD1C3A}</a:tableStyleId>
              </a:tblPr>
              <a:tblGrid>
                <a:gridCol w="1314872"/>
                <a:gridCol w="6389984"/>
                <a:gridCol w="981944"/>
              </a:tblGrid>
              <a:tr h="370840">
                <a:tc>
                  <a:txBody>
                    <a:bodyPr/>
                    <a:lstStyle/>
                    <a:p>
                      <a:r>
                        <a:rPr kumimoji="1" lang="ja-JP" altLang="en-US" dirty="0" smtClean="0">
                          <a:solidFill>
                            <a:schemeClr val="tx1"/>
                          </a:solidFill>
                          <a:latin typeface="メイリオ" pitchFamily="50" charset="-128"/>
                          <a:ea typeface="メイリオ" pitchFamily="50" charset="-128"/>
                        </a:rPr>
                        <a:t>報告書</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dirty="0" smtClean="0">
                          <a:solidFill>
                            <a:schemeClr val="tx1"/>
                          </a:solidFill>
                          <a:latin typeface="メイリオ" pitchFamily="50" charset="-128"/>
                          <a:ea typeface="メイリオ" pitchFamily="50" charset="-128"/>
                        </a:rPr>
                        <a:t>意見</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dirty="0" smtClean="0">
                          <a:solidFill>
                            <a:schemeClr val="tx1"/>
                          </a:solidFill>
                          <a:latin typeface="メイリオ" pitchFamily="50" charset="-128"/>
                          <a:ea typeface="メイリオ" pitchFamily="50" charset="-128"/>
                        </a:rPr>
                        <a:t>該当スライド</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70840">
                <a:tc rowSpan="2">
                  <a:txBody>
                    <a:bodyPr/>
                    <a:lstStyle/>
                    <a:p>
                      <a:endParaRPr kumimoji="1" lang="en-US" altLang="ja-JP" dirty="0" smtClean="0">
                        <a:latin typeface="メイリオ" pitchFamily="50" charset="-128"/>
                        <a:ea typeface="メイリオ" pitchFamily="50" charset="-128"/>
                      </a:endParaRPr>
                    </a:p>
                    <a:p>
                      <a:r>
                        <a:rPr kumimoji="1" lang="en-US" altLang="ja-JP" dirty="0" smtClean="0">
                          <a:latin typeface="メイリオ" pitchFamily="50" charset="-128"/>
                          <a:ea typeface="メイリオ" pitchFamily="50" charset="-128"/>
                        </a:rPr>
                        <a:t>41</a:t>
                      </a:r>
                      <a:r>
                        <a:rPr kumimoji="1" lang="ja-JP" altLang="en-US" dirty="0" smtClean="0">
                          <a:latin typeface="メイリオ" pitchFamily="50" charset="-128"/>
                          <a:ea typeface="メイリオ" pitchFamily="50" charset="-128"/>
                        </a:rPr>
                        <a:t>ﾍﾟｰｼﾞ</a:t>
                      </a:r>
                    </a:p>
                    <a:p>
                      <a:r>
                        <a:rPr kumimoji="1" lang="ja-JP" altLang="en-US" dirty="0" smtClean="0">
                          <a:latin typeface="メイリオ" pitchFamily="50" charset="-128"/>
                          <a:ea typeface="メイリオ" pitchFamily="50" charset="-128"/>
                        </a:rPr>
                        <a:t>図表</a:t>
                      </a:r>
                      <a:r>
                        <a:rPr kumimoji="1" lang="en-US" altLang="ja-JP" dirty="0" smtClean="0">
                          <a:latin typeface="メイリオ" pitchFamily="50" charset="-128"/>
                          <a:ea typeface="メイリオ" pitchFamily="50" charset="-128"/>
                        </a:rPr>
                        <a:t>41</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メイリオ" pitchFamily="50" charset="-128"/>
                          <a:ea typeface="メイリオ" pitchFamily="50" charset="-128"/>
                        </a:rPr>
                        <a:t>在宅看取りを実施している医療機関のこれからの見通しについて、病院は</a:t>
                      </a:r>
                      <a:r>
                        <a:rPr kumimoji="1" lang="en-US" altLang="ja-JP" dirty="0" smtClean="0">
                          <a:latin typeface="メイリオ" pitchFamily="50" charset="-128"/>
                          <a:ea typeface="メイリオ" pitchFamily="50" charset="-128"/>
                        </a:rPr>
                        <a:t>94.3</a:t>
                      </a:r>
                      <a:r>
                        <a:rPr kumimoji="1" lang="ja-JP" altLang="en-US" dirty="0" smtClean="0">
                          <a:latin typeface="メイリオ" pitchFamily="50" charset="-128"/>
                          <a:ea typeface="メイリオ" pitchFamily="50" charset="-128"/>
                        </a:rPr>
                        <a:t>％が今後も実施すると回答しているが、有床診療所の</a:t>
                      </a:r>
                      <a:r>
                        <a:rPr kumimoji="1" lang="en-US" altLang="ja-JP" dirty="0" smtClean="0">
                          <a:latin typeface="メイリオ" pitchFamily="50" charset="-128"/>
                          <a:ea typeface="メイリオ" pitchFamily="50" charset="-128"/>
                        </a:rPr>
                        <a:t>12.5</a:t>
                      </a:r>
                      <a:r>
                        <a:rPr kumimoji="1" lang="ja-JP" altLang="en-US" dirty="0" smtClean="0">
                          <a:latin typeface="メイリオ" pitchFamily="50" charset="-128"/>
                          <a:ea typeface="メイリオ" pitchFamily="50" charset="-128"/>
                        </a:rPr>
                        <a:t>％、無床診療所の</a:t>
                      </a:r>
                      <a:r>
                        <a:rPr kumimoji="1" lang="en-US" altLang="ja-JP" dirty="0" smtClean="0">
                          <a:latin typeface="メイリオ" pitchFamily="50" charset="-128"/>
                          <a:ea typeface="メイリオ" pitchFamily="50" charset="-128"/>
                        </a:rPr>
                        <a:t>13</a:t>
                      </a:r>
                      <a:r>
                        <a:rPr kumimoji="1" lang="ja-JP" altLang="en-US" dirty="0" smtClean="0">
                          <a:latin typeface="メイリオ" pitchFamily="50" charset="-128"/>
                          <a:ea typeface="メイリオ" pitchFamily="50" charset="-128"/>
                        </a:rPr>
                        <a:t>％が今後縮小を検討すると回答している。</a:t>
                      </a:r>
                    </a:p>
                    <a:p>
                      <a:r>
                        <a:rPr kumimoji="1" lang="ja-JP" altLang="en-US" dirty="0" smtClean="0">
                          <a:latin typeface="メイリオ" pitchFamily="50" charset="-128"/>
                          <a:ea typeface="メイリオ" pitchFamily="50" charset="-128"/>
                        </a:rPr>
                        <a:t>　在宅で看取りを検討する場合、福祉施設での看取りは現状では不可能である。</a:t>
                      </a:r>
                    </a:p>
                    <a:p>
                      <a:r>
                        <a:rPr kumimoji="1" lang="ja-JP" altLang="en-US" dirty="0" smtClean="0">
                          <a:latin typeface="メイリオ" pitchFamily="50" charset="-128"/>
                          <a:ea typeface="メイリオ" pitchFamily="50" charset="-128"/>
                        </a:rPr>
                        <a:t>　一方、高齢者には急変する方が多くおり、福祉施設での看取りが行えることが望ましい。</a:t>
                      </a:r>
                    </a:p>
                    <a:p>
                      <a:r>
                        <a:rPr kumimoji="1" lang="ja-JP" altLang="en-US" dirty="0" smtClean="0">
                          <a:latin typeface="メイリオ" pitchFamily="50" charset="-128"/>
                          <a:ea typeface="メイリオ" pitchFamily="50" charset="-128"/>
                        </a:rPr>
                        <a:t>　福祉施設での看取りを可能にするには主治医の協力が必要であるが、その他に方法はあるか。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dirty="0" smtClean="0"/>
                    </a:p>
                    <a:p>
                      <a:pPr algn="ctr"/>
                      <a:endParaRPr kumimoji="1" lang="en-US" altLang="ja-JP" dirty="0" smtClean="0"/>
                    </a:p>
                    <a:p>
                      <a:pPr algn="ctr"/>
                      <a:endParaRPr kumimoji="1" lang="en-US" altLang="ja-JP" dirty="0" smtClean="0"/>
                    </a:p>
                    <a:p>
                      <a:pPr algn="ctr"/>
                      <a:r>
                        <a:rPr kumimoji="1" lang="ja-JP" altLang="en-US" dirty="0" smtClean="0"/>
                        <a:t>３７</a:t>
                      </a:r>
                      <a:endParaRPr kumimoji="1" lang="en-US" altLang="ja-JP" dirty="0" smtClean="0"/>
                    </a:p>
                    <a:p>
                      <a:pPr algn="ctr"/>
                      <a:endParaRPr kumimoji="1" lang="en-US" altLang="ja-JP" dirty="0" smtClean="0"/>
                    </a:p>
                    <a:p>
                      <a:pPr algn="ctr"/>
                      <a:r>
                        <a:rPr kumimoji="1" lang="ja-JP" altLang="en-US" dirty="0" smtClean="0"/>
                        <a:t>３８</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メイリオ" pitchFamily="50" charset="-128"/>
                          <a:ea typeface="メイリオ" pitchFamily="50" charset="-128"/>
                        </a:rPr>
                        <a:t>現在在宅看取りを実施している有床診療所の</a:t>
                      </a:r>
                      <a:r>
                        <a:rPr kumimoji="1" lang="en-US" altLang="ja-JP" dirty="0" smtClean="0">
                          <a:latin typeface="メイリオ" pitchFamily="50" charset="-128"/>
                          <a:ea typeface="メイリオ" pitchFamily="50" charset="-128"/>
                        </a:rPr>
                        <a:t>12.5</a:t>
                      </a:r>
                      <a:r>
                        <a:rPr kumimoji="1" lang="ja-JP" altLang="en-US" dirty="0" smtClean="0">
                          <a:latin typeface="メイリオ" pitchFamily="50" charset="-128"/>
                          <a:ea typeface="メイリオ" pitchFamily="50" charset="-128"/>
                        </a:rPr>
                        <a:t>％、無床診療所の</a:t>
                      </a:r>
                      <a:r>
                        <a:rPr kumimoji="1" lang="en-US" altLang="ja-JP" dirty="0" smtClean="0">
                          <a:latin typeface="メイリオ" pitchFamily="50" charset="-128"/>
                          <a:ea typeface="メイリオ" pitchFamily="50" charset="-128"/>
                        </a:rPr>
                        <a:t>13</a:t>
                      </a:r>
                      <a:r>
                        <a:rPr kumimoji="1" lang="ja-JP" altLang="en-US" dirty="0" smtClean="0">
                          <a:latin typeface="メイリオ" pitchFamily="50" charset="-128"/>
                          <a:ea typeface="メイリオ" pitchFamily="50" charset="-128"/>
                        </a:rPr>
                        <a:t>％が今後縮小を検討している。</a:t>
                      </a:r>
                    </a:p>
                    <a:p>
                      <a:r>
                        <a:rPr kumimoji="1" lang="ja-JP" altLang="en-US" dirty="0" smtClean="0">
                          <a:latin typeface="メイリオ" pitchFamily="50" charset="-128"/>
                          <a:ea typeface="メイリオ" pitchFamily="50" charset="-128"/>
                        </a:rPr>
                        <a:t>看取りの提供についてはどのように考えていくべきか。</a:t>
                      </a:r>
                    </a:p>
                    <a:p>
                      <a:r>
                        <a:rPr kumimoji="1" lang="ja-JP" altLang="en-US" dirty="0" smtClean="0">
                          <a:latin typeface="メイリオ" pitchFamily="50" charset="-128"/>
                          <a:ea typeface="メイリオ" pitchFamily="50" charset="-128"/>
                        </a:rPr>
                        <a:t>・できるところ（余裕がある機関）が対応</a:t>
                      </a:r>
                    </a:p>
                    <a:p>
                      <a:r>
                        <a:rPr kumimoji="1" lang="ja-JP" altLang="en-US" dirty="0" smtClean="0">
                          <a:latin typeface="メイリオ" pitchFamily="50" charset="-128"/>
                          <a:ea typeface="メイリオ" pitchFamily="50" charset="-128"/>
                        </a:rPr>
                        <a:t>・実施している診療所が看取り数を増加させることで対応</a:t>
                      </a:r>
                    </a:p>
                    <a:p>
                      <a:r>
                        <a:rPr kumimoji="1" lang="ja-JP" altLang="en-US" dirty="0" smtClean="0">
                          <a:latin typeface="メイリオ" pitchFamily="50" charset="-128"/>
                          <a:ea typeface="メイリオ" pitchFamily="50" charset="-128"/>
                        </a:rPr>
                        <a:t>・救急病院へ搬送し対応</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dirty="0" smtClean="0"/>
                    </a:p>
                    <a:p>
                      <a:pPr algn="ctr"/>
                      <a:r>
                        <a:rPr kumimoji="1" lang="ja-JP" altLang="en-US" dirty="0" smtClean="0"/>
                        <a:t>３７</a:t>
                      </a:r>
                      <a:endParaRPr kumimoji="1" lang="en-US" altLang="ja-JP" dirty="0" smtClean="0"/>
                    </a:p>
                    <a:p>
                      <a:pPr algn="ctr"/>
                      <a:endParaRPr kumimoji="1" lang="en-US" altLang="ja-JP" dirty="0" smtClean="0"/>
                    </a:p>
                    <a:p>
                      <a:pPr algn="ctr"/>
                      <a:r>
                        <a:rPr kumimoji="1" lang="ja-JP" altLang="en-US" dirty="0" smtClean="0"/>
                        <a:t>３８</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８ 委員からの意見、解釈を議論すべき点</a:t>
            </a:r>
            <a:endParaRPr kumimoji="1" lang="ja-JP" altLang="en-US" sz="3200" dirty="0">
              <a:latin typeface="ＭＳ Ｐゴシック" pitchFamily="50" charset="-128"/>
              <a:ea typeface="ＭＳ Ｐゴシック" pitchFamily="50" charset="-128"/>
            </a:endParaRPr>
          </a:p>
        </p:txBody>
      </p:sp>
      <p:sp>
        <p:nvSpPr>
          <p:cNvPr id="4" name="スライド番号プレースホルダ 3"/>
          <p:cNvSpPr>
            <a:spLocks noGrp="1"/>
          </p:cNvSpPr>
          <p:nvPr>
            <p:ph type="sldNum" sz="quarter" idx="12"/>
          </p:nvPr>
        </p:nvSpPr>
        <p:spPr>
          <a:xfrm>
            <a:off x="8385048" y="6446480"/>
            <a:ext cx="758952" cy="411520"/>
          </a:xfrm>
        </p:spPr>
        <p:txBody>
          <a:bodyPr/>
          <a:lstStyle/>
          <a:p>
            <a:fld id="{397D400B-2B27-4BF4-927F-031908D2BD9D}" type="slidenum">
              <a:rPr kumimoji="1" lang="ja-JP" altLang="en-US" smtClean="0"/>
              <a:pPr/>
              <a:t>66</a:t>
            </a:fld>
            <a:endParaRPr kumimoji="1" lang="ja-JP"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nvPr>
        </p:nvGraphicFramePr>
        <p:xfrm>
          <a:off x="304800" y="1554163"/>
          <a:ext cx="8686800" cy="3783637"/>
        </p:xfrm>
        <a:graphic>
          <a:graphicData uri="http://schemas.openxmlformats.org/drawingml/2006/table">
            <a:tbl>
              <a:tblPr firstRow="1" bandRow="1">
                <a:tableStyleId>{5C22544A-7EE6-4342-B048-85BDC9FD1C3A}</a:tableStyleId>
              </a:tblPr>
              <a:tblGrid>
                <a:gridCol w="1314872"/>
                <a:gridCol w="6408712"/>
                <a:gridCol w="963216"/>
              </a:tblGrid>
              <a:tr h="370840">
                <a:tc>
                  <a:txBody>
                    <a:bodyPr/>
                    <a:lstStyle/>
                    <a:p>
                      <a:r>
                        <a:rPr kumimoji="1" lang="ja-JP" altLang="en-US" dirty="0" smtClean="0">
                          <a:solidFill>
                            <a:schemeClr val="tx1"/>
                          </a:solidFill>
                          <a:latin typeface="メイリオ" pitchFamily="50" charset="-128"/>
                          <a:ea typeface="メイリオ" pitchFamily="50" charset="-128"/>
                        </a:rPr>
                        <a:t>報告書</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dirty="0" smtClean="0">
                          <a:solidFill>
                            <a:schemeClr val="tx1"/>
                          </a:solidFill>
                          <a:latin typeface="メイリオ" pitchFamily="50" charset="-128"/>
                          <a:ea typeface="メイリオ" pitchFamily="50" charset="-128"/>
                        </a:rPr>
                        <a:t>意見</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dirty="0" smtClean="0">
                          <a:solidFill>
                            <a:schemeClr val="tx1"/>
                          </a:solidFill>
                          <a:latin typeface="メイリオ" pitchFamily="50" charset="-128"/>
                          <a:ea typeface="メイリオ" pitchFamily="50" charset="-128"/>
                        </a:rPr>
                        <a:t>該当スライド</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1954837">
                <a:tc>
                  <a:txBody>
                    <a:bodyPr/>
                    <a:lstStyle/>
                    <a:p>
                      <a:endParaRPr kumimoji="1" lang="en-US" altLang="ja-JP" dirty="0" smtClean="0">
                        <a:latin typeface="メイリオ" pitchFamily="50" charset="-128"/>
                        <a:ea typeface="メイリオ" pitchFamily="50" charset="-128"/>
                      </a:endParaRPr>
                    </a:p>
                    <a:p>
                      <a:r>
                        <a:rPr kumimoji="1" lang="en-US" altLang="ja-JP" dirty="0" smtClean="0">
                          <a:latin typeface="メイリオ" pitchFamily="50" charset="-128"/>
                          <a:ea typeface="メイリオ" pitchFamily="50" charset="-128"/>
                        </a:rPr>
                        <a:t>47</a:t>
                      </a:r>
                      <a:r>
                        <a:rPr kumimoji="1" lang="ja-JP" altLang="en-US" dirty="0" smtClean="0">
                          <a:latin typeface="メイリオ" pitchFamily="50" charset="-128"/>
                          <a:ea typeface="メイリオ" pitchFamily="50" charset="-128"/>
                        </a:rPr>
                        <a:t>ﾍﾟｰｼﾞ </a:t>
                      </a:r>
                    </a:p>
                    <a:p>
                      <a:r>
                        <a:rPr kumimoji="1" lang="ja-JP" altLang="en-US" dirty="0" smtClean="0">
                          <a:latin typeface="メイリオ" pitchFamily="50" charset="-128"/>
                          <a:ea typeface="メイリオ" pitchFamily="50" charset="-128"/>
                        </a:rPr>
                        <a:t>図表</a:t>
                      </a:r>
                      <a:r>
                        <a:rPr kumimoji="1" lang="en-US" altLang="ja-JP" dirty="0" smtClean="0">
                          <a:latin typeface="メイリオ" pitchFamily="50" charset="-128"/>
                          <a:ea typeface="メイリオ" pitchFamily="50" charset="-128"/>
                        </a:rPr>
                        <a:t>51</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メイリオ" pitchFamily="50" charset="-128"/>
                          <a:ea typeface="メイリオ" pitchFamily="50" charset="-128"/>
                        </a:rPr>
                        <a:t>在宅医療に関する</a:t>
                      </a:r>
                      <a:r>
                        <a:rPr kumimoji="1" lang="en-US" altLang="ja-JP" dirty="0" smtClean="0">
                          <a:latin typeface="メイリオ" pitchFamily="50" charset="-128"/>
                          <a:ea typeface="メイリオ" pitchFamily="50" charset="-128"/>
                        </a:rPr>
                        <a:t>2025</a:t>
                      </a:r>
                      <a:r>
                        <a:rPr kumimoji="1" lang="ja-JP" altLang="en-US" dirty="0" smtClean="0">
                          <a:latin typeface="メイリオ" pitchFamily="50" charset="-128"/>
                          <a:ea typeface="メイリオ" pitchFamily="50" charset="-128"/>
                        </a:rPr>
                        <a:t>年における取組みの予定について、無床診療所の</a:t>
                      </a:r>
                      <a:r>
                        <a:rPr kumimoji="1" lang="en-US" altLang="ja-JP" dirty="0" smtClean="0">
                          <a:latin typeface="メイリオ" pitchFamily="50" charset="-128"/>
                          <a:ea typeface="メイリオ" pitchFamily="50" charset="-128"/>
                        </a:rPr>
                        <a:t>40.1</a:t>
                      </a:r>
                      <a:r>
                        <a:rPr kumimoji="1" lang="ja-JP" altLang="en-US" dirty="0" smtClean="0">
                          <a:latin typeface="メイリオ" pitchFamily="50" charset="-128"/>
                          <a:ea typeface="メイリオ" pitchFamily="50" charset="-128"/>
                        </a:rPr>
                        <a:t>％、有床診療所の</a:t>
                      </a:r>
                      <a:r>
                        <a:rPr kumimoji="1" lang="en-US" altLang="ja-JP" dirty="0" smtClean="0">
                          <a:latin typeface="メイリオ" pitchFamily="50" charset="-128"/>
                          <a:ea typeface="メイリオ" pitchFamily="50" charset="-128"/>
                        </a:rPr>
                        <a:t>48</a:t>
                      </a:r>
                      <a:r>
                        <a:rPr kumimoji="1" lang="ja-JP" altLang="en-US" dirty="0" smtClean="0">
                          <a:latin typeface="メイリオ" pitchFamily="50" charset="-128"/>
                          <a:ea typeface="メイリオ" pitchFamily="50" charset="-128"/>
                        </a:rPr>
                        <a:t>％が実施していない可能性が高いと回答している。</a:t>
                      </a:r>
                    </a:p>
                    <a:p>
                      <a:r>
                        <a:rPr kumimoji="1" lang="ja-JP" altLang="en-US" dirty="0" smtClean="0">
                          <a:latin typeface="メイリオ" pitchFamily="50" charset="-128"/>
                          <a:ea typeface="メイリオ" pitchFamily="50" charset="-128"/>
                        </a:rPr>
                        <a:t>全医療機関からの回答であるので、現在の在宅医療実施率（報告書</a:t>
                      </a:r>
                      <a:r>
                        <a:rPr kumimoji="1" lang="en-US" altLang="ja-JP" dirty="0" smtClean="0">
                          <a:latin typeface="メイリオ" pitchFamily="50" charset="-128"/>
                          <a:ea typeface="メイリオ" pitchFamily="50" charset="-128"/>
                        </a:rPr>
                        <a:t>21</a:t>
                      </a:r>
                      <a:r>
                        <a:rPr kumimoji="1" lang="ja-JP" altLang="en-US" dirty="0" smtClean="0">
                          <a:latin typeface="メイリオ" pitchFamily="50" charset="-128"/>
                          <a:ea typeface="メイリオ" pitchFamily="50" charset="-128"/>
                        </a:rPr>
                        <a:t>ページ等）と比較して「同等」とするか「やや減少」とみるか議論必要</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dirty="0" smtClean="0"/>
                    </a:p>
                    <a:p>
                      <a:pPr algn="ctr"/>
                      <a:endParaRPr kumimoji="1" lang="en-US" altLang="ja-JP" dirty="0" smtClean="0"/>
                    </a:p>
                    <a:p>
                      <a:pPr algn="ctr"/>
                      <a:r>
                        <a:rPr kumimoji="1" lang="ja-JP" altLang="en-US" dirty="0" smtClean="0"/>
                        <a:t>１１</a:t>
                      </a:r>
                      <a:endParaRPr kumimoji="1" lang="en-US" altLang="ja-JP" dirty="0" smtClean="0"/>
                    </a:p>
                    <a:p>
                      <a:pPr algn="ctr"/>
                      <a:endParaRPr kumimoji="1" lang="en-US" altLang="ja-JP" dirty="0" smtClean="0"/>
                    </a:p>
                    <a:p>
                      <a:pPr algn="ctr"/>
                      <a:r>
                        <a:rPr kumimoji="1" lang="ja-JP" altLang="en-US" dirty="0" smtClean="0"/>
                        <a:t>１２</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dirty="0" smtClean="0">
                          <a:latin typeface="メイリオ" pitchFamily="50" charset="-128"/>
                          <a:ea typeface="メイリオ" pitchFamily="50" charset="-128"/>
                        </a:rPr>
                        <a:t>49</a:t>
                      </a:r>
                      <a:r>
                        <a:rPr kumimoji="1" lang="ja-JP" altLang="en-US" dirty="0" smtClean="0">
                          <a:latin typeface="メイリオ" pitchFamily="50" charset="-128"/>
                          <a:ea typeface="メイリオ" pitchFamily="50" charset="-128"/>
                        </a:rPr>
                        <a:t>ﾍﾟｰｼﾞ </a:t>
                      </a:r>
                    </a:p>
                    <a:p>
                      <a:r>
                        <a:rPr kumimoji="1" lang="ja-JP" altLang="en-US" dirty="0" smtClean="0">
                          <a:latin typeface="メイリオ" pitchFamily="50" charset="-128"/>
                          <a:ea typeface="メイリオ" pitchFamily="50" charset="-128"/>
                        </a:rPr>
                        <a:t>図表</a:t>
                      </a:r>
                      <a:r>
                        <a:rPr kumimoji="1" lang="en-US" altLang="ja-JP" dirty="0" smtClean="0">
                          <a:latin typeface="メイリオ" pitchFamily="50" charset="-128"/>
                          <a:ea typeface="メイリオ" pitchFamily="50" charset="-128"/>
                        </a:rPr>
                        <a:t>55</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メイリオ" pitchFamily="50" charset="-128"/>
                          <a:ea typeface="メイリオ" pitchFamily="50" charset="-128"/>
                        </a:rPr>
                        <a:t>　病院には不足感が強いが、診療所には分からないと回答する施設が多い。</a:t>
                      </a:r>
                      <a:endParaRPr kumimoji="1" lang="en-US" altLang="ja-JP" dirty="0" smtClean="0">
                        <a:latin typeface="メイリオ" pitchFamily="50" charset="-128"/>
                        <a:ea typeface="メイリオ" pitchFamily="50" charset="-128"/>
                      </a:endParaRPr>
                    </a:p>
                    <a:p>
                      <a:r>
                        <a:rPr kumimoji="1" lang="ja-JP" altLang="en-US" dirty="0" smtClean="0">
                          <a:latin typeface="メイリオ" pitchFamily="50" charset="-128"/>
                          <a:ea typeface="メイリオ" pitchFamily="50" charset="-128"/>
                        </a:rPr>
                        <a:t>　在宅医療への価値観と必要性への判断が確立していない現状が伺える。</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２９</a:t>
                      </a:r>
                      <a:endParaRPr kumimoji="1" lang="en-US" altLang="ja-JP" dirty="0" smtClean="0"/>
                    </a:p>
                    <a:p>
                      <a:pPr algn="ctr"/>
                      <a:r>
                        <a:rPr kumimoji="1" lang="ja-JP" altLang="en-US" dirty="0" smtClean="0"/>
                        <a:t>３０</a:t>
                      </a:r>
                      <a:endParaRPr kumimoji="1" lang="en-US" altLang="ja-JP" dirty="0" smtClean="0"/>
                    </a:p>
                    <a:p>
                      <a:pPr algn="ctr"/>
                      <a:r>
                        <a:rPr kumimoji="1" lang="ja-JP" altLang="en-US" dirty="0" smtClean="0"/>
                        <a:t>３１</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８ 委員からの意見、解釈を議論すべき点</a:t>
            </a:r>
            <a:endParaRPr kumimoji="1" lang="ja-JP" altLang="en-US" sz="3200" dirty="0">
              <a:latin typeface="ＭＳ Ｐゴシック" pitchFamily="50" charset="-128"/>
              <a:ea typeface="ＭＳ Ｐゴシック" pitchFamily="50" charset="-128"/>
            </a:endParaRPr>
          </a:p>
        </p:txBody>
      </p:sp>
      <p:sp>
        <p:nvSpPr>
          <p:cNvPr id="4" name="スライド番号プレースホルダ 3"/>
          <p:cNvSpPr>
            <a:spLocks noGrp="1"/>
          </p:cNvSpPr>
          <p:nvPr>
            <p:ph type="sldNum" sz="quarter" idx="12"/>
          </p:nvPr>
        </p:nvSpPr>
        <p:spPr/>
        <p:txBody>
          <a:bodyPr/>
          <a:lstStyle/>
          <a:p>
            <a:fld id="{397D400B-2B27-4BF4-927F-031908D2BD9D}" type="slidenum">
              <a:rPr kumimoji="1" lang="ja-JP" altLang="en-US" smtClean="0"/>
              <a:pPr/>
              <a:t>67</a:t>
            </a:fld>
            <a:endParaRPr kumimoji="1" lang="ja-JP"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nvPr>
        </p:nvGraphicFramePr>
        <p:xfrm>
          <a:off x="304800" y="1554163"/>
          <a:ext cx="8686800" cy="4937760"/>
        </p:xfrm>
        <a:graphic>
          <a:graphicData uri="http://schemas.openxmlformats.org/drawingml/2006/table">
            <a:tbl>
              <a:tblPr firstRow="1" bandRow="1">
                <a:tableStyleId>{5C22544A-7EE6-4342-B048-85BDC9FD1C3A}</a:tableStyleId>
              </a:tblPr>
              <a:tblGrid>
                <a:gridCol w="1314872"/>
                <a:gridCol w="6408712"/>
                <a:gridCol w="963216"/>
              </a:tblGrid>
              <a:tr h="370840">
                <a:tc>
                  <a:txBody>
                    <a:bodyPr/>
                    <a:lstStyle/>
                    <a:p>
                      <a:r>
                        <a:rPr kumimoji="1" lang="ja-JP" altLang="en-US" dirty="0" smtClean="0">
                          <a:solidFill>
                            <a:schemeClr val="tx1"/>
                          </a:solidFill>
                          <a:latin typeface="メイリオ" pitchFamily="50" charset="-128"/>
                          <a:ea typeface="メイリオ" pitchFamily="50" charset="-128"/>
                        </a:rPr>
                        <a:t>報告書</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dirty="0" smtClean="0">
                          <a:solidFill>
                            <a:schemeClr val="tx1"/>
                          </a:solidFill>
                          <a:latin typeface="メイリオ" pitchFamily="50" charset="-128"/>
                          <a:ea typeface="メイリオ" pitchFamily="50" charset="-128"/>
                        </a:rPr>
                        <a:t>意見</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dirty="0" smtClean="0">
                          <a:solidFill>
                            <a:schemeClr val="tx1"/>
                          </a:solidFill>
                          <a:latin typeface="メイリオ" pitchFamily="50" charset="-128"/>
                          <a:ea typeface="メイリオ" pitchFamily="50" charset="-128"/>
                        </a:rPr>
                        <a:t>該当スライド</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70840">
                <a:tc>
                  <a:txBody>
                    <a:bodyPr/>
                    <a:lstStyle/>
                    <a:p>
                      <a:r>
                        <a:rPr kumimoji="1" lang="en-US" altLang="ja-JP" dirty="0" smtClean="0">
                          <a:latin typeface="メイリオ" pitchFamily="50" charset="-128"/>
                          <a:ea typeface="メイリオ" pitchFamily="50" charset="-128"/>
                        </a:rPr>
                        <a:t>57</a:t>
                      </a:r>
                      <a:r>
                        <a:rPr kumimoji="1" lang="ja-JP" altLang="en-US" dirty="0" smtClean="0">
                          <a:latin typeface="メイリオ" pitchFamily="50" charset="-128"/>
                          <a:ea typeface="メイリオ" pitchFamily="50" charset="-128"/>
                        </a:rPr>
                        <a:t>ﾍﾟｰｼﾞ </a:t>
                      </a:r>
                    </a:p>
                    <a:p>
                      <a:r>
                        <a:rPr kumimoji="1" lang="ja-JP" altLang="en-US" dirty="0" smtClean="0">
                          <a:latin typeface="メイリオ" pitchFamily="50" charset="-128"/>
                          <a:ea typeface="メイリオ" pitchFamily="50" charset="-128"/>
                        </a:rPr>
                        <a:t>図表</a:t>
                      </a:r>
                      <a:r>
                        <a:rPr kumimoji="1" lang="en-US" altLang="ja-JP" dirty="0" smtClean="0">
                          <a:latin typeface="メイリオ" pitchFamily="50" charset="-128"/>
                          <a:ea typeface="メイリオ" pitchFamily="50" charset="-128"/>
                        </a:rPr>
                        <a:t>64</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メイリオ" pitchFamily="50" charset="-128"/>
                          <a:ea typeface="メイリオ" pitchFamily="50" charset="-128"/>
                        </a:rPr>
                        <a:t>　地域において在宅医療を推進する課題について「家族の介護力や介護サービスなど介護に関する体制が不十分であること」をあげた医療機関は最も多く</a:t>
                      </a:r>
                      <a:r>
                        <a:rPr kumimoji="1" lang="en-US" altLang="ja-JP" dirty="0" smtClean="0">
                          <a:latin typeface="メイリオ" pitchFamily="50" charset="-128"/>
                          <a:ea typeface="メイリオ" pitchFamily="50" charset="-128"/>
                        </a:rPr>
                        <a:t>43.3</a:t>
                      </a:r>
                      <a:r>
                        <a:rPr kumimoji="1" lang="ja-JP" altLang="en-US" dirty="0" smtClean="0">
                          <a:latin typeface="メイリオ" pitchFamily="50" charset="-128"/>
                          <a:ea typeface="メイリオ" pitchFamily="50" charset="-128"/>
                        </a:rPr>
                        <a:t>％であった。</a:t>
                      </a:r>
                    </a:p>
                    <a:p>
                      <a:r>
                        <a:rPr kumimoji="1" lang="ja-JP" altLang="en-US" dirty="0" smtClean="0">
                          <a:latin typeface="メイリオ" pitchFamily="50" charset="-128"/>
                          <a:ea typeface="メイリオ" pitchFamily="50" charset="-128"/>
                        </a:rPr>
                        <a:t>　介護力の不足はどのようにしたら補えるのか、介護サービスが充足しても</a:t>
                      </a:r>
                      <a:r>
                        <a:rPr kumimoji="1" lang="en-US" altLang="ja-JP" dirty="0" smtClean="0">
                          <a:latin typeface="メイリオ" pitchFamily="50" charset="-128"/>
                          <a:ea typeface="メイリオ" pitchFamily="50" charset="-128"/>
                        </a:rPr>
                        <a:t>18</a:t>
                      </a:r>
                      <a:r>
                        <a:rPr kumimoji="1" lang="ja-JP" altLang="en-US" dirty="0" smtClean="0">
                          <a:latin typeface="メイリオ" pitchFamily="50" charset="-128"/>
                          <a:ea typeface="メイリオ" pitchFamily="50" charset="-128"/>
                        </a:rPr>
                        <a:t>ページ図２４あるように、自宅に医療者（介護者）が入ることを本人や家族が望まなければ在宅医療の推進は困難であると感じる。</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dirty="0" smtClean="0"/>
                    </a:p>
                    <a:p>
                      <a:pPr algn="ctr"/>
                      <a:endParaRPr kumimoji="1" lang="en-US" altLang="ja-JP" dirty="0" smtClean="0"/>
                    </a:p>
                    <a:p>
                      <a:pPr algn="ctr"/>
                      <a:endParaRPr kumimoji="1" lang="en-US" altLang="ja-JP" dirty="0" smtClean="0"/>
                    </a:p>
                    <a:p>
                      <a:pPr algn="ctr"/>
                      <a:r>
                        <a:rPr kumimoji="1" lang="ja-JP" altLang="en-US" dirty="0" smtClean="0"/>
                        <a:t>３９</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dirty="0" smtClean="0">
                          <a:latin typeface="メイリオ" pitchFamily="50" charset="-128"/>
                          <a:ea typeface="メイリオ" pitchFamily="50" charset="-128"/>
                        </a:rPr>
                        <a:t>57</a:t>
                      </a:r>
                      <a:r>
                        <a:rPr kumimoji="1" lang="ja-JP" altLang="en-US" dirty="0" smtClean="0">
                          <a:latin typeface="メイリオ" pitchFamily="50" charset="-128"/>
                          <a:ea typeface="メイリオ" pitchFamily="50" charset="-128"/>
                        </a:rPr>
                        <a:t>ﾍﾟｰｼﾞ </a:t>
                      </a:r>
                    </a:p>
                    <a:p>
                      <a:r>
                        <a:rPr kumimoji="1" lang="ja-JP" altLang="en-US" dirty="0" smtClean="0">
                          <a:latin typeface="メイリオ" pitchFamily="50" charset="-128"/>
                          <a:ea typeface="メイリオ" pitchFamily="50" charset="-128"/>
                        </a:rPr>
                        <a:t>図表</a:t>
                      </a:r>
                      <a:r>
                        <a:rPr kumimoji="1" lang="en-US" altLang="ja-JP" dirty="0" smtClean="0">
                          <a:latin typeface="メイリオ" pitchFamily="50" charset="-128"/>
                          <a:ea typeface="メイリオ" pitchFamily="50" charset="-128"/>
                        </a:rPr>
                        <a:t>64</a:t>
                      </a:r>
                      <a:endParaRPr kumimoji="1" lang="ja-JP" altLang="en-US" dirty="0" smtClean="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メイリオ" pitchFamily="50" charset="-128"/>
                          <a:ea typeface="メイリオ" pitchFamily="50" charset="-128"/>
                        </a:rPr>
                        <a:t>また、看取りに関しても、近所の評判（あそこの家は病院に連れて行かないとの近所での評判）を気にして看取りを躊躇する場合や、普段関わっていない遠方の親戚が突然来て病院に連れて行くべきだと指示する場合、有料老人ホームにおいては看取りを行うと他の入所者が「あそこに入ったら死ぬ」といった不安を感じることを危惧し、看取りを行わないといった課題がある。</a:t>
                      </a:r>
                    </a:p>
                    <a:p>
                      <a:r>
                        <a:rPr kumimoji="1" lang="ja-JP" altLang="en-US" dirty="0" smtClean="0">
                          <a:latin typeface="メイリオ" pitchFamily="50" charset="-128"/>
                          <a:ea typeface="メイリオ" pitchFamily="50" charset="-128"/>
                        </a:rPr>
                        <a:t>　このような課題を打破する方策の検討が必要である。</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dirty="0" smtClean="0"/>
                    </a:p>
                    <a:p>
                      <a:pPr algn="ctr"/>
                      <a:endParaRPr kumimoji="1" lang="en-US" altLang="ja-JP" dirty="0" smtClean="0"/>
                    </a:p>
                    <a:p>
                      <a:pPr algn="ctr"/>
                      <a:endParaRPr kumimoji="1" lang="en-US" altLang="ja-JP" dirty="0" smtClean="0"/>
                    </a:p>
                    <a:p>
                      <a:pPr algn="ctr"/>
                      <a:endParaRPr kumimoji="1" lang="en-US" altLang="ja-JP" dirty="0" smtClean="0"/>
                    </a:p>
                    <a:p>
                      <a:pPr algn="ctr"/>
                      <a:r>
                        <a:rPr kumimoji="1" lang="ja-JP" altLang="en-US" dirty="0" smtClean="0"/>
                        <a:t>３９</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８ 委員からの意見、解釈を議論すべき点</a:t>
            </a:r>
            <a:endParaRPr kumimoji="1" lang="ja-JP" altLang="en-US" sz="3200" dirty="0">
              <a:latin typeface="ＭＳ Ｐゴシック" pitchFamily="50" charset="-128"/>
              <a:ea typeface="ＭＳ Ｐゴシック" pitchFamily="50" charset="-128"/>
            </a:endParaRPr>
          </a:p>
        </p:txBody>
      </p:sp>
      <p:sp>
        <p:nvSpPr>
          <p:cNvPr id="4" name="スライド番号プレースホルダ 3"/>
          <p:cNvSpPr>
            <a:spLocks noGrp="1"/>
          </p:cNvSpPr>
          <p:nvPr>
            <p:ph type="sldNum" sz="quarter" idx="12"/>
          </p:nvPr>
        </p:nvSpPr>
        <p:spPr>
          <a:xfrm>
            <a:off x="8385048" y="6446480"/>
            <a:ext cx="758952" cy="411520"/>
          </a:xfrm>
        </p:spPr>
        <p:txBody>
          <a:bodyPr/>
          <a:lstStyle/>
          <a:p>
            <a:fld id="{397D400B-2B27-4BF4-927F-031908D2BD9D}" type="slidenum">
              <a:rPr kumimoji="1" lang="ja-JP" altLang="en-US" smtClean="0"/>
              <a:pPr/>
              <a:t>68</a:t>
            </a:fld>
            <a:endParaRPr kumimoji="1" lang="ja-JP"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nvPr>
        </p:nvGraphicFramePr>
        <p:xfrm>
          <a:off x="251520" y="1340768"/>
          <a:ext cx="8686800" cy="5486400"/>
        </p:xfrm>
        <a:graphic>
          <a:graphicData uri="http://schemas.openxmlformats.org/drawingml/2006/table">
            <a:tbl>
              <a:tblPr firstRow="1" bandRow="1">
                <a:tableStyleId>{5C22544A-7EE6-4342-B048-85BDC9FD1C3A}</a:tableStyleId>
              </a:tblPr>
              <a:tblGrid>
                <a:gridCol w="1314872"/>
                <a:gridCol w="6408712"/>
                <a:gridCol w="963216"/>
              </a:tblGrid>
              <a:tr h="370840">
                <a:tc>
                  <a:txBody>
                    <a:bodyPr/>
                    <a:lstStyle/>
                    <a:p>
                      <a:r>
                        <a:rPr kumimoji="1" lang="ja-JP" altLang="en-US" dirty="0" smtClean="0">
                          <a:solidFill>
                            <a:schemeClr val="tx1"/>
                          </a:solidFill>
                          <a:latin typeface="メイリオ" pitchFamily="50" charset="-128"/>
                          <a:ea typeface="メイリオ" pitchFamily="50" charset="-128"/>
                        </a:rPr>
                        <a:t>報告書</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dirty="0" smtClean="0">
                          <a:solidFill>
                            <a:schemeClr val="tx1"/>
                          </a:solidFill>
                          <a:latin typeface="メイリオ" pitchFamily="50" charset="-128"/>
                          <a:ea typeface="メイリオ" pitchFamily="50" charset="-128"/>
                        </a:rPr>
                        <a:t>意見</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dirty="0" smtClean="0">
                          <a:solidFill>
                            <a:schemeClr val="tx1"/>
                          </a:solidFill>
                          <a:latin typeface="メイリオ" pitchFamily="50" charset="-128"/>
                          <a:ea typeface="メイリオ" pitchFamily="50" charset="-128"/>
                        </a:rPr>
                        <a:t>該当スライド</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70840">
                <a:tc>
                  <a:txBody>
                    <a:bodyPr/>
                    <a:lstStyle/>
                    <a:p>
                      <a:r>
                        <a:rPr kumimoji="1" lang="en-US" altLang="ja-JP" dirty="0" smtClean="0">
                          <a:latin typeface="メイリオ" pitchFamily="50" charset="-128"/>
                          <a:ea typeface="メイリオ" pitchFamily="50" charset="-128"/>
                        </a:rPr>
                        <a:t>57</a:t>
                      </a:r>
                      <a:r>
                        <a:rPr kumimoji="1" lang="ja-JP" altLang="en-US" dirty="0" smtClean="0">
                          <a:latin typeface="メイリオ" pitchFamily="50" charset="-128"/>
                          <a:ea typeface="メイリオ" pitchFamily="50" charset="-128"/>
                        </a:rPr>
                        <a:t>～</a:t>
                      </a:r>
                      <a:r>
                        <a:rPr kumimoji="1" lang="en-US" altLang="ja-JP" dirty="0" smtClean="0">
                          <a:latin typeface="メイリオ" pitchFamily="50" charset="-128"/>
                          <a:ea typeface="メイリオ" pitchFamily="50" charset="-128"/>
                        </a:rPr>
                        <a:t>60</a:t>
                      </a:r>
                      <a:r>
                        <a:rPr kumimoji="1" lang="ja-JP" altLang="en-US" dirty="0" smtClean="0">
                          <a:latin typeface="メイリオ" pitchFamily="50" charset="-128"/>
                          <a:ea typeface="メイリオ" pitchFamily="50" charset="-128"/>
                        </a:rPr>
                        <a:t>ﾍﾟｰｼﾞ</a:t>
                      </a:r>
                      <a:endParaRPr kumimoji="1" lang="en-US" altLang="ja-JP" dirty="0" smtClean="0">
                        <a:latin typeface="メイリオ" pitchFamily="50" charset="-128"/>
                        <a:ea typeface="メイリオ" pitchFamily="50" charset="-128"/>
                      </a:endParaRPr>
                    </a:p>
                    <a:p>
                      <a:r>
                        <a:rPr kumimoji="1" lang="en-US" altLang="ja-JP" dirty="0" smtClean="0">
                          <a:latin typeface="メイリオ" pitchFamily="50" charset="-128"/>
                          <a:ea typeface="メイリオ" pitchFamily="50" charset="-128"/>
                        </a:rPr>
                        <a:t> </a:t>
                      </a:r>
                      <a:r>
                        <a:rPr kumimoji="1" lang="ja-JP" altLang="en-US" dirty="0" smtClean="0">
                          <a:latin typeface="メイリオ" pitchFamily="50" charset="-128"/>
                          <a:ea typeface="メイリオ" pitchFamily="50" charset="-128"/>
                        </a:rPr>
                        <a:t>図表</a:t>
                      </a:r>
                      <a:r>
                        <a:rPr kumimoji="1" lang="en-US" altLang="ja-JP" dirty="0" smtClean="0">
                          <a:latin typeface="メイリオ" pitchFamily="50" charset="-128"/>
                          <a:ea typeface="メイリオ" pitchFamily="50" charset="-128"/>
                        </a:rPr>
                        <a:t>64</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メイリオ" pitchFamily="50" charset="-128"/>
                          <a:ea typeface="メイリオ" pitchFamily="50" charset="-128"/>
                        </a:rPr>
                        <a:t>地域において在宅医療を推進する上で課題（支障）をなるものについて「家族の介護力や介護サービスなど介護に関する体制が不十分であること（医療上は可能であっても、介護体制が不十分であるため在宅移行が困難）」と回答した訪問看護ステーションは</a:t>
                      </a:r>
                      <a:r>
                        <a:rPr kumimoji="1" lang="en-US" altLang="ja-JP" dirty="0" smtClean="0">
                          <a:latin typeface="メイリオ" pitchFamily="50" charset="-128"/>
                          <a:ea typeface="メイリオ" pitchFamily="50" charset="-128"/>
                        </a:rPr>
                        <a:t>69.9</a:t>
                      </a:r>
                      <a:r>
                        <a:rPr kumimoji="1" lang="ja-JP" altLang="en-US" dirty="0" smtClean="0">
                          <a:latin typeface="メイリオ" pitchFamily="50" charset="-128"/>
                          <a:ea typeface="メイリオ" pitchFamily="50" charset="-128"/>
                        </a:rPr>
                        <a:t>％であり、病院（</a:t>
                      </a:r>
                      <a:r>
                        <a:rPr kumimoji="1" lang="en-US" altLang="ja-JP" dirty="0" smtClean="0">
                          <a:latin typeface="メイリオ" pitchFamily="50" charset="-128"/>
                          <a:ea typeface="メイリオ" pitchFamily="50" charset="-128"/>
                        </a:rPr>
                        <a:t>64.8</a:t>
                      </a:r>
                      <a:r>
                        <a:rPr kumimoji="1" lang="ja-JP" altLang="en-US" dirty="0" smtClean="0">
                          <a:latin typeface="メイリオ" pitchFamily="50" charset="-128"/>
                          <a:ea typeface="メイリオ" pitchFamily="50" charset="-128"/>
                        </a:rPr>
                        <a:t>％）有床診療所（</a:t>
                      </a:r>
                      <a:r>
                        <a:rPr kumimoji="1" lang="en-US" altLang="ja-JP" dirty="0" smtClean="0">
                          <a:latin typeface="メイリオ" pitchFamily="50" charset="-128"/>
                          <a:ea typeface="メイリオ" pitchFamily="50" charset="-128"/>
                        </a:rPr>
                        <a:t>28.0</a:t>
                      </a:r>
                      <a:r>
                        <a:rPr kumimoji="1" lang="ja-JP" altLang="en-US" dirty="0" smtClean="0">
                          <a:latin typeface="メイリオ" pitchFamily="50" charset="-128"/>
                          <a:ea typeface="メイリオ" pitchFamily="50" charset="-128"/>
                        </a:rPr>
                        <a:t>％）無床診療所（</a:t>
                      </a:r>
                      <a:r>
                        <a:rPr kumimoji="1" lang="en-US" altLang="ja-JP" dirty="0" smtClean="0">
                          <a:latin typeface="メイリオ" pitchFamily="50" charset="-128"/>
                          <a:ea typeface="メイリオ" pitchFamily="50" charset="-128"/>
                        </a:rPr>
                        <a:t>41.9</a:t>
                      </a:r>
                      <a:r>
                        <a:rPr kumimoji="1" lang="ja-JP" altLang="en-US" dirty="0" smtClean="0">
                          <a:latin typeface="メイリオ" pitchFamily="50" charset="-128"/>
                          <a:ea typeface="メイリオ" pitchFamily="50" charset="-128"/>
                        </a:rPr>
                        <a:t>％）に比べ高い。</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dirty="0" smtClean="0"/>
                    </a:p>
                    <a:p>
                      <a:pPr algn="ctr"/>
                      <a:endParaRPr kumimoji="1" lang="en-US" altLang="ja-JP" dirty="0" smtClean="0"/>
                    </a:p>
                    <a:p>
                      <a:pPr algn="ctr"/>
                      <a:r>
                        <a:rPr kumimoji="1" lang="ja-JP" altLang="en-US" dirty="0" smtClean="0"/>
                        <a:t>３９</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dirty="0" smtClean="0">
                          <a:latin typeface="メイリオ" pitchFamily="50" charset="-128"/>
                          <a:ea typeface="メイリオ" pitchFamily="50" charset="-128"/>
                        </a:rPr>
                        <a:t>61</a:t>
                      </a:r>
                      <a:r>
                        <a:rPr kumimoji="1" lang="ja-JP" altLang="en-US" dirty="0" smtClean="0">
                          <a:latin typeface="メイリオ" pitchFamily="50" charset="-128"/>
                          <a:ea typeface="メイリオ" pitchFamily="50" charset="-128"/>
                        </a:rPr>
                        <a:t>～</a:t>
                      </a:r>
                      <a:r>
                        <a:rPr kumimoji="1" lang="en-US" altLang="ja-JP" dirty="0" smtClean="0">
                          <a:latin typeface="メイリオ" pitchFamily="50" charset="-128"/>
                          <a:ea typeface="メイリオ" pitchFamily="50" charset="-128"/>
                        </a:rPr>
                        <a:t>64</a:t>
                      </a:r>
                    </a:p>
                    <a:p>
                      <a:r>
                        <a:rPr kumimoji="1" lang="ja-JP" altLang="en-US" dirty="0" smtClean="0">
                          <a:latin typeface="メイリオ" pitchFamily="50" charset="-128"/>
                          <a:ea typeface="メイリオ" pitchFamily="50" charset="-128"/>
                        </a:rPr>
                        <a:t>ﾍﾟｰｼﾞ</a:t>
                      </a:r>
                      <a:endParaRPr kumimoji="1" lang="en-US" altLang="ja-JP" dirty="0" smtClean="0">
                        <a:latin typeface="メイリオ" pitchFamily="50" charset="-128"/>
                        <a:ea typeface="メイリオ" pitchFamily="50" charset="-128"/>
                      </a:endParaRPr>
                    </a:p>
                    <a:p>
                      <a:r>
                        <a:rPr kumimoji="1" lang="ja-JP" altLang="en-US" dirty="0" smtClean="0">
                          <a:latin typeface="メイリオ" pitchFamily="50" charset="-128"/>
                          <a:ea typeface="メイリオ" pitchFamily="50" charset="-128"/>
                        </a:rPr>
                        <a:t>図表</a:t>
                      </a:r>
                      <a:r>
                        <a:rPr kumimoji="1" lang="en-US" altLang="ja-JP" dirty="0" smtClean="0">
                          <a:latin typeface="メイリオ" pitchFamily="50" charset="-128"/>
                          <a:ea typeface="メイリオ" pitchFamily="50" charset="-128"/>
                        </a:rPr>
                        <a:t>65</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メイリオ" pitchFamily="50" charset="-128"/>
                          <a:ea typeface="メイリオ" pitchFamily="50" charset="-128"/>
                        </a:rPr>
                        <a:t>在宅医療を推進するために必要だと思われる支援について「退院時の支援の充実」と回答した割合は、病院（</a:t>
                      </a:r>
                      <a:r>
                        <a:rPr kumimoji="1" lang="en-US" altLang="ja-JP" dirty="0" smtClean="0">
                          <a:latin typeface="メイリオ" pitchFamily="50" charset="-128"/>
                          <a:ea typeface="メイリオ" pitchFamily="50" charset="-128"/>
                        </a:rPr>
                        <a:t>40.7</a:t>
                      </a:r>
                      <a:r>
                        <a:rPr kumimoji="1" lang="ja-JP" altLang="en-US" dirty="0" smtClean="0">
                          <a:latin typeface="メイリオ" pitchFamily="50" charset="-128"/>
                          <a:ea typeface="メイリオ" pitchFamily="50" charset="-128"/>
                        </a:rPr>
                        <a:t>％）無床診療所（</a:t>
                      </a:r>
                      <a:r>
                        <a:rPr kumimoji="1" lang="en-US" altLang="ja-JP" dirty="0" smtClean="0">
                          <a:latin typeface="メイリオ" pitchFamily="50" charset="-128"/>
                          <a:ea typeface="メイリオ" pitchFamily="50" charset="-128"/>
                        </a:rPr>
                        <a:t>12.3</a:t>
                      </a:r>
                      <a:r>
                        <a:rPr kumimoji="1" lang="ja-JP" altLang="en-US" dirty="0" smtClean="0">
                          <a:latin typeface="メイリオ" pitchFamily="50" charset="-128"/>
                          <a:ea typeface="メイリオ" pitchFamily="50" charset="-128"/>
                        </a:rPr>
                        <a:t>％）有床診療所（</a:t>
                      </a:r>
                      <a:r>
                        <a:rPr kumimoji="1" lang="en-US" altLang="ja-JP" dirty="0" smtClean="0">
                          <a:latin typeface="メイリオ" pitchFamily="50" charset="-128"/>
                          <a:ea typeface="メイリオ" pitchFamily="50" charset="-128"/>
                        </a:rPr>
                        <a:t>14.0</a:t>
                      </a:r>
                      <a:r>
                        <a:rPr kumimoji="1" lang="ja-JP" altLang="en-US" dirty="0" smtClean="0">
                          <a:latin typeface="メイリオ" pitchFamily="50" charset="-128"/>
                          <a:ea typeface="メイリオ" pitchFamily="50" charset="-128"/>
                        </a:rPr>
                        <a:t>％）に比べ、訪問看護ＳＴ（</a:t>
                      </a:r>
                      <a:r>
                        <a:rPr kumimoji="1" lang="en-US" altLang="ja-JP" dirty="0" smtClean="0">
                          <a:latin typeface="メイリオ" pitchFamily="50" charset="-128"/>
                          <a:ea typeface="メイリオ" pitchFamily="50" charset="-128"/>
                        </a:rPr>
                        <a:t>72.1</a:t>
                      </a:r>
                      <a:r>
                        <a:rPr kumimoji="1" lang="ja-JP" altLang="en-US" dirty="0" smtClean="0">
                          <a:latin typeface="メイリオ" pitchFamily="50" charset="-128"/>
                          <a:ea typeface="メイリオ" pitchFamily="50" charset="-128"/>
                        </a:rPr>
                        <a:t>％）が高い。</a:t>
                      </a:r>
                    </a:p>
                    <a:p>
                      <a:r>
                        <a:rPr kumimoji="1" lang="ja-JP" altLang="en-US" dirty="0" smtClean="0">
                          <a:latin typeface="メイリオ" pitchFamily="50" charset="-128"/>
                          <a:ea typeface="メイリオ" pitchFamily="50" charset="-128"/>
                        </a:rPr>
                        <a:t>実際に在宅サービスを行っているＳＴが在宅の移行の難しさをより感じている。実際、在宅に移行してから、結局介護を継続することができなくなり施設等の入所になるという経験を多くしているかもしれない。退院時からの退院支援を充実することで、在宅介護を継続できる可能性があるのであればその部分が在宅介護の課題ではないか（退院支援の在り方、在宅の家族支援の方法など）</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dirty="0" smtClean="0"/>
                    </a:p>
                    <a:p>
                      <a:pPr algn="ctr"/>
                      <a:endParaRPr kumimoji="1" lang="en-US" altLang="ja-JP" dirty="0" smtClean="0"/>
                    </a:p>
                    <a:p>
                      <a:pPr algn="ctr"/>
                      <a:endParaRPr kumimoji="1" lang="en-US" altLang="ja-JP" dirty="0" smtClean="0"/>
                    </a:p>
                    <a:p>
                      <a:pPr algn="ctr"/>
                      <a:endParaRPr kumimoji="1" lang="en-US" altLang="ja-JP" dirty="0" smtClean="0"/>
                    </a:p>
                    <a:p>
                      <a:pPr algn="ctr"/>
                      <a:endParaRPr kumimoji="1" lang="en-US" altLang="ja-JP" dirty="0" smtClean="0"/>
                    </a:p>
                    <a:p>
                      <a:pPr algn="ctr"/>
                      <a:r>
                        <a:rPr kumimoji="1" lang="ja-JP" altLang="en-US" dirty="0" smtClean="0"/>
                        <a:t>４０</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８ 委員からの意見、解釈を議論すべき点</a:t>
            </a:r>
            <a:endParaRPr kumimoji="1" lang="ja-JP" altLang="en-US" sz="3200" dirty="0">
              <a:latin typeface="ＭＳ Ｐゴシック" pitchFamily="50" charset="-128"/>
              <a:ea typeface="ＭＳ Ｐゴシック" pitchFamily="50" charset="-128"/>
            </a:endParaRPr>
          </a:p>
        </p:txBody>
      </p:sp>
      <p:sp>
        <p:nvSpPr>
          <p:cNvPr id="4" name="スライド番号プレースホルダ 3"/>
          <p:cNvSpPr>
            <a:spLocks noGrp="1"/>
          </p:cNvSpPr>
          <p:nvPr>
            <p:ph type="sldNum" sz="quarter" idx="12"/>
          </p:nvPr>
        </p:nvSpPr>
        <p:spPr>
          <a:xfrm>
            <a:off x="8385048" y="6446480"/>
            <a:ext cx="758952" cy="411520"/>
          </a:xfrm>
        </p:spPr>
        <p:txBody>
          <a:bodyPr/>
          <a:lstStyle/>
          <a:p>
            <a:fld id="{397D400B-2B27-4BF4-927F-031908D2BD9D}" type="slidenum">
              <a:rPr kumimoji="1" lang="ja-JP" altLang="en-US" smtClean="0"/>
              <a:pPr/>
              <a:t>69</a:t>
            </a:fld>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899592" y="332656"/>
            <a:ext cx="8686800" cy="838200"/>
          </a:xfrm>
        </p:spPr>
        <p:txBody>
          <a:bodyPr>
            <a:normAutofit/>
          </a:bodyPr>
          <a:lstStyle/>
          <a:p>
            <a:r>
              <a:rPr lang="ja-JP" altLang="en-US" sz="3200" dirty="0" smtClean="0">
                <a:latin typeface="ＭＳ Ｐゴシック" pitchFamily="50" charset="-128"/>
                <a:ea typeface="ＭＳ Ｐゴシック" pitchFamily="50" charset="-128"/>
              </a:rPr>
              <a:t>２　調査の対象・回収状況</a:t>
            </a:r>
            <a:endParaRPr kumimoji="1" lang="ja-JP" altLang="en-US" sz="3200" dirty="0">
              <a:latin typeface="ＭＳ Ｐゴシック" pitchFamily="50" charset="-128"/>
              <a:ea typeface="ＭＳ Ｐゴシック" pitchFamily="50" charset="-128"/>
            </a:endParaRPr>
          </a:p>
        </p:txBody>
      </p:sp>
      <p:sp>
        <p:nvSpPr>
          <p:cNvPr id="5" name="コンテンツ プレースホルダ 4"/>
          <p:cNvSpPr>
            <a:spLocks noGrp="1"/>
          </p:cNvSpPr>
          <p:nvPr>
            <p:ph idx="1"/>
          </p:nvPr>
        </p:nvSpPr>
        <p:spPr>
          <a:xfrm>
            <a:off x="1547664" y="1988840"/>
            <a:ext cx="5842992" cy="400110"/>
          </a:xfrm>
          <a:prstGeom prst="rect">
            <a:avLst/>
          </a:prstGeom>
        </p:spPr>
        <p:txBody>
          <a:bodyPr wrap="square">
            <a:spAutoFit/>
          </a:bodyPr>
          <a:lstStyle/>
          <a:p>
            <a:pPr marL="0" indent="0" algn="ctr">
              <a:buNone/>
            </a:pPr>
            <a:r>
              <a:rPr lang="ja-JP" altLang="en-US" sz="2000" b="1" dirty="0" smtClean="0">
                <a:latin typeface="HG丸ｺﾞｼｯｸM-PRO" pitchFamily="50" charset="-128"/>
                <a:ea typeface="HG丸ｺﾞｼｯｸM-PRO" pitchFamily="50" charset="-128"/>
              </a:rPr>
              <a:t>医療圏毎の回答人数</a:t>
            </a:r>
            <a:endParaRPr lang="ja-JP" altLang="en-US" sz="2000" b="1" dirty="0">
              <a:latin typeface="HG丸ｺﾞｼｯｸM-PRO" pitchFamily="50" charset="-128"/>
              <a:ea typeface="HG丸ｺﾞｼｯｸM-PRO" pitchFamily="50" charset="-128"/>
            </a:endParaRPr>
          </a:p>
        </p:txBody>
      </p:sp>
      <p:sp>
        <p:nvSpPr>
          <p:cNvPr id="12" name="テキスト ボックス 11"/>
          <p:cNvSpPr txBox="1"/>
          <p:nvPr/>
        </p:nvSpPr>
        <p:spPr>
          <a:xfrm>
            <a:off x="2519772" y="1124744"/>
            <a:ext cx="4104456" cy="523220"/>
          </a:xfrm>
          <a:prstGeom prst="rect">
            <a:avLst/>
          </a:prstGeom>
          <a:noFill/>
        </p:spPr>
        <p:txBody>
          <a:bodyPr wrap="square" rtlCol="0">
            <a:spAutoFit/>
          </a:bodyPr>
          <a:lstStyle/>
          <a:p>
            <a:pPr algn="ctr"/>
            <a:r>
              <a:rPr kumimoji="1" lang="ja-JP" altLang="en-US" sz="2800" dirty="0" smtClean="0">
                <a:latin typeface="+mn-ea"/>
              </a:rPr>
              <a:t>（</a:t>
            </a:r>
            <a:r>
              <a:rPr lang="ja-JP" altLang="en-US" sz="2800" dirty="0" smtClean="0">
                <a:latin typeface="+mn-ea"/>
              </a:rPr>
              <a:t>県民</a:t>
            </a:r>
            <a:r>
              <a:rPr lang="en-US" altLang="ja-JP" sz="2800" dirty="0" smtClean="0">
                <a:latin typeface="+mn-ea"/>
              </a:rPr>
              <a:t>web</a:t>
            </a:r>
            <a:r>
              <a:rPr lang="ja-JP" altLang="en-US" sz="2800" dirty="0" smtClean="0">
                <a:latin typeface="+mn-ea"/>
              </a:rPr>
              <a:t>意識調査</a:t>
            </a:r>
            <a:r>
              <a:rPr kumimoji="1" lang="ja-JP" altLang="en-US" sz="2800" dirty="0" smtClean="0">
                <a:latin typeface="+mn-ea"/>
              </a:rPr>
              <a:t>）</a:t>
            </a:r>
            <a:endParaRPr kumimoji="1" lang="ja-JP" altLang="en-US" sz="2800" dirty="0">
              <a:latin typeface="+mn-ea"/>
            </a:endParaRPr>
          </a:p>
        </p:txBody>
      </p:sp>
      <p:pic>
        <p:nvPicPr>
          <p:cNvPr id="7" name="Picture 84"/>
          <p:cNvPicPr>
            <a:picLocks noChangeAspect="1" noChangeArrowheads="1"/>
            <a:extLst>
              <a:ext uri="{84589F7E-364E-4C9E-8A38-B11213B215E9}">
                <a14:cameraTool xmlns:a14="http://schemas.microsoft.com/office/drawing/2010/main" xmlns="" cellRange="'パーツ(1)'!$H$4:$I$15"/>
              </a:ext>
            </a:extLst>
          </p:cNvPicPr>
          <p:nvPr/>
        </p:nvPicPr>
        <p:blipFill>
          <a:blip r:embed="rId3" cstate="print"/>
          <a:srcRect/>
          <a:stretch>
            <a:fillRect/>
          </a:stretch>
        </p:blipFill>
        <p:spPr bwMode="auto">
          <a:xfrm>
            <a:off x="3059832" y="2636914"/>
            <a:ext cx="2880320" cy="345525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スライド番号プレースホルダ 5"/>
          <p:cNvSpPr>
            <a:spLocks noGrp="1"/>
          </p:cNvSpPr>
          <p:nvPr>
            <p:ph type="sldNum" sz="quarter" idx="12"/>
          </p:nvPr>
        </p:nvSpPr>
        <p:spPr/>
        <p:txBody>
          <a:bodyPr/>
          <a:lstStyle/>
          <a:p>
            <a:fld id="{397D400B-2B27-4BF4-927F-031908D2BD9D}" type="slidenum">
              <a:rPr kumimoji="1" lang="ja-JP" altLang="en-US" smtClean="0"/>
              <a:pPr/>
              <a:t>7</a:t>
            </a:fld>
            <a:endParaRPr kumimoji="1" lang="ja-JP"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nvPr>
        </p:nvGraphicFramePr>
        <p:xfrm>
          <a:off x="304800" y="1554163"/>
          <a:ext cx="8686800" cy="3291840"/>
        </p:xfrm>
        <a:graphic>
          <a:graphicData uri="http://schemas.openxmlformats.org/drawingml/2006/table">
            <a:tbl>
              <a:tblPr firstRow="1" bandRow="1">
                <a:tableStyleId>{5C22544A-7EE6-4342-B048-85BDC9FD1C3A}</a:tableStyleId>
              </a:tblPr>
              <a:tblGrid>
                <a:gridCol w="1314872"/>
                <a:gridCol w="6408712"/>
                <a:gridCol w="963216"/>
              </a:tblGrid>
              <a:tr h="370840">
                <a:tc>
                  <a:txBody>
                    <a:bodyPr/>
                    <a:lstStyle/>
                    <a:p>
                      <a:r>
                        <a:rPr kumimoji="1" lang="ja-JP" altLang="en-US" dirty="0" smtClean="0">
                          <a:solidFill>
                            <a:schemeClr val="tx1"/>
                          </a:solidFill>
                          <a:latin typeface="メイリオ" pitchFamily="50" charset="-128"/>
                          <a:ea typeface="メイリオ" pitchFamily="50" charset="-128"/>
                        </a:rPr>
                        <a:t>報告書</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dirty="0" smtClean="0">
                          <a:solidFill>
                            <a:schemeClr val="tx1"/>
                          </a:solidFill>
                          <a:latin typeface="メイリオ" pitchFamily="50" charset="-128"/>
                          <a:ea typeface="メイリオ" pitchFamily="50" charset="-128"/>
                        </a:rPr>
                        <a:t>意見</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dirty="0" smtClean="0">
                          <a:solidFill>
                            <a:schemeClr val="tx1"/>
                          </a:solidFill>
                          <a:latin typeface="メイリオ" pitchFamily="50" charset="-128"/>
                          <a:ea typeface="メイリオ" pitchFamily="50" charset="-128"/>
                        </a:rPr>
                        <a:t>該当スライド</a:t>
                      </a:r>
                      <a:endParaRPr kumimoji="1" lang="ja-JP" altLang="en-US" dirty="0">
                        <a:solidFill>
                          <a:schemeClr val="tx1"/>
                        </a:solidFill>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70840">
                <a:tc>
                  <a:txBody>
                    <a:bodyPr/>
                    <a:lstStyle/>
                    <a:p>
                      <a:r>
                        <a:rPr kumimoji="1" lang="en-US" altLang="ja-JP" dirty="0" smtClean="0">
                          <a:latin typeface="メイリオ" pitchFamily="50" charset="-128"/>
                          <a:ea typeface="メイリオ" pitchFamily="50" charset="-128"/>
                        </a:rPr>
                        <a:t>71</a:t>
                      </a:r>
                      <a:r>
                        <a:rPr kumimoji="1" lang="ja-JP" altLang="en-US" dirty="0" smtClean="0">
                          <a:latin typeface="メイリオ" pitchFamily="50" charset="-128"/>
                          <a:ea typeface="メイリオ" pitchFamily="50" charset="-128"/>
                        </a:rPr>
                        <a:t>・</a:t>
                      </a:r>
                      <a:r>
                        <a:rPr kumimoji="1" lang="en-US" altLang="ja-JP" dirty="0" smtClean="0">
                          <a:latin typeface="メイリオ" pitchFamily="50" charset="-128"/>
                          <a:ea typeface="メイリオ" pitchFamily="50" charset="-128"/>
                        </a:rPr>
                        <a:t>72</a:t>
                      </a:r>
                      <a:r>
                        <a:rPr kumimoji="1" lang="ja-JP" altLang="en-US" dirty="0" smtClean="0">
                          <a:latin typeface="メイリオ" pitchFamily="50" charset="-128"/>
                          <a:ea typeface="メイリオ" pitchFamily="50" charset="-128"/>
                        </a:rPr>
                        <a:t>ﾍﾟｰｼﾞ</a:t>
                      </a:r>
                    </a:p>
                    <a:p>
                      <a:r>
                        <a:rPr kumimoji="1" lang="ja-JP" altLang="en-US" dirty="0" smtClean="0">
                          <a:latin typeface="メイリオ" pitchFamily="50" charset="-128"/>
                          <a:ea typeface="メイリオ" pitchFamily="50" charset="-128"/>
                        </a:rPr>
                        <a:t>図表</a:t>
                      </a:r>
                      <a:r>
                        <a:rPr kumimoji="1" lang="en-US" altLang="ja-JP" dirty="0" smtClean="0">
                          <a:latin typeface="メイリオ" pitchFamily="50" charset="-128"/>
                          <a:ea typeface="メイリオ" pitchFamily="50" charset="-128"/>
                        </a:rPr>
                        <a:t>74-75</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smtClean="0">
                          <a:latin typeface="メイリオ" pitchFamily="50" charset="-128"/>
                          <a:ea typeface="メイリオ" pitchFamily="50" charset="-128"/>
                        </a:rPr>
                        <a:t>ICT</a:t>
                      </a:r>
                      <a:r>
                        <a:rPr kumimoji="1" lang="ja-JP" altLang="en-US" dirty="0" smtClean="0">
                          <a:latin typeface="メイリオ" pitchFamily="50" charset="-128"/>
                          <a:ea typeface="メイリオ" pitchFamily="50" charset="-128"/>
                        </a:rPr>
                        <a:t>（情報通信技術）を利用した、医療機関間や医療機関と介護事業所との情報共有について、今後広がっていくことが望ましいという回答がどちらも半数を占める一方、無回答が</a:t>
                      </a:r>
                      <a:r>
                        <a:rPr kumimoji="1" lang="en-US" altLang="ja-JP" dirty="0" smtClean="0">
                          <a:latin typeface="メイリオ" pitchFamily="50" charset="-128"/>
                          <a:ea typeface="メイリオ" pitchFamily="50" charset="-128"/>
                        </a:rPr>
                        <a:t>25%</a:t>
                      </a:r>
                      <a:r>
                        <a:rPr kumimoji="1" lang="ja-JP" altLang="en-US" dirty="0" smtClean="0">
                          <a:latin typeface="メイリオ" pitchFamily="50" charset="-128"/>
                          <a:ea typeface="メイリオ" pitchFamily="50" charset="-128"/>
                        </a:rPr>
                        <a:t>もある。ＩＣＴの活用にはかなりの課題があると考えられる。</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dirty="0" smtClean="0"/>
                    </a:p>
                    <a:p>
                      <a:pPr algn="ctr"/>
                      <a:endParaRPr kumimoji="1" lang="en-US" altLang="ja-JP" dirty="0" smtClean="0"/>
                    </a:p>
                    <a:p>
                      <a:pPr algn="ctr"/>
                      <a:r>
                        <a:rPr kumimoji="1" lang="ja-JP" altLang="en-US" dirty="0" smtClean="0"/>
                        <a:t>４１</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kumimoji="1" lang="en-US" altLang="ja-JP" dirty="0" smtClean="0">
                          <a:latin typeface="メイリオ" pitchFamily="50" charset="-128"/>
                          <a:ea typeface="メイリオ" pitchFamily="50" charset="-128"/>
                        </a:rPr>
                        <a:t>116</a:t>
                      </a:r>
                      <a:r>
                        <a:rPr kumimoji="1" lang="ja-JP" altLang="en-US" dirty="0" smtClean="0">
                          <a:latin typeface="メイリオ" pitchFamily="50" charset="-128"/>
                          <a:ea typeface="メイリオ" pitchFamily="50" charset="-128"/>
                        </a:rPr>
                        <a:t>ﾍﾟｰｼﾞ</a:t>
                      </a:r>
                    </a:p>
                    <a:p>
                      <a:r>
                        <a:rPr kumimoji="1" lang="ja-JP" altLang="en-US" dirty="0" smtClean="0">
                          <a:latin typeface="メイリオ" pitchFamily="50" charset="-128"/>
                          <a:ea typeface="メイリオ" pitchFamily="50" charset="-128"/>
                        </a:rPr>
                        <a:t>図表</a:t>
                      </a:r>
                      <a:r>
                        <a:rPr kumimoji="1" lang="en-US" altLang="ja-JP" dirty="0" smtClean="0">
                          <a:latin typeface="メイリオ" pitchFamily="50" charset="-128"/>
                          <a:ea typeface="メイリオ" pitchFamily="50" charset="-128"/>
                        </a:rPr>
                        <a:t>142</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メイリオ" pitchFamily="50" charset="-128"/>
                          <a:ea typeface="メイリオ" pitchFamily="50" charset="-128"/>
                        </a:rPr>
                        <a:t>施設系サービスへの退院可能</a:t>
                      </a:r>
                      <a:r>
                        <a:rPr kumimoji="1" lang="en-US" altLang="ja-JP" dirty="0" smtClean="0">
                          <a:latin typeface="メイリオ" pitchFamily="50" charset="-128"/>
                          <a:ea typeface="メイリオ" pitchFamily="50" charset="-128"/>
                        </a:rPr>
                        <a:t>73.7</a:t>
                      </a:r>
                      <a:r>
                        <a:rPr kumimoji="1" lang="ja-JP" altLang="en-US" dirty="0" smtClean="0">
                          <a:latin typeface="メイリオ" pitchFamily="50" charset="-128"/>
                          <a:ea typeface="メイリオ" pitchFamily="50" charset="-128"/>
                        </a:rPr>
                        <a:t>％、在宅復帰可能</a:t>
                      </a:r>
                      <a:r>
                        <a:rPr kumimoji="1" lang="en-US" altLang="ja-JP" dirty="0" smtClean="0">
                          <a:latin typeface="メイリオ" pitchFamily="50" charset="-128"/>
                          <a:ea typeface="メイリオ" pitchFamily="50" charset="-128"/>
                        </a:rPr>
                        <a:t>9.4</a:t>
                      </a:r>
                      <a:r>
                        <a:rPr kumimoji="1" lang="ja-JP" altLang="en-US" dirty="0" smtClean="0">
                          <a:latin typeface="メイリオ" pitchFamily="50" charset="-128"/>
                          <a:ea typeface="メイリオ" pitchFamily="50" charset="-128"/>
                        </a:rPr>
                        <a:t>％の解釈はどのようになるか。療養病床の削減、施設への転換の施策は妥当か。</a:t>
                      </a:r>
                    </a:p>
                    <a:p>
                      <a:r>
                        <a:rPr kumimoji="1" lang="ja-JP" altLang="en-US" dirty="0" smtClean="0">
                          <a:latin typeface="メイリオ" pitchFamily="50" charset="-128"/>
                          <a:ea typeface="メイリオ" pitchFamily="50" charset="-128"/>
                        </a:rPr>
                        <a:t>入院理由として自宅介護力の無い事は明瞭</a:t>
                      </a:r>
                      <a:endParaRPr kumimoji="1" lang="ja-JP" altLang="en-US" dirty="0">
                        <a:latin typeface="メイリオ" pitchFamily="50" charset="-128"/>
                        <a:ea typeface="メイリオ"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en-US" altLang="ja-JP" dirty="0" smtClean="0"/>
                    </a:p>
                    <a:p>
                      <a:pPr algn="ctr"/>
                      <a:r>
                        <a:rPr kumimoji="1" lang="ja-JP" altLang="en-US" dirty="0" smtClean="0"/>
                        <a:t>５０</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８ 委員からの意見、解釈を議論すべき点</a:t>
            </a:r>
            <a:endParaRPr kumimoji="1" lang="ja-JP" altLang="en-US" sz="3200" dirty="0">
              <a:latin typeface="ＭＳ Ｐゴシック" pitchFamily="50" charset="-128"/>
              <a:ea typeface="ＭＳ Ｐゴシック" pitchFamily="50" charset="-128"/>
            </a:endParaRPr>
          </a:p>
        </p:txBody>
      </p:sp>
      <p:sp>
        <p:nvSpPr>
          <p:cNvPr id="4" name="スライド番号プレースホルダ 3"/>
          <p:cNvSpPr>
            <a:spLocks noGrp="1"/>
          </p:cNvSpPr>
          <p:nvPr>
            <p:ph type="sldNum" sz="quarter" idx="12"/>
          </p:nvPr>
        </p:nvSpPr>
        <p:spPr/>
        <p:txBody>
          <a:bodyPr/>
          <a:lstStyle/>
          <a:p>
            <a:fld id="{397D400B-2B27-4BF4-927F-031908D2BD9D}" type="slidenum">
              <a:rPr kumimoji="1" lang="ja-JP" altLang="en-US" smtClean="0"/>
              <a:pPr/>
              <a:t>70</a:t>
            </a:fld>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708922"/>
            <a:ext cx="8206680" cy="1470025"/>
          </a:xfrm>
        </p:spPr>
        <p:txBody>
          <a:bodyPr>
            <a:normAutofit/>
          </a:bodyPr>
          <a:lstStyle/>
          <a:p>
            <a:pPr algn="ctr"/>
            <a:r>
              <a:rPr kumimoji="1" lang="ja-JP" altLang="en-US" sz="4000" dirty="0" smtClean="0">
                <a:latin typeface="メイリオ" pitchFamily="50" charset="-128"/>
                <a:ea typeface="メイリオ" pitchFamily="50" charset="-128"/>
              </a:rPr>
              <a:t>３ 在宅医療に関する実態</a:t>
            </a:r>
            <a:endParaRPr kumimoji="1" lang="ja-JP" altLang="en-US" sz="4000" dirty="0">
              <a:latin typeface="メイリオ" pitchFamily="50" charset="-128"/>
              <a:ea typeface="メイリオ" pitchFamily="50" charset="-128"/>
            </a:endParaRPr>
          </a:p>
        </p:txBody>
      </p:sp>
      <p:sp>
        <p:nvSpPr>
          <p:cNvPr id="3" name="サブタイトル 2"/>
          <p:cNvSpPr>
            <a:spLocks noGrp="1"/>
          </p:cNvSpPr>
          <p:nvPr>
            <p:ph type="subTitle" idx="1"/>
          </p:nvPr>
        </p:nvSpPr>
        <p:spPr>
          <a:xfrm>
            <a:off x="4860033" y="3645024"/>
            <a:ext cx="4499992" cy="1752600"/>
          </a:xfrm>
        </p:spPr>
        <p:txBody>
          <a:bodyPr/>
          <a:lstStyle/>
          <a:p>
            <a:r>
              <a:rPr lang="ja-JP" altLang="en-US" b="1" dirty="0" smtClean="0"/>
              <a:t>報告書　Ｐ５～８７</a:t>
            </a:r>
            <a:endParaRPr kumimoji="1" lang="ja-JP" altLang="en-US" dirty="0"/>
          </a:p>
        </p:txBody>
      </p:sp>
      <p:sp>
        <p:nvSpPr>
          <p:cNvPr id="4" name="スライド番号プレースホルダ 3"/>
          <p:cNvSpPr>
            <a:spLocks noGrp="1"/>
          </p:cNvSpPr>
          <p:nvPr>
            <p:ph type="sldNum" sz="quarter" idx="12"/>
          </p:nvPr>
        </p:nvSpPr>
        <p:spPr/>
        <p:txBody>
          <a:bodyPr/>
          <a:lstStyle/>
          <a:p>
            <a:fld id="{397D400B-2B27-4BF4-927F-031908D2BD9D}" type="slidenum">
              <a:rPr kumimoji="1" lang="ja-JP" altLang="en-US"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827584" y="404664"/>
            <a:ext cx="8686800" cy="838200"/>
          </a:xfrm>
        </p:spPr>
        <p:txBody>
          <a:bodyPr>
            <a:normAutofit/>
          </a:bodyPr>
          <a:lstStyle/>
          <a:p>
            <a:r>
              <a:rPr lang="ja-JP" altLang="en-US" sz="3200" dirty="0" smtClean="0">
                <a:latin typeface="メイリオ" pitchFamily="50" charset="-128"/>
                <a:ea typeface="メイリオ" pitchFamily="50" charset="-128"/>
              </a:rPr>
              <a:t>３ 在宅医療に関する実態</a:t>
            </a:r>
            <a:endParaRPr kumimoji="1" lang="ja-JP" altLang="en-US" sz="3200" dirty="0">
              <a:latin typeface="ＭＳ Ｐゴシック" pitchFamily="50" charset="-128"/>
              <a:ea typeface="ＭＳ Ｐゴシック" pitchFamily="50" charset="-128"/>
            </a:endParaRPr>
          </a:p>
        </p:txBody>
      </p:sp>
      <p:sp>
        <p:nvSpPr>
          <p:cNvPr id="4" name="正方形/長方形 3"/>
          <p:cNvSpPr/>
          <p:nvPr/>
        </p:nvSpPr>
        <p:spPr>
          <a:xfrm>
            <a:off x="647056" y="1556792"/>
            <a:ext cx="8496944" cy="400110"/>
          </a:xfrm>
          <a:prstGeom prst="rect">
            <a:avLst/>
          </a:prstGeom>
        </p:spPr>
        <p:txBody>
          <a:bodyPr wrap="square">
            <a:spAutoFit/>
          </a:bodyPr>
          <a:lstStyle/>
          <a:p>
            <a:r>
              <a:rPr lang="ja-JP" altLang="en-US" sz="2000" dirty="0" smtClean="0">
                <a:latin typeface="HG丸ｺﾞｼｯｸM-PRO" pitchFamily="50" charset="-128"/>
                <a:ea typeface="HG丸ｺﾞｼｯｸM-PRO" pitchFamily="50" charset="-128"/>
              </a:rPr>
              <a:t>　　退院調整部署（地域連携室等）の有無</a:t>
            </a:r>
            <a:endParaRPr lang="ja-JP" altLang="en-US" sz="2000" dirty="0">
              <a:latin typeface="HG丸ｺﾞｼｯｸM-PRO" pitchFamily="50" charset="-128"/>
              <a:ea typeface="HG丸ｺﾞｼｯｸM-PRO" pitchFamily="50" charset="-128"/>
            </a:endParaRPr>
          </a:p>
        </p:txBody>
      </p:sp>
      <p:pic>
        <p:nvPicPr>
          <p:cNvPr id="1027" name="Picture 3"/>
          <p:cNvPicPr>
            <a:picLocks noChangeAspect="1" noChangeArrowheads="1"/>
          </p:cNvPicPr>
          <p:nvPr/>
        </p:nvPicPr>
        <p:blipFill>
          <a:blip r:embed="rId3" cstate="print"/>
          <a:srcRect/>
          <a:stretch>
            <a:fillRect/>
          </a:stretch>
        </p:blipFill>
        <p:spPr bwMode="auto">
          <a:xfrm>
            <a:off x="1331640" y="2204866"/>
            <a:ext cx="6536024" cy="3346673"/>
          </a:xfrm>
          <a:prstGeom prst="rect">
            <a:avLst/>
          </a:prstGeom>
          <a:noFill/>
          <a:ln w="9525">
            <a:noFill/>
            <a:miter lim="800000"/>
            <a:headEnd/>
            <a:tailEnd/>
          </a:ln>
          <a:effectLst/>
        </p:spPr>
      </p:pic>
      <p:sp>
        <p:nvSpPr>
          <p:cNvPr id="20" name="コンテンツ プレースホルダ 2"/>
          <p:cNvSpPr>
            <a:spLocks noGrp="1"/>
          </p:cNvSpPr>
          <p:nvPr>
            <p:ph idx="1"/>
          </p:nvPr>
        </p:nvSpPr>
        <p:spPr>
          <a:xfrm>
            <a:off x="5580113" y="5661248"/>
            <a:ext cx="3024336" cy="360040"/>
          </a:xfrm>
        </p:spPr>
        <p:txBody>
          <a:bodyPr>
            <a:normAutofit lnSpcReduction="10000"/>
          </a:bodyPr>
          <a:lstStyle/>
          <a:p>
            <a:pPr marL="0" indent="0">
              <a:buNone/>
            </a:pPr>
            <a:r>
              <a:rPr lang="ja-JP" altLang="en-US" sz="1800" dirty="0" smtClean="0">
                <a:latin typeface="メイリオ" pitchFamily="50" charset="-128"/>
                <a:ea typeface="メイリオ" pitchFamily="50" charset="-128"/>
              </a:rPr>
              <a:t>報告書５ページ　図表３</a:t>
            </a:r>
          </a:p>
        </p:txBody>
      </p:sp>
      <p:sp>
        <p:nvSpPr>
          <p:cNvPr id="6" name="スライド番号プレースホルダ 5"/>
          <p:cNvSpPr>
            <a:spLocks noGrp="1"/>
          </p:cNvSpPr>
          <p:nvPr>
            <p:ph type="sldNum" sz="quarter" idx="12"/>
          </p:nvPr>
        </p:nvSpPr>
        <p:spPr/>
        <p:txBody>
          <a:bodyPr/>
          <a:lstStyle/>
          <a:p>
            <a:fld id="{397D400B-2B27-4BF4-927F-031908D2BD9D}" type="slidenum">
              <a:rPr kumimoji="1" lang="ja-JP" altLang="en-US" smtClean="0"/>
              <a:pPr/>
              <a:t>9</a:t>
            </a:fld>
            <a:endParaRPr kumimoji="1" lang="ja-JP" alt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トラベル">
  <a:themeElements>
    <a:clrScheme name="ユーザー定義 3">
      <a:dk1>
        <a:sysClr val="windowText" lastClr="000000"/>
      </a:dk1>
      <a:lt1>
        <a:sysClr val="window" lastClr="FFFFFF"/>
      </a:lt1>
      <a:dk2>
        <a:srgbClr val="000000"/>
      </a:dk2>
      <a:lt2>
        <a:srgbClr val="E7F1D2"/>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トラベル">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トラベル">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ユーザー定義 4">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6384</TotalTime>
  <Words>3918</Words>
  <Application>Microsoft Office PowerPoint</Application>
  <PresentationFormat>画面に合わせる (4:3)</PresentationFormat>
  <Paragraphs>661</Paragraphs>
  <Slides>70</Slides>
  <Notes>56</Notes>
  <HiddenSlides>0</HiddenSlides>
  <MMClips>0</MMClips>
  <ScaleCrop>false</ScaleCrop>
  <HeadingPairs>
    <vt:vector size="4" baseType="variant">
      <vt:variant>
        <vt:lpstr>テーマ</vt:lpstr>
      </vt:variant>
      <vt:variant>
        <vt:i4>1</vt:i4>
      </vt:variant>
      <vt:variant>
        <vt:lpstr>スライド タイトル</vt:lpstr>
      </vt:variant>
      <vt:variant>
        <vt:i4>70</vt:i4>
      </vt:variant>
    </vt:vector>
  </HeadingPairs>
  <TitlesOfParts>
    <vt:vector size="71" baseType="lpstr">
      <vt:lpstr>トラベル</vt:lpstr>
      <vt:lpstr>在宅医療提供体制調査結果の概要</vt:lpstr>
      <vt:lpstr>　　１　調査の目的  　　２　調査対象・回収状況</vt:lpstr>
      <vt:lpstr>１　調査の目的</vt:lpstr>
      <vt:lpstr>２　調査の対象・回収状況</vt:lpstr>
      <vt:lpstr>２　調査の対象・回収状況</vt:lpstr>
      <vt:lpstr>スライド 6</vt:lpstr>
      <vt:lpstr>２　調査の対象・回収状況</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 </vt:lpstr>
      <vt:lpstr>３ 在宅医療に関する実態</vt:lpstr>
      <vt:lpstr>３ 在宅医療に関する実態</vt:lpstr>
      <vt:lpstr>３ 在宅医療に関する実態</vt:lpstr>
      <vt:lpstr>３ 在宅医療に関する実態</vt:lpstr>
      <vt:lpstr>３ 在宅医療に関する実態</vt:lpstr>
      <vt:lpstr>４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３ 在宅医療に関する実態</vt:lpstr>
      <vt:lpstr>４ 在宅療養状況調査</vt:lpstr>
      <vt:lpstr>４　療養病床患者の状況</vt:lpstr>
      <vt:lpstr>４　療養病床患者の状況</vt:lpstr>
      <vt:lpstr>４　療養病床患者の状況</vt:lpstr>
      <vt:lpstr>４　療養病床患者の状況</vt:lpstr>
      <vt:lpstr>４　療養病床患者の状況</vt:lpstr>
      <vt:lpstr>４　療養病床患者の状況</vt:lpstr>
      <vt:lpstr>４　療養病床患者の状況</vt:lpstr>
      <vt:lpstr>４　療養病床患者の状況</vt:lpstr>
      <vt:lpstr>５ 県民webアンケートによる 意識調査</vt:lpstr>
      <vt:lpstr>５ 県民webアンケートによる意識調査</vt:lpstr>
      <vt:lpstr>スライド 53</vt:lpstr>
      <vt:lpstr>スライド 54</vt:lpstr>
      <vt:lpstr>６ 長野県の在宅医療提供状況</vt:lpstr>
      <vt:lpstr>６ 長野県の在宅医療提供状況</vt:lpstr>
      <vt:lpstr>６ 長野県の在宅医療提供状況</vt:lpstr>
      <vt:lpstr>７ 将来(2025年)の医療需給状況</vt:lpstr>
      <vt:lpstr>７ 将来(2025年)の医療需給状況</vt:lpstr>
      <vt:lpstr>７ 将来(2025年)の医療需給状況</vt:lpstr>
      <vt:lpstr>７ 将来(2025年)の医療需給状況</vt:lpstr>
      <vt:lpstr>７ 将来(2025年)の医療需給状況</vt:lpstr>
      <vt:lpstr>７ 将来(2025年)の医療需給状況</vt:lpstr>
      <vt:lpstr>８ 委員からの意見、解釈を議論すべき点</vt:lpstr>
      <vt:lpstr>８ 委員からの意見、解釈を議論すべき点</vt:lpstr>
      <vt:lpstr>８ 委員からの意見、解釈を議論すべき点</vt:lpstr>
      <vt:lpstr>８ 委員からの意見、解釈を議論すべき点</vt:lpstr>
      <vt:lpstr>８ 委員からの意見、解釈を議論すべき点</vt:lpstr>
      <vt:lpstr>８ 委員からの意見、解釈を議論すべき点</vt:lpstr>
      <vt:lpstr>８ 委員からの意見、解釈を議論すべき点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在宅医療提供体制調査結果の概要</dc:title>
  <dc:creator>管理者</dc:creator>
  <cp:lastModifiedBy>管理者</cp:lastModifiedBy>
  <cp:revision>570</cp:revision>
  <cp:lastPrinted>2016-08-10T08:06:09Z</cp:lastPrinted>
  <dcterms:created xsi:type="dcterms:W3CDTF">2016-07-08T05:56:54Z</dcterms:created>
  <dcterms:modified xsi:type="dcterms:W3CDTF">2017-01-13T02:02:41Z</dcterms:modified>
</cp:coreProperties>
</file>