
<file path=[Content_Types].xml><?xml version="1.0" encoding="utf-8"?>
<Types xmlns="http://schemas.openxmlformats.org/package/2006/content-types">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6" r:id="rId2"/>
    <p:sldMasterId id="2147483772" r:id="rId3"/>
  </p:sldMasterIdLst>
  <p:notesMasterIdLst>
    <p:notesMasterId r:id="rId12"/>
  </p:notesMasterIdLst>
  <p:sldIdLst>
    <p:sldId id="456" r:id="rId4"/>
    <p:sldId id="755" r:id="rId5"/>
    <p:sldId id="756" r:id="rId6"/>
    <p:sldId id="750" r:id="rId7"/>
    <p:sldId id="753" r:id="rId8"/>
    <p:sldId id="751" r:id="rId9"/>
    <p:sldId id="752" r:id="rId10"/>
    <p:sldId id="754" r:id="rId11"/>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6DA2AA08-2EE5-4D90-A5FE-4513C76856B2}">
          <p14:sldIdLst>
            <p14:sldId id="456"/>
            <p14:sldId id="755"/>
            <p14:sldId id="756"/>
            <p14:sldId id="750"/>
            <p14:sldId id="753"/>
            <p14:sldId id="751"/>
            <p14:sldId id="752"/>
            <p14:sldId id="754"/>
          </p14:sldIdLst>
        </p14:section>
      </p14:sectionLst>
    </p:ex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25" autoAdjust="0"/>
    <p:restoredTop sz="94389" autoAdjust="0"/>
  </p:normalViewPr>
  <p:slideViewPr>
    <p:cSldViewPr snapToGrid="0">
      <p:cViewPr varScale="1">
        <p:scale>
          <a:sx n="70" d="100"/>
          <a:sy n="70" d="100"/>
        </p:scale>
        <p:origin x="-1530" y="-96"/>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Sheet5!$B$2</c:f>
              <c:strCache>
                <c:ptCount val="1"/>
                <c:pt idx="0">
                  <c:v>慢性期</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Sheet5!$C$1:$G$1</c:f>
              <c:strCache>
                <c:ptCount val="5"/>
                <c:pt idx="0">
                  <c:v>Ｈ27</c:v>
                </c:pt>
                <c:pt idx="1">
                  <c:v>Ｈ28</c:v>
                </c:pt>
                <c:pt idx="2">
                  <c:v>Ｈ29</c:v>
                </c:pt>
                <c:pt idx="3">
                  <c:v>2023年</c:v>
                </c:pt>
                <c:pt idx="4">
                  <c:v>2025年</c:v>
                </c:pt>
              </c:strCache>
            </c:strRef>
          </c:cat>
          <c:val>
            <c:numRef>
              <c:f>Sheet5!$C$2:$G$2</c:f>
              <c:numCache>
                <c:formatCode>General</c:formatCode>
                <c:ptCount val="5"/>
                <c:pt idx="0">
                  <c:v>72</c:v>
                </c:pt>
                <c:pt idx="1">
                  <c:v>91</c:v>
                </c:pt>
                <c:pt idx="2">
                  <c:v>99</c:v>
                </c:pt>
                <c:pt idx="3">
                  <c:v>99</c:v>
                </c:pt>
                <c:pt idx="4">
                  <c:v>58</c:v>
                </c:pt>
              </c:numCache>
            </c:numRef>
          </c:val>
          <c:extLst xmlns:c16r2="http://schemas.microsoft.com/office/drawing/2015/06/chart">
            <c:ext xmlns:c16="http://schemas.microsoft.com/office/drawing/2014/chart" uri="{C3380CC4-5D6E-409C-BE32-E72D297353CC}">
              <c16:uniqueId val="{00000000-B079-454A-B0C4-B9A092E4DCBB}"/>
            </c:ext>
          </c:extLst>
        </c:ser>
        <c:ser>
          <c:idx val="1"/>
          <c:order val="1"/>
          <c:tx>
            <c:strRef>
              <c:f>Sheet5!$B$3</c:f>
              <c:strCache>
                <c:ptCount val="1"/>
                <c:pt idx="0">
                  <c:v>回復期</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Sheet5!$C$1:$G$1</c:f>
              <c:strCache>
                <c:ptCount val="5"/>
                <c:pt idx="0">
                  <c:v>Ｈ27</c:v>
                </c:pt>
                <c:pt idx="1">
                  <c:v>Ｈ28</c:v>
                </c:pt>
                <c:pt idx="2">
                  <c:v>Ｈ29</c:v>
                </c:pt>
                <c:pt idx="3">
                  <c:v>2023年</c:v>
                </c:pt>
                <c:pt idx="4">
                  <c:v>2025年</c:v>
                </c:pt>
              </c:strCache>
            </c:strRef>
          </c:cat>
          <c:val>
            <c:numRef>
              <c:f>Sheet5!$C$3:$G$3</c:f>
              <c:numCache>
                <c:formatCode>General</c:formatCode>
                <c:ptCount val="5"/>
                <c:pt idx="0">
                  <c:v>140</c:v>
                </c:pt>
                <c:pt idx="1">
                  <c:v>140</c:v>
                </c:pt>
                <c:pt idx="2">
                  <c:v>200</c:v>
                </c:pt>
                <c:pt idx="3">
                  <c:v>200</c:v>
                </c:pt>
                <c:pt idx="4">
                  <c:v>182</c:v>
                </c:pt>
              </c:numCache>
            </c:numRef>
          </c:val>
          <c:extLst xmlns:c16r2="http://schemas.microsoft.com/office/drawing/2015/06/chart">
            <c:ext xmlns:c16="http://schemas.microsoft.com/office/drawing/2014/chart" uri="{C3380CC4-5D6E-409C-BE32-E72D297353CC}">
              <c16:uniqueId val="{00000001-B079-454A-B0C4-B9A092E4DCBB}"/>
            </c:ext>
          </c:extLst>
        </c:ser>
        <c:ser>
          <c:idx val="2"/>
          <c:order val="2"/>
          <c:tx>
            <c:strRef>
              <c:f>Sheet5!$B$4</c:f>
              <c:strCache>
                <c:ptCount val="1"/>
                <c:pt idx="0">
                  <c:v>急性期</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Sheet5!$C$1:$G$1</c:f>
              <c:strCache>
                <c:ptCount val="5"/>
                <c:pt idx="0">
                  <c:v>Ｈ27</c:v>
                </c:pt>
                <c:pt idx="1">
                  <c:v>Ｈ28</c:v>
                </c:pt>
                <c:pt idx="2">
                  <c:v>Ｈ29</c:v>
                </c:pt>
                <c:pt idx="3">
                  <c:v>2023年</c:v>
                </c:pt>
                <c:pt idx="4">
                  <c:v>2025年</c:v>
                </c:pt>
              </c:strCache>
            </c:strRef>
          </c:cat>
          <c:val>
            <c:numRef>
              <c:f>Sheet5!$C$4:$G$4</c:f>
              <c:numCache>
                <c:formatCode>General</c:formatCode>
                <c:ptCount val="5"/>
                <c:pt idx="0">
                  <c:v>456</c:v>
                </c:pt>
                <c:pt idx="1">
                  <c:v>453</c:v>
                </c:pt>
                <c:pt idx="2">
                  <c:v>353</c:v>
                </c:pt>
                <c:pt idx="3">
                  <c:v>341</c:v>
                </c:pt>
                <c:pt idx="4">
                  <c:v>244</c:v>
                </c:pt>
              </c:numCache>
            </c:numRef>
          </c:val>
          <c:extLst xmlns:c16r2="http://schemas.microsoft.com/office/drawing/2015/06/chart">
            <c:ext xmlns:c16="http://schemas.microsoft.com/office/drawing/2014/chart" uri="{C3380CC4-5D6E-409C-BE32-E72D297353CC}">
              <c16:uniqueId val="{00000002-B079-454A-B0C4-B9A092E4DCBB}"/>
            </c:ext>
          </c:extLst>
        </c:ser>
        <c:ser>
          <c:idx val="3"/>
          <c:order val="3"/>
          <c:tx>
            <c:strRef>
              <c:f>Sheet5!$B$5</c:f>
              <c:strCache>
                <c:ptCount val="1"/>
                <c:pt idx="0">
                  <c:v>高度急性期</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Sheet5!$C$1:$G$1</c:f>
              <c:strCache>
                <c:ptCount val="5"/>
                <c:pt idx="0">
                  <c:v>Ｈ27</c:v>
                </c:pt>
                <c:pt idx="1">
                  <c:v>Ｈ28</c:v>
                </c:pt>
                <c:pt idx="2">
                  <c:v>Ｈ29</c:v>
                </c:pt>
                <c:pt idx="3">
                  <c:v>2023年</c:v>
                </c:pt>
                <c:pt idx="4">
                  <c:v>2025年</c:v>
                </c:pt>
              </c:strCache>
            </c:strRef>
          </c:cat>
          <c:val>
            <c:numRef>
              <c:f>Sheet5!$C$5:$G$5</c:f>
              <c:numCache>
                <c:formatCode>General</c:formatCode>
                <c:ptCount val="5"/>
                <c:pt idx="0">
                  <c:v>15</c:v>
                </c:pt>
                <c:pt idx="1">
                  <c:v>15</c:v>
                </c:pt>
                <c:pt idx="2">
                  <c:v>63</c:v>
                </c:pt>
                <c:pt idx="3">
                  <c:v>75</c:v>
                </c:pt>
                <c:pt idx="4">
                  <c:v>57</c:v>
                </c:pt>
              </c:numCache>
            </c:numRef>
          </c:val>
          <c:extLst xmlns:c16r2="http://schemas.microsoft.com/office/drawing/2015/06/chart">
            <c:ext xmlns:c16="http://schemas.microsoft.com/office/drawing/2014/chart" uri="{C3380CC4-5D6E-409C-BE32-E72D297353CC}">
              <c16:uniqueId val="{00000003-B079-454A-B0C4-B9A092E4DCBB}"/>
            </c:ext>
          </c:extLst>
        </c:ser>
        <c:ser>
          <c:idx val="4"/>
          <c:order val="4"/>
          <c:tx>
            <c:strRef>
              <c:f>Sheet5!$B$6</c:f>
              <c:strCache>
                <c:ptCount val="1"/>
                <c:pt idx="0">
                  <c:v>計</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ja-JP"/>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Sheet5!$C$1:$G$1</c:f>
              <c:strCache>
                <c:ptCount val="5"/>
                <c:pt idx="0">
                  <c:v>Ｈ27</c:v>
                </c:pt>
                <c:pt idx="1">
                  <c:v>Ｈ28</c:v>
                </c:pt>
                <c:pt idx="2">
                  <c:v>Ｈ29</c:v>
                </c:pt>
                <c:pt idx="3">
                  <c:v>2023年</c:v>
                </c:pt>
                <c:pt idx="4">
                  <c:v>2025年</c:v>
                </c:pt>
              </c:strCache>
            </c:strRef>
          </c:cat>
          <c:val>
            <c:numRef>
              <c:f>Sheet5!$C$6:$G$6</c:f>
              <c:numCache>
                <c:formatCode>General</c:formatCode>
                <c:ptCount val="5"/>
                <c:pt idx="0">
                  <c:v>683</c:v>
                </c:pt>
                <c:pt idx="1">
                  <c:v>699</c:v>
                </c:pt>
                <c:pt idx="2">
                  <c:v>715</c:v>
                </c:pt>
                <c:pt idx="3">
                  <c:v>715</c:v>
                </c:pt>
                <c:pt idx="4">
                  <c:v>541</c:v>
                </c:pt>
              </c:numCache>
            </c:numRef>
          </c:val>
          <c:extLst xmlns:c16r2="http://schemas.microsoft.com/office/drawing/2015/06/chart">
            <c:ext xmlns:c16="http://schemas.microsoft.com/office/drawing/2014/chart" uri="{C3380CC4-5D6E-409C-BE32-E72D297353CC}">
              <c16:uniqueId val="{00000004-B079-454A-B0C4-B9A092E4DCBB}"/>
            </c:ext>
          </c:extLst>
        </c:ser>
        <c:dLbls>
          <c:showLegendKey val="0"/>
          <c:showVal val="0"/>
          <c:showCatName val="0"/>
          <c:showSerName val="0"/>
          <c:showPercent val="0"/>
          <c:showBubbleSize val="0"/>
        </c:dLbls>
        <c:gapWidth val="50"/>
        <c:overlap val="100"/>
        <c:axId val="108159744"/>
        <c:axId val="108161280"/>
      </c:barChart>
      <c:catAx>
        <c:axId val="108159744"/>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108161280"/>
        <c:crosses val="autoZero"/>
        <c:auto val="1"/>
        <c:lblAlgn val="ctr"/>
        <c:lblOffset val="100"/>
        <c:noMultiLvlLbl val="0"/>
      </c:catAx>
      <c:valAx>
        <c:axId val="108161280"/>
        <c:scaling>
          <c:orientation val="minMax"/>
          <c:max val="800"/>
        </c:scaling>
        <c:delete val="1"/>
        <c:axPos val="l"/>
        <c:numFmt formatCode="General" sourceLinked="1"/>
        <c:majorTickMark val="none"/>
        <c:minorTickMark val="none"/>
        <c:tickLblPos val="nextTo"/>
        <c:crossAx val="10815974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Sheet6!$B$4</c:f>
              <c:strCache>
                <c:ptCount val="1"/>
                <c:pt idx="0">
                  <c:v>介護療養</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Sheet6!$C$3:$F$3</c:f>
              <c:strCache>
                <c:ptCount val="4"/>
                <c:pt idx="0">
                  <c:v>Ｈ27</c:v>
                </c:pt>
                <c:pt idx="1">
                  <c:v>Ｈ29</c:v>
                </c:pt>
                <c:pt idx="2">
                  <c:v>H30</c:v>
                </c:pt>
                <c:pt idx="3">
                  <c:v>2025年</c:v>
                </c:pt>
              </c:strCache>
            </c:strRef>
          </c:cat>
          <c:val>
            <c:numRef>
              <c:f>Sheet6!$C$4:$F$4</c:f>
              <c:numCache>
                <c:formatCode>General</c:formatCode>
                <c:ptCount val="4"/>
                <c:pt idx="0">
                  <c:v>17</c:v>
                </c:pt>
                <c:pt idx="1">
                  <c:v>17</c:v>
                </c:pt>
              </c:numCache>
            </c:numRef>
          </c:val>
          <c:extLst xmlns:c16r2="http://schemas.microsoft.com/office/drawing/2015/06/chart">
            <c:ext xmlns:c16="http://schemas.microsoft.com/office/drawing/2014/chart" uri="{C3380CC4-5D6E-409C-BE32-E72D297353CC}">
              <c16:uniqueId val="{00000000-3CAF-484F-A5EB-5BDE856B65D2}"/>
            </c:ext>
          </c:extLst>
        </c:ser>
        <c:ser>
          <c:idx val="1"/>
          <c:order val="1"/>
          <c:tx>
            <c:strRef>
              <c:f>Sheet6!$B$5</c:f>
              <c:strCache>
                <c:ptCount val="1"/>
                <c:pt idx="0">
                  <c:v>有床診</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Sheet6!$C$3:$F$3</c:f>
              <c:strCache>
                <c:ptCount val="4"/>
                <c:pt idx="0">
                  <c:v>Ｈ27</c:v>
                </c:pt>
                <c:pt idx="1">
                  <c:v>Ｈ29</c:v>
                </c:pt>
                <c:pt idx="2">
                  <c:v>H30</c:v>
                </c:pt>
                <c:pt idx="3">
                  <c:v>2025年</c:v>
                </c:pt>
              </c:strCache>
            </c:strRef>
          </c:cat>
          <c:val>
            <c:numRef>
              <c:f>Sheet6!$C$5:$F$5</c:f>
              <c:numCache>
                <c:formatCode>General</c:formatCode>
                <c:ptCount val="4"/>
                <c:pt idx="0">
                  <c:v>19</c:v>
                </c:pt>
                <c:pt idx="1">
                  <c:v>19</c:v>
                </c:pt>
                <c:pt idx="2">
                  <c:v>19</c:v>
                </c:pt>
              </c:numCache>
            </c:numRef>
          </c:val>
          <c:extLst xmlns:c16r2="http://schemas.microsoft.com/office/drawing/2015/06/chart">
            <c:ext xmlns:c16="http://schemas.microsoft.com/office/drawing/2014/chart" uri="{C3380CC4-5D6E-409C-BE32-E72D297353CC}">
              <c16:uniqueId val="{00000001-3CAF-484F-A5EB-5BDE856B65D2}"/>
            </c:ext>
          </c:extLst>
        </c:ser>
        <c:ser>
          <c:idx val="2"/>
          <c:order val="2"/>
          <c:tx>
            <c:strRef>
              <c:f>Sheet6!$B$6</c:f>
              <c:strCache>
                <c:ptCount val="1"/>
                <c:pt idx="0">
                  <c:v>25対１</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Sheet6!$C$3:$F$3</c:f>
              <c:strCache>
                <c:ptCount val="4"/>
                <c:pt idx="0">
                  <c:v>Ｈ27</c:v>
                </c:pt>
                <c:pt idx="1">
                  <c:v>Ｈ29</c:v>
                </c:pt>
                <c:pt idx="2">
                  <c:v>H30</c:v>
                </c:pt>
                <c:pt idx="3">
                  <c:v>2025年</c:v>
                </c:pt>
              </c:strCache>
            </c:strRef>
          </c:cat>
          <c:val>
            <c:numRef>
              <c:f>Sheet6!$C$6:$F$6</c:f>
              <c:numCache>
                <c:formatCode>General</c:formatCode>
                <c:ptCount val="4"/>
                <c:pt idx="0">
                  <c:v>38</c:v>
                </c:pt>
                <c:pt idx="1">
                  <c:v>82</c:v>
                </c:pt>
              </c:numCache>
            </c:numRef>
          </c:val>
          <c:extLst xmlns:c16r2="http://schemas.microsoft.com/office/drawing/2015/06/chart">
            <c:ext xmlns:c16="http://schemas.microsoft.com/office/drawing/2014/chart" uri="{C3380CC4-5D6E-409C-BE32-E72D297353CC}">
              <c16:uniqueId val="{00000002-3CAF-484F-A5EB-5BDE856B65D2}"/>
            </c:ext>
          </c:extLst>
        </c:ser>
        <c:ser>
          <c:idx val="3"/>
          <c:order val="3"/>
          <c:tx>
            <c:strRef>
              <c:f>Sheet6!$B$7</c:f>
              <c:strCache>
                <c:ptCount val="1"/>
                <c:pt idx="0">
                  <c:v>20対１</c:v>
                </c:pt>
              </c:strCache>
            </c:strRef>
          </c:tx>
          <c:spPr>
            <a:solidFill>
              <a:schemeClr val="accent4">
                <a:alpha val="70000"/>
              </a:schemeClr>
            </a:solidFill>
            <a:ln>
              <a:noFill/>
            </a:ln>
            <a:effectLst/>
          </c:spPr>
          <c:invertIfNegative val="0"/>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3CAF-484F-A5EB-5BDE856B65D2}"/>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Sheet6!$C$3:$F$3</c:f>
              <c:strCache>
                <c:ptCount val="4"/>
                <c:pt idx="0">
                  <c:v>Ｈ27</c:v>
                </c:pt>
                <c:pt idx="1">
                  <c:v>Ｈ29</c:v>
                </c:pt>
                <c:pt idx="2">
                  <c:v>H30</c:v>
                </c:pt>
                <c:pt idx="3">
                  <c:v>2025年</c:v>
                </c:pt>
              </c:strCache>
            </c:strRef>
          </c:cat>
          <c:val>
            <c:numRef>
              <c:f>Sheet6!$C$7:$F$7</c:f>
              <c:numCache>
                <c:formatCode>General</c:formatCode>
                <c:ptCount val="4"/>
                <c:pt idx="0">
                  <c:v>17</c:v>
                </c:pt>
                <c:pt idx="1">
                  <c:v>0</c:v>
                </c:pt>
                <c:pt idx="2">
                  <c:v>82</c:v>
                </c:pt>
              </c:numCache>
            </c:numRef>
          </c:val>
          <c:extLst xmlns:c16r2="http://schemas.microsoft.com/office/drawing/2015/06/chart">
            <c:ext xmlns:c16="http://schemas.microsoft.com/office/drawing/2014/chart" uri="{C3380CC4-5D6E-409C-BE32-E72D297353CC}">
              <c16:uniqueId val="{00000003-3CAF-484F-A5EB-5BDE856B65D2}"/>
            </c:ext>
          </c:extLst>
        </c:ser>
        <c:ser>
          <c:idx val="4"/>
          <c:order val="4"/>
          <c:tx>
            <c:strRef>
              <c:f>Sheet6!$B$8</c:f>
              <c:strCache>
                <c:ptCount val="1"/>
                <c:pt idx="0">
                  <c:v>地域包括ケア</c:v>
                </c:pt>
              </c:strCache>
            </c:strRef>
          </c:tx>
          <c:spPr>
            <a:solidFill>
              <a:schemeClr val="accent5">
                <a:alpha val="7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Sheet6!$C$3:$F$3</c:f>
              <c:strCache>
                <c:ptCount val="4"/>
                <c:pt idx="0">
                  <c:v>Ｈ27</c:v>
                </c:pt>
                <c:pt idx="1">
                  <c:v>Ｈ29</c:v>
                </c:pt>
                <c:pt idx="2">
                  <c:v>H30</c:v>
                </c:pt>
                <c:pt idx="3">
                  <c:v>2025年</c:v>
                </c:pt>
              </c:strCache>
            </c:strRef>
          </c:cat>
          <c:val>
            <c:numRef>
              <c:f>Sheet6!$C$8:$F$8</c:f>
              <c:numCache>
                <c:formatCode>General</c:formatCode>
                <c:ptCount val="4"/>
                <c:pt idx="0">
                  <c:v>60</c:v>
                </c:pt>
                <c:pt idx="1">
                  <c:v>120</c:v>
                </c:pt>
                <c:pt idx="2">
                  <c:v>120</c:v>
                </c:pt>
              </c:numCache>
            </c:numRef>
          </c:val>
          <c:extLst xmlns:c16r2="http://schemas.microsoft.com/office/drawing/2015/06/chart">
            <c:ext xmlns:c16="http://schemas.microsoft.com/office/drawing/2014/chart" uri="{C3380CC4-5D6E-409C-BE32-E72D297353CC}">
              <c16:uniqueId val="{00000004-3CAF-484F-A5EB-5BDE856B65D2}"/>
            </c:ext>
          </c:extLst>
        </c:ser>
        <c:ser>
          <c:idx val="5"/>
          <c:order val="5"/>
          <c:tx>
            <c:strRef>
              <c:f>Sheet6!$B$9</c:f>
              <c:strCache>
                <c:ptCount val="1"/>
                <c:pt idx="0">
                  <c:v>回リハ</c:v>
                </c:pt>
              </c:strCache>
            </c:strRef>
          </c:tx>
          <c:spPr>
            <a:solidFill>
              <a:schemeClr val="accent6">
                <a:alpha val="7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Sheet6!$C$3:$F$3</c:f>
              <c:strCache>
                <c:ptCount val="4"/>
                <c:pt idx="0">
                  <c:v>Ｈ27</c:v>
                </c:pt>
                <c:pt idx="1">
                  <c:v>Ｈ29</c:v>
                </c:pt>
                <c:pt idx="2">
                  <c:v>H30</c:v>
                </c:pt>
                <c:pt idx="3">
                  <c:v>2025年</c:v>
                </c:pt>
              </c:strCache>
            </c:strRef>
          </c:cat>
          <c:val>
            <c:numRef>
              <c:f>Sheet6!$C$9:$F$9</c:f>
              <c:numCache>
                <c:formatCode>General</c:formatCode>
                <c:ptCount val="4"/>
                <c:pt idx="0">
                  <c:v>60</c:v>
                </c:pt>
                <c:pt idx="1">
                  <c:v>60</c:v>
                </c:pt>
                <c:pt idx="2">
                  <c:v>60</c:v>
                </c:pt>
              </c:numCache>
            </c:numRef>
          </c:val>
          <c:extLst xmlns:c16r2="http://schemas.microsoft.com/office/drawing/2015/06/chart">
            <c:ext xmlns:c16="http://schemas.microsoft.com/office/drawing/2014/chart" uri="{C3380CC4-5D6E-409C-BE32-E72D297353CC}">
              <c16:uniqueId val="{00000005-3CAF-484F-A5EB-5BDE856B65D2}"/>
            </c:ext>
          </c:extLst>
        </c:ser>
        <c:ser>
          <c:idx val="6"/>
          <c:order val="6"/>
          <c:tx>
            <c:strRef>
              <c:f>Sheet6!$B$10</c:f>
              <c:strCache>
                <c:ptCount val="1"/>
                <c:pt idx="0">
                  <c:v>地域一般</c:v>
                </c:pt>
              </c:strCache>
            </c:strRef>
          </c:tx>
          <c:spPr>
            <a:solidFill>
              <a:schemeClr val="accent1">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Sheet6!$C$3:$F$3</c:f>
              <c:strCache>
                <c:ptCount val="4"/>
                <c:pt idx="0">
                  <c:v>Ｈ27</c:v>
                </c:pt>
                <c:pt idx="1">
                  <c:v>Ｈ29</c:v>
                </c:pt>
                <c:pt idx="2">
                  <c:v>H30</c:v>
                </c:pt>
                <c:pt idx="3">
                  <c:v>2025年</c:v>
                </c:pt>
              </c:strCache>
            </c:strRef>
          </c:cat>
          <c:val>
            <c:numRef>
              <c:f>Sheet6!$C$10:$F$10</c:f>
              <c:numCache>
                <c:formatCode>General</c:formatCode>
                <c:ptCount val="4"/>
                <c:pt idx="2">
                  <c:v>20</c:v>
                </c:pt>
              </c:numCache>
            </c:numRef>
          </c:val>
          <c:extLst xmlns:c16r2="http://schemas.microsoft.com/office/drawing/2015/06/chart">
            <c:ext xmlns:c16="http://schemas.microsoft.com/office/drawing/2014/chart" uri="{C3380CC4-5D6E-409C-BE32-E72D297353CC}">
              <c16:uniqueId val="{00000006-3CAF-484F-A5EB-5BDE856B65D2}"/>
            </c:ext>
          </c:extLst>
        </c:ser>
        <c:ser>
          <c:idx val="7"/>
          <c:order val="7"/>
          <c:tx>
            <c:strRef>
              <c:f>Sheet6!$B$11</c:f>
              <c:strCache>
                <c:ptCount val="1"/>
                <c:pt idx="0">
                  <c:v>15対１</c:v>
                </c:pt>
              </c:strCache>
            </c:strRef>
          </c:tx>
          <c:spPr>
            <a:solidFill>
              <a:schemeClr val="accent2">
                <a:lumMod val="60000"/>
                <a:alpha val="7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Sheet6!$C$3:$F$3</c:f>
              <c:strCache>
                <c:ptCount val="4"/>
                <c:pt idx="0">
                  <c:v>Ｈ27</c:v>
                </c:pt>
                <c:pt idx="1">
                  <c:v>Ｈ29</c:v>
                </c:pt>
                <c:pt idx="2">
                  <c:v>H30</c:v>
                </c:pt>
                <c:pt idx="3">
                  <c:v>2025年</c:v>
                </c:pt>
              </c:strCache>
            </c:strRef>
          </c:cat>
          <c:val>
            <c:numRef>
              <c:f>Sheet6!$C$11:$F$11</c:f>
              <c:numCache>
                <c:formatCode>General</c:formatCode>
                <c:ptCount val="4"/>
                <c:pt idx="0">
                  <c:v>20</c:v>
                </c:pt>
                <c:pt idx="1">
                  <c:v>20</c:v>
                </c:pt>
              </c:numCache>
            </c:numRef>
          </c:val>
          <c:extLst xmlns:c16r2="http://schemas.microsoft.com/office/drawing/2015/06/chart">
            <c:ext xmlns:c16="http://schemas.microsoft.com/office/drawing/2014/chart" uri="{C3380CC4-5D6E-409C-BE32-E72D297353CC}">
              <c16:uniqueId val="{00000007-3CAF-484F-A5EB-5BDE856B65D2}"/>
            </c:ext>
          </c:extLst>
        </c:ser>
        <c:ser>
          <c:idx val="8"/>
          <c:order val="8"/>
          <c:tx>
            <c:strRef>
              <c:f>Sheet6!$B$12</c:f>
              <c:strCache>
                <c:ptCount val="1"/>
                <c:pt idx="0">
                  <c:v>急性期１</c:v>
                </c:pt>
              </c:strCache>
            </c:strRef>
          </c:tx>
          <c:spPr>
            <a:solidFill>
              <a:schemeClr val="accent3">
                <a:lumMod val="60000"/>
                <a:alpha val="7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Sheet6!$C$3:$F$3</c:f>
              <c:strCache>
                <c:ptCount val="4"/>
                <c:pt idx="0">
                  <c:v>Ｈ27</c:v>
                </c:pt>
                <c:pt idx="1">
                  <c:v>Ｈ29</c:v>
                </c:pt>
                <c:pt idx="2">
                  <c:v>H30</c:v>
                </c:pt>
                <c:pt idx="3">
                  <c:v>2025年</c:v>
                </c:pt>
              </c:strCache>
            </c:strRef>
          </c:cat>
          <c:val>
            <c:numRef>
              <c:f>Sheet6!$C$12:$F$12</c:f>
              <c:numCache>
                <c:formatCode>General</c:formatCode>
                <c:ptCount val="4"/>
                <c:pt idx="2">
                  <c:v>371</c:v>
                </c:pt>
              </c:numCache>
            </c:numRef>
          </c:val>
          <c:extLst xmlns:c16r2="http://schemas.microsoft.com/office/drawing/2015/06/chart">
            <c:ext xmlns:c16="http://schemas.microsoft.com/office/drawing/2014/chart" uri="{C3380CC4-5D6E-409C-BE32-E72D297353CC}">
              <c16:uniqueId val="{00000008-3CAF-484F-A5EB-5BDE856B65D2}"/>
            </c:ext>
          </c:extLst>
        </c:ser>
        <c:ser>
          <c:idx val="9"/>
          <c:order val="9"/>
          <c:tx>
            <c:strRef>
              <c:f>Sheet6!$B$13</c:f>
              <c:strCache>
                <c:ptCount val="1"/>
                <c:pt idx="0">
                  <c:v>７対１</c:v>
                </c:pt>
              </c:strCache>
            </c:strRef>
          </c:tx>
          <c:spPr>
            <a:solidFill>
              <a:schemeClr val="accent4">
                <a:lumMod val="60000"/>
                <a:alpha val="7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Sheet6!$C$3:$F$3</c:f>
              <c:strCache>
                <c:ptCount val="4"/>
                <c:pt idx="0">
                  <c:v>Ｈ27</c:v>
                </c:pt>
                <c:pt idx="1">
                  <c:v>Ｈ29</c:v>
                </c:pt>
                <c:pt idx="2">
                  <c:v>H30</c:v>
                </c:pt>
                <c:pt idx="3">
                  <c:v>2025年</c:v>
                </c:pt>
              </c:strCache>
            </c:strRef>
          </c:cat>
          <c:val>
            <c:numRef>
              <c:f>Sheet6!$C$13:$F$13</c:f>
              <c:numCache>
                <c:formatCode>General</c:formatCode>
                <c:ptCount val="4"/>
                <c:pt idx="0">
                  <c:v>437</c:v>
                </c:pt>
                <c:pt idx="1">
                  <c:v>382</c:v>
                </c:pt>
              </c:numCache>
            </c:numRef>
          </c:val>
          <c:extLst xmlns:c16r2="http://schemas.microsoft.com/office/drawing/2015/06/chart">
            <c:ext xmlns:c16="http://schemas.microsoft.com/office/drawing/2014/chart" uri="{C3380CC4-5D6E-409C-BE32-E72D297353CC}">
              <c16:uniqueId val="{00000009-3CAF-484F-A5EB-5BDE856B65D2}"/>
            </c:ext>
          </c:extLst>
        </c:ser>
        <c:ser>
          <c:idx val="10"/>
          <c:order val="10"/>
          <c:tx>
            <c:strRef>
              <c:f>Sheet6!$B$14</c:f>
              <c:strCache>
                <c:ptCount val="1"/>
                <c:pt idx="0">
                  <c:v>ICU等</c:v>
                </c:pt>
              </c:strCache>
            </c:strRef>
          </c:tx>
          <c:spPr>
            <a:solidFill>
              <a:schemeClr val="accent5">
                <a:lumMod val="60000"/>
                <a:alpha val="7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Sheet6!$C$3:$F$3</c:f>
              <c:strCache>
                <c:ptCount val="4"/>
                <c:pt idx="0">
                  <c:v>Ｈ27</c:v>
                </c:pt>
                <c:pt idx="1">
                  <c:v>Ｈ29</c:v>
                </c:pt>
                <c:pt idx="2">
                  <c:v>H30</c:v>
                </c:pt>
                <c:pt idx="3">
                  <c:v>2025年</c:v>
                </c:pt>
              </c:strCache>
            </c:strRef>
          </c:cat>
          <c:val>
            <c:numRef>
              <c:f>Sheet6!$C$14:$F$14</c:f>
              <c:numCache>
                <c:formatCode>General</c:formatCode>
                <c:ptCount val="4"/>
                <c:pt idx="0">
                  <c:v>15</c:v>
                </c:pt>
                <c:pt idx="1">
                  <c:v>15</c:v>
                </c:pt>
                <c:pt idx="2">
                  <c:v>21</c:v>
                </c:pt>
              </c:numCache>
            </c:numRef>
          </c:val>
          <c:extLst xmlns:c16r2="http://schemas.microsoft.com/office/drawing/2015/06/chart">
            <c:ext xmlns:c16="http://schemas.microsoft.com/office/drawing/2014/chart" uri="{C3380CC4-5D6E-409C-BE32-E72D297353CC}">
              <c16:uniqueId val="{0000000A-3CAF-484F-A5EB-5BDE856B65D2}"/>
            </c:ext>
          </c:extLst>
        </c:ser>
        <c:ser>
          <c:idx val="11"/>
          <c:order val="11"/>
          <c:tx>
            <c:strRef>
              <c:f>Sheet6!$B$15</c:f>
              <c:strCache>
                <c:ptCount val="1"/>
                <c:pt idx="0">
                  <c:v>慢性期</c:v>
                </c:pt>
              </c:strCache>
            </c:strRef>
          </c:tx>
          <c:spPr>
            <a:solidFill>
              <a:schemeClr val="accent6">
                <a:lumMod val="60000"/>
                <a:alpha val="7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Sheet6!$C$3:$F$3</c:f>
              <c:strCache>
                <c:ptCount val="4"/>
                <c:pt idx="0">
                  <c:v>Ｈ27</c:v>
                </c:pt>
                <c:pt idx="1">
                  <c:v>Ｈ29</c:v>
                </c:pt>
                <c:pt idx="2">
                  <c:v>H30</c:v>
                </c:pt>
                <c:pt idx="3">
                  <c:v>2025年</c:v>
                </c:pt>
              </c:strCache>
            </c:strRef>
          </c:cat>
          <c:val>
            <c:numRef>
              <c:f>Sheet6!$C$15:$F$15</c:f>
              <c:numCache>
                <c:formatCode>General</c:formatCode>
                <c:ptCount val="4"/>
                <c:pt idx="3">
                  <c:v>58</c:v>
                </c:pt>
              </c:numCache>
            </c:numRef>
          </c:val>
          <c:extLst xmlns:c16r2="http://schemas.microsoft.com/office/drawing/2015/06/chart">
            <c:ext xmlns:c16="http://schemas.microsoft.com/office/drawing/2014/chart" uri="{C3380CC4-5D6E-409C-BE32-E72D297353CC}">
              <c16:uniqueId val="{0000000B-3CAF-484F-A5EB-5BDE856B65D2}"/>
            </c:ext>
          </c:extLst>
        </c:ser>
        <c:ser>
          <c:idx val="12"/>
          <c:order val="12"/>
          <c:tx>
            <c:strRef>
              <c:f>Sheet6!$B$16</c:f>
              <c:strCache>
                <c:ptCount val="1"/>
                <c:pt idx="0">
                  <c:v>回復期</c:v>
                </c:pt>
              </c:strCache>
            </c:strRef>
          </c:tx>
          <c:spPr>
            <a:solidFill>
              <a:schemeClr val="accent1">
                <a:lumMod val="80000"/>
                <a:lumOff val="20000"/>
                <a:alpha val="7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Sheet6!$C$3:$F$3</c:f>
              <c:strCache>
                <c:ptCount val="4"/>
                <c:pt idx="0">
                  <c:v>Ｈ27</c:v>
                </c:pt>
                <c:pt idx="1">
                  <c:v>Ｈ29</c:v>
                </c:pt>
                <c:pt idx="2">
                  <c:v>H30</c:v>
                </c:pt>
                <c:pt idx="3">
                  <c:v>2025年</c:v>
                </c:pt>
              </c:strCache>
            </c:strRef>
          </c:cat>
          <c:val>
            <c:numRef>
              <c:f>Sheet6!$C$16:$F$16</c:f>
              <c:numCache>
                <c:formatCode>General</c:formatCode>
                <c:ptCount val="4"/>
                <c:pt idx="3">
                  <c:v>182</c:v>
                </c:pt>
              </c:numCache>
            </c:numRef>
          </c:val>
          <c:extLst xmlns:c16r2="http://schemas.microsoft.com/office/drawing/2015/06/chart">
            <c:ext xmlns:c16="http://schemas.microsoft.com/office/drawing/2014/chart" uri="{C3380CC4-5D6E-409C-BE32-E72D297353CC}">
              <c16:uniqueId val="{0000000C-3CAF-484F-A5EB-5BDE856B65D2}"/>
            </c:ext>
          </c:extLst>
        </c:ser>
        <c:ser>
          <c:idx val="13"/>
          <c:order val="13"/>
          <c:tx>
            <c:strRef>
              <c:f>Sheet6!$B$17</c:f>
              <c:strCache>
                <c:ptCount val="1"/>
                <c:pt idx="0">
                  <c:v>急性期</c:v>
                </c:pt>
              </c:strCache>
            </c:strRef>
          </c:tx>
          <c:spPr>
            <a:solidFill>
              <a:schemeClr val="accent2">
                <a:lumMod val="80000"/>
                <a:lumOff val="20000"/>
                <a:alpha val="7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Sheet6!$C$3:$F$3</c:f>
              <c:strCache>
                <c:ptCount val="4"/>
                <c:pt idx="0">
                  <c:v>Ｈ27</c:v>
                </c:pt>
                <c:pt idx="1">
                  <c:v>Ｈ29</c:v>
                </c:pt>
                <c:pt idx="2">
                  <c:v>H30</c:v>
                </c:pt>
                <c:pt idx="3">
                  <c:v>2025年</c:v>
                </c:pt>
              </c:strCache>
            </c:strRef>
          </c:cat>
          <c:val>
            <c:numRef>
              <c:f>Sheet6!$C$17:$F$17</c:f>
              <c:numCache>
                <c:formatCode>General</c:formatCode>
                <c:ptCount val="4"/>
                <c:pt idx="3">
                  <c:v>244</c:v>
                </c:pt>
              </c:numCache>
            </c:numRef>
          </c:val>
          <c:extLst xmlns:c16r2="http://schemas.microsoft.com/office/drawing/2015/06/chart">
            <c:ext xmlns:c16="http://schemas.microsoft.com/office/drawing/2014/chart" uri="{C3380CC4-5D6E-409C-BE32-E72D297353CC}">
              <c16:uniqueId val="{0000000D-3CAF-484F-A5EB-5BDE856B65D2}"/>
            </c:ext>
          </c:extLst>
        </c:ser>
        <c:ser>
          <c:idx val="14"/>
          <c:order val="14"/>
          <c:tx>
            <c:strRef>
              <c:f>Sheet6!$B$18</c:f>
              <c:strCache>
                <c:ptCount val="1"/>
                <c:pt idx="0">
                  <c:v>高度急性期</c:v>
                </c:pt>
              </c:strCache>
            </c:strRef>
          </c:tx>
          <c:spPr>
            <a:solidFill>
              <a:schemeClr val="accent3">
                <a:lumMod val="80000"/>
                <a:lumOff val="20000"/>
                <a:alpha val="7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Sheet6!$C$3:$F$3</c:f>
              <c:strCache>
                <c:ptCount val="4"/>
                <c:pt idx="0">
                  <c:v>Ｈ27</c:v>
                </c:pt>
                <c:pt idx="1">
                  <c:v>Ｈ29</c:v>
                </c:pt>
                <c:pt idx="2">
                  <c:v>H30</c:v>
                </c:pt>
                <c:pt idx="3">
                  <c:v>2025年</c:v>
                </c:pt>
              </c:strCache>
            </c:strRef>
          </c:cat>
          <c:val>
            <c:numRef>
              <c:f>Sheet6!$C$18:$F$18</c:f>
              <c:numCache>
                <c:formatCode>General</c:formatCode>
                <c:ptCount val="4"/>
                <c:pt idx="3">
                  <c:v>57</c:v>
                </c:pt>
              </c:numCache>
            </c:numRef>
          </c:val>
          <c:extLst xmlns:c16r2="http://schemas.microsoft.com/office/drawing/2015/06/chart">
            <c:ext xmlns:c16="http://schemas.microsoft.com/office/drawing/2014/chart" uri="{C3380CC4-5D6E-409C-BE32-E72D297353CC}">
              <c16:uniqueId val="{0000000E-3CAF-484F-A5EB-5BDE856B65D2}"/>
            </c:ext>
          </c:extLst>
        </c:ser>
        <c:dLbls>
          <c:showLegendKey val="0"/>
          <c:showVal val="0"/>
          <c:showCatName val="0"/>
          <c:showSerName val="0"/>
          <c:showPercent val="0"/>
          <c:showBubbleSize val="0"/>
        </c:dLbls>
        <c:gapWidth val="50"/>
        <c:overlap val="100"/>
        <c:axId val="89737472"/>
        <c:axId val="89747456"/>
      </c:barChart>
      <c:catAx>
        <c:axId val="89737472"/>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89747456"/>
        <c:crosses val="autoZero"/>
        <c:auto val="1"/>
        <c:lblAlgn val="ctr"/>
        <c:lblOffset val="100"/>
        <c:noMultiLvlLbl val="0"/>
      </c:catAx>
      <c:valAx>
        <c:axId val="89747456"/>
        <c:scaling>
          <c:orientation val="minMax"/>
          <c:max val="750"/>
        </c:scaling>
        <c:delete val="1"/>
        <c:axPos val="l"/>
        <c:numFmt formatCode="General" sourceLinked="1"/>
        <c:majorTickMark val="none"/>
        <c:minorTickMark val="none"/>
        <c:tickLblPos val="nextTo"/>
        <c:crossAx val="8973747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600"/>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4"/>
            <a:ext cx="2949787" cy="496967"/>
          </a:xfrm>
          <a:prstGeom prst="rect">
            <a:avLst/>
          </a:prstGeom>
        </p:spPr>
        <p:txBody>
          <a:bodyPr vert="horz" lIns="91390" tIns="45695" rIns="91390" bIns="4569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4"/>
            <a:ext cx="2949787" cy="496967"/>
          </a:xfrm>
          <a:prstGeom prst="rect">
            <a:avLst/>
          </a:prstGeom>
        </p:spPr>
        <p:txBody>
          <a:bodyPr vert="horz" lIns="91390" tIns="45695" rIns="91390" bIns="45695" rtlCol="0"/>
          <a:lstStyle>
            <a:lvl1pPr algn="r">
              <a:defRPr sz="1200"/>
            </a:lvl1pPr>
          </a:lstStyle>
          <a:p>
            <a:fld id="{23FBF7D0-001E-49FA-A46F-6BE6851B2DAC}" type="datetimeFigureOut">
              <a:rPr kumimoji="1" lang="ja-JP" altLang="en-US" smtClean="0"/>
              <a:t>2018/8/16</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390" tIns="45695" rIns="91390" bIns="45695"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390" tIns="45695" rIns="91390" bIns="4569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50"/>
            <a:ext cx="2949787" cy="496967"/>
          </a:xfrm>
          <a:prstGeom prst="rect">
            <a:avLst/>
          </a:prstGeom>
        </p:spPr>
        <p:txBody>
          <a:bodyPr vert="horz" lIns="91390" tIns="45695" rIns="91390" bIns="4569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50"/>
            <a:ext cx="2949787" cy="496967"/>
          </a:xfrm>
          <a:prstGeom prst="rect">
            <a:avLst/>
          </a:prstGeom>
        </p:spPr>
        <p:txBody>
          <a:bodyPr vert="horz" lIns="91390" tIns="45695" rIns="91390" bIns="45695" rtlCol="0" anchor="b"/>
          <a:lstStyle>
            <a:lvl1pPr algn="r">
              <a:defRPr sz="1200"/>
            </a:lvl1pPr>
          </a:lstStyle>
          <a:p>
            <a:fld id="{3B252941-3521-441E-B5B2-4A23F8D8F8E7}" type="slidenum">
              <a:rPr kumimoji="1" lang="ja-JP" altLang="en-US" smtClean="0"/>
              <a:t>‹#›</a:t>
            </a:fld>
            <a:endParaRPr kumimoji="1" lang="ja-JP" altLang="en-US"/>
          </a:p>
        </p:txBody>
      </p:sp>
    </p:spTree>
    <p:extLst>
      <p:ext uri="{BB962C8B-B14F-4D97-AF65-F5344CB8AC3E}">
        <p14:creationId xmlns:p14="http://schemas.microsoft.com/office/powerpoint/2010/main" val="13243618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B252941-3521-441E-B5B2-4A23F8D8F8E7}" type="slidenum">
              <a:rPr kumimoji="1" lang="ja-JP" altLang="en-US" smtClean="0"/>
              <a:t>1</a:t>
            </a:fld>
            <a:endParaRPr kumimoji="1" lang="ja-JP" altLang="en-US"/>
          </a:p>
        </p:txBody>
      </p:sp>
    </p:spTree>
    <p:extLst>
      <p:ext uri="{BB962C8B-B14F-4D97-AF65-F5344CB8AC3E}">
        <p14:creationId xmlns:p14="http://schemas.microsoft.com/office/powerpoint/2010/main" val="3296529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2142259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2279267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B252941-3521-441E-B5B2-4A23F8D8F8E7}" type="slidenum">
              <a:rPr kumimoji="1" lang="ja-JP" altLang="en-US" smtClean="0"/>
              <a:t>8</a:t>
            </a:fld>
            <a:endParaRPr kumimoji="1" lang="ja-JP" altLang="en-US"/>
          </a:p>
        </p:txBody>
      </p:sp>
    </p:spTree>
    <p:extLst>
      <p:ext uri="{BB962C8B-B14F-4D97-AF65-F5344CB8AC3E}">
        <p14:creationId xmlns:p14="http://schemas.microsoft.com/office/powerpoint/2010/main" val="1276429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8"/>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3797300" y="6492917"/>
            <a:ext cx="2311400" cy="365125"/>
          </a:xfrm>
        </p:spPr>
        <p:txBody>
          <a:bodyPr/>
          <a:lstStyle>
            <a:lvl1pPr algn="ctr">
              <a:defRPr/>
            </a:lvl1pPr>
          </a:lstStyle>
          <a:p>
            <a:fld id="{9FDC3B78-F436-4E4A-8394-351FF17AB63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8061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FDC3B78-F436-4E4A-8394-351FF17AB63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90034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47" y="274639"/>
            <a:ext cx="2414588"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36596" y="274639"/>
            <a:ext cx="7078663"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FDC3B78-F436-4E4A-8394-351FF17AB63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76843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marL="269875" indent="-269875">
              <a:buClr>
                <a:schemeClr val="tx1">
                  <a:lumMod val="65000"/>
                  <a:lumOff val="35000"/>
                </a:schemeClr>
              </a:buClr>
              <a:buSzPct val="80000"/>
              <a:buFont typeface="Wingdings" panose="05000000000000000000" pitchFamily="2" charset="2"/>
              <a:buChar char="l"/>
              <a:defRPr sz="2400"/>
            </a:lvl1pPr>
            <a:lvl2pPr>
              <a:buClr>
                <a:schemeClr val="tx1">
                  <a:lumMod val="65000"/>
                  <a:lumOff val="35000"/>
                </a:schemeClr>
              </a:buClr>
              <a:defRPr/>
            </a:lvl2pPr>
            <a:lvl3pPr>
              <a:buClr>
                <a:schemeClr val="tx1">
                  <a:lumMod val="65000"/>
                  <a:lumOff val="35000"/>
                </a:schemeClr>
              </a:buClr>
              <a:defRPr/>
            </a:lvl3pPr>
            <a:lvl4pPr>
              <a:buClr>
                <a:schemeClr val="tx1">
                  <a:lumMod val="65000"/>
                  <a:lumOff val="35000"/>
                </a:schemeClr>
              </a:buClr>
              <a:defRPr/>
            </a:lvl4pPr>
            <a:lvl5pPr>
              <a:buClr>
                <a:schemeClr val="tx1">
                  <a:lumMod val="65000"/>
                  <a:lumOff val="35000"/>
                </a:schemeClr>
              </a:buClr>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endParaRPr lang="ja-JP" altLang="en-US">
              <a:solidFill>
                <a:srgbClr val="FF9900">
                  <a:lumMod val="50000"/>
                </a:srgbClr>
              </a:solidFill>
            </a:endParaRPr>
          </a:p>
        </p:txBody>
      </p:sp>
      <p:sp>
        <p:nvSpPr>
          <p:cNvPr id="5" name="Footer Placeholder 4"/>
          <p:cNvSpPr>
            <a:spLocks noGrp="1"/>
          </p:cNvSpPr>
          <p:nvPr>
            <p:ph type="ftr" sz="quarter" idx="11"/>
          </p:nvPr>
        </p:nvSpPr>
        <p:spPr/>
        <p:txBody>
          <a:bodyPr/>
          <a:lstStyle>
            <a:lvl1pPr>
              <a:defRPr cap="none" baseline="0"/>
            </a:lvl1pPr>
          </a:lstStyle>
          <a:p>
            <a:endParaRPr lang="ja-JP" altLang="en-US" dirty="0">
              <a:solidFill>
                <a:srgbClr val="FF9900">
                  <a:lumMod val="50000"/>
                </a:srgbClr>
              </a:solidFill>
            </a:endParaRPr>
          </a:p>
        </p:txBody>
      </p:sp>
      <p:sp>
        <p:nvSpPr>
          <p:cNvPr id="6" name="Slide Number Placeholder 5"/>
          <p:cNvSpPr>
            <a:spLocks noGrp="1"/>
          </p:cNvSpPr>
          <p:nvPr>
            <p:ph type="sldNum" sz="quarter" idx="12"/>
          </p:nvPr>
        </p:nvSpPr>
        <p:spPr/>
        <p:txBody>
          <a:bodyPr/>
          <a:lstStyle/>
          <a:p>
            <a:fld id="{E47C9AAC-408E-4B64-82E2-F1AA2ABED595}" type="slidenum">
              <a:rPr lang="ja-JP" altLang="en-US" smtClean="0">
                <a:solidFill>
                  <a:srgbClr val="FF9900">
                    <a:lumMod val="50000"/>
                  </a:srgbClr>
                </a:solidFill>
              </a:rPr>
              <a:pPr/>
              <a:t>‹#›</a:t>
            </a:fld>
            <a:endParaRPr lang="ja-JP" altLang="en-US" dirty="0">
              <a:solidFill>
                <a:srgbClr val="FF9900">
                  <a:lumMod val="50000"/>
                </a:srgbClr>
              </a:solidFill>
            </a:endParaRPr>
          </a:p>
        </p:txBody>
      </p:sp>
    </p:spTree>
    <p:extLst>
      <p:ext uri="{BB962C8B-B14F-4D97-AF65-F5344CB8AC3E}">
        <p14:creationId xmlns:p14="http://schemas.microsoft.com/office/powerpoint/2010/main" val="3421709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7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6D5421F-ED26-4375-BB0E-13201D569BE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5894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666831" y="6356401"/>
            <a:ext cx="2311400" cy="365125"/>
          </a:xfrm>
        </p:spPr>
        <p:txBody>
          <a:bodyPr/>
          <a:lstStyle/>
          <a:p>
            <a:fld id="{B6D5421F-ED26-4375-BB0E-13201D569BE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7362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51"/>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6D5421F-ED26-4375-BB0E-13201D569BE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16365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6D5421F-ED26-4375-BB0E-13201D569BE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95249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B6D5421F-ED26-4375-BB0E-13201D569BE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62234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B6D5421F-ED26-4375-BB0E-13201D569BE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27453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B6D5421F-ED26-4375-BB0E-13201D569BE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47635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3797300" y="6492917"/>
            <a:ext cx="2311400" cy="365125"/>
          </a:xfrm>
        </p:spPr>
        <p:txBody>
          <a:bodyPr/>
          <a:lstStyle>
            <a:lvl1pPr algn="ctr">
              <a:defRPr/>
            </a:lvl1pPr>
          </a:lstStyle>
          <a:p>
            <a:fld id="{9FDC3B78-F436-4E4A-8394-351FF17AB63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16292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93"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6D5421F-ED26-4375-BB0E-13201D569BE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8208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1"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51"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51"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6D5421F-ED26-4375-BB0E-13201D569BE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40949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6D5421F-ED26-4375-BB0E-13201D569BE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33464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6D5421F-ED26-4375-BB0E-13201D569BE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471237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78532"/>
            <a:ext cx="8915400" cy="561600"/>
          </a:xfrm>
        </p:spPr>
        <p:txBody>
          <a:bodyPr/>
          <a:lstStyle/>
          <a:p>
            <a:r>
              <a:rPr kumimoji="1" lang="ja-JP" altLang="en-US"/>
              <a:t>マスタ タイトルの書式設定</a:t>
            </a:r>
          </a:p>
        </p:txBody>
      </p:sp>
      <p:cxnSp>
        <p:nvCxnSpPr>
          <p:cNvPr id="7" name="直線コネクタ 6"/>
          <p:cNvCxnSpPr/>
          <p:nvPr userDrawn="1"/>
        </p:nvCxnSpPr>
        <p:spPr>
          <a:xfrm>
            <a:off x="500122" y="745126"/>
            <a:ext cx="8915400" cy="0"/>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784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3"/>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3797300" y="6492917"/>
            <a:ext cx="2311400" cy="365125"/>
          </a:xfrm>
        </p:spPr>
        <p:txBody>
          <a:bodyPr/>
          <a:lstStyle>
            <a:lvl1pPr algn="ctr">
              <a:defRPr/>
            </a:lvl1pPr>
          </a:lstStyle>
          <a:p>
            <a:fld id="{9FDC3B78-F436-4E4A-8394-351FF17AB63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10390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36588"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448306"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a:xfrm>
            <a:off x="3797300" y="6492917"/>
            <a:ext cx="2311400" cy="365125"/>
          </a:xfrm>
        </p:spPr>
        <p:txBody>
          <a:bodyPr/>
          <a:lstStyle>
            <a:lvl1pPr algn="ctr">
              <a:defRPr/>
            </a:lvl1pPr>
          </a:lstStyle>
          <a:p>
            <a:fld id="{9FDC3B78-F436-4E4A-8394-351FF17AB63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7935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a:xfrm>
            <a:off x="3797300" y="6492917"/>
            <a:ext cx="2311400" cy="365125"/>
          </a:xfrm>
        </p:spPr>
        <p:txBody>
          <a:bodyPr/>
          <a:lstStyle>
            <a:lvl1pPr algn="ctr">
              <a:defRPr/>
            </a:lvl1pPr>
          </a:lstStyle>
          <a:p>
            <a:fld id="{9FDC3B78-F436-4E4A-8394-351FF17AB63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74443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9FDC3B78-F436-4E4A-8394-351FF17AB63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44315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a:xfrm>
            <a:off x="3797300" y="6492917"/>
            <a:ext cx="2311400" cy="365125"/>
          </a:xfrm>
        </p:spPr>
        <p:txBody>
          <a:bodyPr/>
          <a:lstStyle>
            <a:lvl1pPr algn="ctr">
              <a:defRPr/>
            </a:lvl1pPr>
          </a:lstStyle>
          <a:p>
            <a:fld id="{9FDC3B78-F436-4E4A-8394-351FF17AB63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38573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9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FDC3B78-F436-4E4A-8394-351FF17AB63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62650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1"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51"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51"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FDC3B78-F436-4E4A-8394-351FF17AB63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43331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9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9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3797300" y="6492917"/>
            <a:ext cx="2311400" cy="365125"/>
          </a:xfrm>
          <a:prstGeom prst="rect">
            <a:avLst/>
          </a:prstGeom>
        </p:spPr>
        <p:txBody>
          <a:bodyPr vert="horz" lIns="91440" tIns="45720" rIns="91440" bIns="45720" rtlCol="0" anchor="ctr"/>
          <a:lstStyle>
            <a:lvl1pPr algn="ctr">
              <a:defRPr sz="1800">
                <a:solidFill>
                  <a:schemeClr val="tx1">
                    <a:tint val="75000"/>
                  </a:schemeClr>
                </a:solidFill>
              </a:defRPr>
            </a:lvl1pPr>
          </a:lstStyle>
          <a:p>
            <a:fld id="{9FDC3B78-F436-4E4A-8394-351FF17AB63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55665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2" y="6426000"/>
            <a:ext cx="9906001" cy="432000"/>
          </a:xfrm>
          <a:prstGeom prst="rect">
            <a:avLst/>
          </a:prstGeom>
          <a:solidFill>
            <a:schemeClr val="accent6">
              <a:lumMod val="20000"/>
              <a:lumOff val="8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2" y="6354000"/>
            <a:ext cx="9906001" cy="72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71746" y="117475"/>
            <a:ext cx="9361793" cy="791525"/>
          </a:xfrm>
          <a:prstGeom prst="rect">
            <a:avLst/>
          </a:prstGeom>
        </p:spPr>
        <p:txBody>
          <a:bodyPr vert="horz" lIns="36000" tIns="36000" rIns="36000" bIns="0" rtlCol="0" anchor="b">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271746" y="1052513"/>
            <a:ext cx="9361793" cy="5264923"/>
          </a:xfrm>
          <a:prstGeom prst="rect">
            <a:avLst/>
          </a:prstGeom>
        </p:spPr>
        <p:txBody>
          <a:bodyPr vert="horz" lIns="36000" tIns="36000" rIns="36000" bIns="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7878611" y="6426000"/>
            <a:ext cx="1052390" cy="387550"/>
          </a:xfrm>
          <a:prstGeom prst="rect">
            <a:avLst/>
          </a:prstGeom>
        </p:spPr>
        <p:txBody>
          <a:bodyPr vert="horz" lIns="36000" tIns="36000" rIns="36000" bIns="0" rtlCol="0" anchor="b"/>
          <a:lstStyle>
            <a:lvl1pPr algn="r">
              <a:defRPr sz="1200">
                <a:solidFill>
                  <a:schemeClr val="accent6">
                    <a:lumMod val="50000"/>
                  </a:schemeClr>
                </a:solidFill>
              </a:defRPr>
            </a:lvl1pPr>
          </a:lstStyle>
          <a:p>
            <a:endParaRPr lang="ja-JP" altLang="en-US" dirty="0">
              <a:solidFill>
                <a:srgbClr val="FF9900">
                  <a:lumMod val="50000"/>
                </a:srgbClr>
              </a:solidFill>
            </a:endParaRPr>
          </a:p>
        </p:txBody>
      </p:sp>
      <p:sp>
        <p:nvSpPr>
          <p:cNvPr id="5" name="Footer Placeholder 4"/>
          <p:cNvSpPr>
            <a:spLocks noGrp="1"/>
          </p:cNvSpPr>
          <p:nvPr>
            <p:ph type="ftr" sz="quarter" idx="3"/>
          </p:nvPr>
        </p:nvSpPr>
        <p:spPr>
          <a:xfrm>
            <a:off x="271726" y="6426042"/>
            <a:ext cx="7801274" cy="387551"/>
          </a:xfrm>
          <a:prstGeom prst="rect">
            <a:avLst/>
          </a:prstGeom>
        </p:spPr>
        <p:txBody>
          <a:bodyPr vert="horz" lIns="36000" tIns="36000" rIns="36000" bIns="0" rtlCol="0" anchor="b"/>
          <a:lstStyle>
            <a:lvl1pPr algn="l">
              <a:defRPr sz="1200" cap="none" baseline="0">
                <a:solidFill>
                  <a:schemeClr val="accent6">
                    <a:lumMod val="50000"/>
                  </a:schemeClr>
                </a:solidFill>
                <a:latin typeface="+mn-ea"/>
                <a:ea typeface="+mn-ea"/>
              </a:defRPr>
            </a:lvl1pPr>
          </a:lstStyle>
          <a:p>
            <a:endParaRPr lang="ja-JP" altLang="en-US" dirty="0">
              <a:solidFill>
                <a:srgbClr val="FF9900">
                  <a:lumMod val="50000"/>
                </a:srgbClr>
              </a:solidFill>
            </a:endParaRPr>
          </a:p>
        </p:txBody>
      </p:sp>
      <p:sp>
        <p:nvSpPr>
          <p:cNvPr id="6" name="Slide Number Placeholder 5"/>
          <p:cNvSpPr>
            <a:spLocks noGrp="1"/>
          </p:cNvSpPr>
          <p:nvPr>
            <p:ph type="sldNum" sz="quarter" idx="4"/>
          </p:nvPr>
        </p:nvSpPr>
        <p:spPr>
          <a:xfrm>
            <a:off x="9203504" y="6426000"/>
            <a:ext cx="702519" cy="432000"/>
          </a:xfrm>
          <a:prstGeom prst="rect">
            <a:avLst/>
          </a:prstGeom>
        </p:spPr>
        <p:txBody>
          <a:bodyPr vert="horz" lIns="36000" tIns="36000" rIns="36000" bIns="0" rtlCol="0" anchor="b"/>
          <a:lstStyle>
            <a:lvl1pPr algn="r">
              <a:defRPr sz="2000">
                <a:solidFill>
                  <a:schemeClr val="accent6">
                    <a:lumMod val="50000"/>
                  </a:schemeClr>
                </a:solidFill>
                <a:latin typeface="+mn-ea"/>
                <a:ea typeface="+mn-ea"/>
              </a:defRPr>
            </a:lvl1pPr>
          </a:lstStyle>
          <a:p>
            <a:fld id="{E47C9AAC-408E-4B64-82E2-F1AA2ABED595}" type="slidenum">
              <a:rPr lang="ja-JP" altLang="en-US" smtClean="0">
                <a:solidFill>
                  <a:srgbClr val="FF9900">
                    <a:lumMod val="50000"/>
                  </a:srgbClr>
                </a:solidFill>
              </a:rPr>
              <a:pPr/>
              <a:t>‹#›</a:t>
            </a:fld>
            <a:endParaRPr lang="ja-JP" altLang="en-US" dirty="0">
              <a:solidFill>
                <a:srgbClr val="FF9900">
                  <a:lumMod val="50000"/>
                </a:srgbClr>
              </a:solidFill>
            </a:endParaRPr>
          </a:p>
        </p:txBody>
      </p:sp>
    </p:spTree>
    <p:extLst>
      <p:ext uri="{BB962C8B-B14F-4D97-AF65-F5344CB8AC3E}">
        <p14:creationId xmlns:p14="http://schemas.microsoft.com/office/powerpoint/2010/main" val="4227156625"/>
      </p:ext>
    </p:extLst>
  </p:cSld>
  <p:clrMap bg1="lt1" tx1="dk1" bg2="lt2" tx2="dk2" accent1="accent1" accent2="accent2" accent3="accent3" accent4="accent4" accent5="accent5" accent6="accent6" hlink="hlink" folHlink="folHlink"/>
  <p:sldLayoutIdLst>
    <p:sldLayoutId id="2147483747" r:id="rId1"/>
  </p:sldLayoutIdLst>
  <p:hf sldNum="0" hdr="0" ftr="0" dt="0"/>
  <p:txStyles>
    <p:titleStyle>
      <a:lvl1pPr algn="l" defTabSz="914400" rtl="0" eaLnBrk="1" latinLnBrk="0" hangingPunct="1">
        <a:lnSpc>
          <a:spcPct val="100000"/>
        </a:lnSpc>
        <a:spcBef>
          <a:spcPct val="0"/>
        </a:spcBef>
        <a:buNone/>
        <a:defRPr kumimoji="1" sz="3200" kern="1200" spc="-50" baseline="0">
          <a:solidFill>
            <a:srgbClr val="1C1C20"/>
          </a:solidFill>
          <a:latin typeface="+mj-lt"/>
          <a:ea typeface="+mj-ea"/>
          <a:cs typeface="+mj-cs"/>
        </a:defRPr>
      </a:lvl1pPr>
    </p:titleStyle>
    <p:bodyStyle>
      <a:lvl1pPr marL="269875" indent="-269875" algn="l" defTabSz="914400" rtl="0" eaLnBrk="1" latinLnBrk="0" hangingPunct="1">
        <a:lnSpc>
          <a:spcPct val="100000"/>
        </a:lnSpc>
        <a:spcBef>
          <a:spcPts val="600"/>
        </a:spcBef>
        <a:spcAft>
          <a:spcPts val="100"/>
        </a:spcAft>
        <a:buClr>
          <a:schemeClr val="tx1">
            <a:lumMod val="65000"/>
            <a:lumOff val="35000"/>
          </a:schemeClr>
        </a:buClr>
        <a:buSzPct val="80000"/>
        <a:buFont typeface="Wingdings" panose="05000000000000000000" pitchFamily="2" charset="2"/>
        <a:buChar char="l"/>
        <a:defRPr kumimoji="1" sz="2400" kern="1200" baseline="0">
          <a:solidFill>
            <a:schemeClr val="tx1"/>
          </a:solidFill>
          <a:latin typeface="+mn-lt"/>
          <a:ea typeface="+mn-ea"/>
          <a:cs typeface="+mn-cs"/>
        </a:defRPr>
      </a:lvl1pPr>
      <a:lvl2pPr marL="447675" indent="-177800" algn="l" defTabSz="914400" rtl="0" eaLnBrk="1" latinLnBrk="0" hangingPunct="1">
        <a:lnSpc>
          <a:spcPct val="100000"/>
        </a:lnSpc>
        <a:spcBef>
          <a:spcPts val="300"/>
        </a:spcBef>
        <a:spcAft>
          <a:spcPts val="0"/>
        </a:spcAft>
        <a:buClr>
          <a:schemeClr val="tx1">
            <a:lumMod val="65000"/>
            <a:lumOff val="35000"/>
          </a:schemeClr>
        </a:buClr>
        <a:buSzPct val="50000"/>
        <a:buFont typeface="小塚ゴシック Pr6N M" panose="020B0700000000000000" pitchFamily="34" charset="-128"/>
        <a:buChar char="■"/>
        <a:defRPr kumimoji="1" sz="2200" kern="1200" baseline="0">
          <a:solidFill>
            <a:schemeClr val="tx1"/>
          </a:solidFill>
          <a:latin typeface="+mn-lt"/>
          <a:ea typeface="+mn-ea"/>
          <a:cs typeface="+mn-cs"/>
        </a:defRPr>
      </a:lvl2pPr>
      <a:lvl3pPr marL="503238" indent="-57150" algn="l" defTabSz="914400" rtl="0" eaLnBrk="1" latinLnBrk="0" hangingPunct="1">
        <a:lnSpc>
          <a:spcPct val="100000"/>
        </a:lnSpc>
        <a:spcBef>
          <a:spcPts val="200"/>
        </a:spcBef>
        <a:spcAft>
          <a:spcPts val="0"/>
        </a:spcAft>
        <a:buClr>
          <a:schemeClr val="tx1">
            <a:lumMod val="65000"/>
            <a:lumOff val="35000"/>
          </a:schemeClr>
        </a:buClr>
        <a:buSzPct val="60000"/>
        <a:buFont typeface="小塚ゴシック Pr6N M" panose="020B0700000000000000" pitchFamily="34" charset="-128"/>
        <a:buChar char="▶"/>
        <a:defRPr kumimoji="1" sz="2000" kern="1200" baseline="0">
          <a:solidFill>
            <a:schemeClr val="tx1"/>
          </a:solidFill>
          <a:latin typeface="+mn-lt"/>
          <a:ea typeface="+mn-ea"/>
          <a:cs typeface="+mn-cs"/>
        </a:defRPr>
      </a:lvl3pPr>
      <a:lvl4pPr marL="806450" indent="-179388" algn="l" defTabSz="914400" rtl="0" eaLnBrk="1" latinLnBrk="0" hangingPunct="1">
        <a:lnSpc>
          <a:spcPct val="100000"/>
        </a:lnSpc>
        <a:spcBef>
          <a:spcPts val="200"/>
        </a:spcBef>
        <a:spcAft>
          <a:spcPts val="0"/>
        </a:spcAft>
        <a:buClr>
          <a:schemeClr val="tx1">
            <a:lumMod val="65000"/>
            <a:lumOff val="35000"/>
          </a:schemeClr>
        </a:buClr>
        <a:buSzPct val="50000"/>
        <a:buFont typeface="小塚ゴシック Pr6N M" panose="020B0700000000000000" pitchFamily="34" charset="-128"/>
        <a:buChar char="■"/>
        <a:defRPr kumimoji="1" sz="1800" kern="1200" baseline="0">
          <a:solidFill>
            <a:schemeClr val="tx1"/>
          </a:solidFill>
          <a:latin typeface="+mn-lt"/>
          <a:ea typeface="+mn-ea"/>
          <a:cs typeface="+mn-cs"/>
        </a:defRPr>
      </a:lvl4pPr>
      <a:lvl5pPr marL="895350" indent="-88900" algn="l" defTabSz="914400" rtl="0" eaLnBrk="1" latinLnBrk="0" hangingPunct="1">
        <a:lnSpc>
          <a:spcPct val="100000"/>
        </a:lnSpc>
        <a:spcBef>
          <a:spcPts val="200"/>
        </a:spcBef>
        <a:spcAft>
          <a:spcPts val="0"/>
        </a:spcAft>
        <a:buClr>
          <a:schemeClr val="tx1">
            <a:lumMod val="65000"/>
            <a:lumOff val="35000"/>
          </a:schemeClr>
        </a:buClr>
        <a:buSzPct val="60000"/>
        <a:buFont typeface="小塚ゴシック Pr6N M" panose="020B0700000000000000" pitchFamily="34" charset="-128"/>
        <a:buChar char="▶"/>
        <a:tabLst>
          <a:tab pos="896938" algn="l"/>
        </a:tabLst>
        <a:defRPr kumimoji="1" sz="1800" kern="1200" baseline="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663">
          <p15:clr>
            <a:srgbClr val="F26B43"/>
          </p15:clr>
        </p15:guide>
        <p15:guide id="2" pos="15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40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0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01"/>
            <a:ext cx="2311400" cy="365125"/>
          </a:xfrm>
          <a:prstGeom prst="rect">
            <a:avLst/>
          </a:prstGeom>
        </p:spPr>
        <p:txBody>
          <a:bodyPr vert="horz" lIns="91440" tIns="45720" rIns="91440" bIns="45720" rtlCol="0" anchor="ctr"/>
          <a:lstStyle>
            <a:lvl1pPr algn="r">
              <a:defRPr sz="2000">
                <a:solidFill>
                  <a:schemeClr val="tx1">
                    <a:tint val="75000"/>
                  </a:schemeClr>
                </a:solidFill>
              </a:defRPr>
            </a:lvl1pPr>
          </a:lstStyle>
          <a:p>
            <a:fld id="{B6D5421F-ED26-4375-BB0E-13201D569BE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48079445"/>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5" r:id="rId12"/>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912482" y="2515360"/>
            <a:ext cx="8081058" cy="1077218"/>
          </a:xfrm>
          <a:prstGeom prst="rect">
            <a:avLst/>
          </a:prstGeom>
          <a:noFill/>
        </p:spPr>
        <p:txBody>
          <a:bodyPr wrap="none" rtlCol="0">
            <a:spAutoFit/>
          </a:bodyPr>
          <a:lstStyle/>
          <a:p>
            <a:pPr algn="ctr"/>
            <a:r>
              <a:rPr lang="ja-JP" altLang="en-US" sz="3200" dirty="0">
                <a:latin typeface="+mj-ea"/>
                <a:ea typeface="+mj-ea"/>
              </a:rPr>
              <a:t>北信医療圏における</a:t>
            </a:r>
            <a:endParaRPr lang="en-US" altLang="ja-JP" sz="3200" dirty="0">
              <a:latin typeface="+mj-ea"/>
              <a:ea typeface="+mj-ea"/>
            </a:endParaRPr>
          </a:p>
          <a:p>
            <a:pPr algn="ctr"/>
            <a:r>
              <a:rPr lang="ja-JP" altLang="en-US" sz="3200" dirty="0">
                <a:latin typeface="+mj-ea"/>
                <a:ea typeface="+mj-ea"/>
              </a:rPr>
              <a:t>平成</a:t>
            </a:r>
            <a:r>
              <a:rPr lang="en-US" altLang="ja-JP" sz="3200" dirty="0">
                <a:latin typeface="+mj-ea"/>
                <a:ea typeface="+mj-ea"/>
              </a:rPr>
              <a:t>29</a:t>
            </a:r>
            <a:r>
              <a:rPr lang="ja-JP" altLang="en-US" sz="3200" dirty="0">
                <a:latin typeface="+mj-ea"/>
                <a:ea typeface="+mj-ea"/>
              </a:rPr>
              <a:t>年度病床機能報告等の状況について</a:t>
            </a:r>
            <a:endParaRPr lang="en-US" altLang="ja-JP" sz="3600" dirty="0">
              <a:latin typeface="+mj-ea"/>
              <a:ea typeface="+mj-ea"/>
            </a:endParaRPr>
          </a:p>
        </p:txBody>
      </p:sp>
      <p:sp>
        <p:nvSpPr>
          <p:cNvPr id="4" name="テキスト ボックス 3"/>
          <p:cNvSpPr txBox="1"/>
          <p:nvPr/>
        </p:nvSpPr>
        <p:spPr>
          <a:xfrm>
            <a:off x="8215310" y="782718"/>
            <a:ext cx="900000" cy="468000"/>
          </a:xfrm>
          <a:prstGeom prst="rect">
            <a:avLst/>
          </a:prstGeom>
          <a:noFill/>
          <a:ln>
            <a:solidFill>
              <a:schemeClr val="tx1"/>
            </a:solidFill>
            <a:prstDash val="solid"/>
          </a:ln>
        </p:spPr>
        <p:txBody>
          <a:bodyPr wrap="none" rtlCol="0" anchor="ctr">
            <a:spAutoFit/>
          </a:bodyPr>
          <a:lstStyle/>
          <a:p>
            <a:r>
              <a:rPr kumimoji="1" lang="ja-JP" altLang="en-US" dirty="0" smtClean="0"/>
              <a:t>資料２</a:t>
            </a:r>
            <a:endParaRPr kumimoji="1" lang="ja-JP" altLang="en-US" dirty="0"/>
          </a:p>
        </p:txBody>
      </p:sp>
    </p:spTree>
    <p:extLst>
      <p:ext uri="{BB962C8B-B14F-4D97-AF65-F5344CB8AC3E}">
        <p14:creationId xmlns:p14="http://schemas.microsoft.com/office/powerpoint/2010/main" val="207776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127047" y="650233"/>
            <a:ext cx="9152932" cy="145760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35955" tIns="35955" rIns="35955" bIns="35955" rtlCol="0">
            <a:spAutoFit/>
          </a:bodyPr>
          <a:lstStyle/>
          <a:p>
            <a:pPr marL="259200" marR="0" lvl="0" indent="-342758" algn="l" defTabSz="914020" rtl="0" eaLnBrk="1" fontAlgn="auto" latinLnBrk="0" hangingPunct="1">
              <a:lnSpc>
                <a:spcPct val="100000"/>
              </a:lnSpc>
              <a:spcBef>
                <a:spcPts val="0"/>
              </a:spcBef>
              <a:spcAft>
                <a:spcPts val="0"/>
              </a:spcAft>
              <a:buClrTx/>
              <a:buSzTx/>
              <a:buFontTx/>
              <a:buNone/>
              <a:tabLst/>
              <a:defRPr/>
            </a:pPr>
            <a:r>
              <a:rPr kumimoji="1" lang="en-US" altLang="ja-JP" b="0" i="0" u="none" strike="noStrike" kern="1200" cap="none" spc="0" normalizeH="0" baseline="0" noProof="0" dirty="0">
                <a:ln>
                  <a:noFill/>
                </a:ln>
                <a:solidFill>
                  <a:prstClr val="black"/>
                </a:solidFill>
                <a:effectLst/>
                <a:uLnTx/>
                <a:uFillTx/>
                <a:latin typeface="+mj-ea"/>
                <a:ea typeface="+mj-ea"/>
              </a:rPr>
              <a:t>○</a:t>
            </a:r>
            <a:r>
              <a:rPr kumimoji="1" lang="ja-JP" altLang="en-US" b="0" i="0" u="none" strike="noStrike" kern="1200" cap="none" spc="0" normalizeH="0" baseline="0" noProof="0" dirty="0">
                <a:ln>
                  <a:noFill/>
                </a:ln>
                <a:solidFill>
                  <a:prstClr val="black"/>
                </a:solidFill>
                <a:effectLst/>
                <a:uLnTx/>
                <a:uFillTx/>
                <a:latin typeface="+mj-ea"/>
                <a:ea typeface="+mj-ea"/>
              </a:rPr>
              <a:t>　</a:t>
            </a:r>
            <a:r>
              <a:rPr kumimoji="1" lang="en-US" altLang="ja-JP" b="0" i="0" u="none" strike="noStrike" kern="1200" cap="none" spc="0" normalizeH="0" baseline="0" noProof="0" dirty="0">
                <a:ln>
                  <a:noFill/>
                </a:ln>
                <a:solidFill>
                  <a:prstClr val="black"/>
                </a:solidFill>
                <a:effectLst/>
                <a:uLnTx/>
                <a:uFillTx/>
                <a:latin typeface="+mj-ea"/>
                <a:ea typeface="+mj-ea"/>
              </a:rPr>
              <a:t>2025</a:t>
            </a:r>
            <a:r>
              <a:rPr kumimoji="1" lang="ja-JP" altLang="en-US" b="0" i="0" u="none" strike="noStrike" kern="1200" cap="none" spc="0" normalizeH="0" baseline="0" noProof="0" dirty="0">
                <a:ln>
                  <a:noFill/>
                </a:ln>
                <a:solidFill>
                  <a:prstClr val="black"/>
                </a:solidFill>
                <a:effectLst/>
                <a:uLnTx/>
                <a:uFillTx/>
                <a:latin typeface="+mj-ea"/>
                <a:ea typeface="+mj-ea"/>
              </a:rPr>
              <a:t>年の病床数の推計値と平成</a:t>
            </a:r>
            <a:r>
              <a:rPr lang="en-US" altLang="ja-JP" dirty="0">
                <a:solidFill>
                  <a:prstClr val="black"/>
                </a:solidFill>
                <a:latin typeface="+mj-ea"/>
                <a:ea typeface="+mj-ea"/>
              </a:rPr>
              <a:t>27〜29</a:t>
            </a:r>
            <a:r>
              <a:rPr lang="ja-JP" altLang="en-US" dirty="0">
                <a:solidFill>
                  <a:prstClr val="black"/>
                </a:solidFill>
                <a:latin typeface="+mj-ea"/>
                <a:ea typeface="+mj-ea"/>
              </a:rPr>
              <a:t>年度の病床機能報告結果の推移は以下のとおり。平成</a:t>
            </a:r>
            <a:r>
              <a:rPr lang="en-US" altLang="ja-JP" dirty="0">
                <a:solidFill>
                  <a:prstClr val="black"/>
                </a:solidFill>
                <a:latin typeface="+mj-ea"/>
                <a:ea typeface="+mj-ea"/>
              </a:rPr>
              <a:t>27</a:t>
            </a:r>
            <a:r>
              <a:rPr lang="ja-JP" altLang="en-US" dirty="0">
                <a:solidFill>
                  <a:prstClr val="black"/>
                </a:solidFill>
                <a:latin typeface="+mj-ea"/>
                <a:ea typeface="+mj-ea"/>
              </a:rPr>
              <a:t>年度以降の回復期病床の増加の要因は</a:t>
            </a:r>
            <a:r>
              <a:rPr lang="ja-JP" altLang="en-US" dirty="0" smtClean="0">
                <a:solidFill>
                  <a:prstClr val="black"/>
                </a:solidFill>
                <a:latin typeface="+mj-ea"/>
                <a:ea typeface="+mj-ea"/>
              </a:rPr>
              <a:t>、地域</a:t>
            </a:r>
            <a:r>
              <a:rPr lang="ja-JP" altLang="en-US" dirty="0">
                <a:solidFill>
                  <a:prstClr val="black"/>
                </a:solidFill>
                <a:latin typeface="+mj-ea"/>
                <a:ea typeface="+mj-ea"/>
              </a:rPr>
              <a:t>包括ケア病棟の整備による病床機能の転換が主な理由となっている。</a:t>
            </a:r>
            <a:endParaRPr lang="en-US" altLang="ja-JP" dirty="0">
              <a:solidFill>
                <a:prstClr val="black"/>
              </a:solidFill>
              <a:latin typeface="+mj-ea"/>
              <a:ea typeface="+mj-ea"/>
            </a:endParaRPr>
          </a:p>
          <a:p>
            <a:pPr marL="259200" lvl="0" indent="-342758" defTabSz="914020">
              <a:defRPr/>
            </a:pPr>
            <a:r>
              <a:rPr lang="en-US" altLang="ja-JP" dirty="0">
                <a:solidFill>
                  <a:prstClr val="black"/>
                </a:solidFill>
                <a:latin typeface="+mj-ea"/>
                <a:ea typeface="+mj-ea"/>
              </a:rPr>
              <a:t>○</a:t>
            </a:r>
            <a:r>
              <a:rPr lang="ja-JP" altLang="en-US" dirty="0">
                <a:solidFill>
                  <a:prstClr val="black"/>
                </a:solidFill>
                <a:latin typeface="+mj-ea"/>
                <a:ea typeface="+mj-ea"/>
              </a:rPr>
              <a:t>　また、６年間後</a:t>
            </a:r>
            <a:r>
              <a:rPr lang="ja-JP" altLang="en-US" dirty="0" smtClean="0">
                <a:solidFill>
                  <a:prstClr val="black"/>
                </a:solidFill>
                <a:latin typeface="+mj-ea"/>
                <a:ea typeface="+mj-ea"/>
              </a:rPr>
              <a:t>の高度急性期の</a:t>
            </a:r>
            <a:r>
              <a:rPr lang="ja-JP" altLang="en-US" dirty="0">
                <a:solidFill>
                  <a:prstClr val="black"/>
                </a:solidFill>
                <a:latin typeface="+mj-ea"/>
                <a:ea typeface="+mj-ea"/>
              </a:rPr>
              <a:t>増加は、既存の急性期病棟</a:t>
            </a:r>
            <a:r>
              <a:rPr lang="ja-JP" altLang="en-US" dirty="0" smtClean="0">
                <a:solidFill>
                  <a:prstClr val="black"/>
                </a:solidFill>
                <a:latin typeface="+mj-ea"/>
                <a:ea typeface="+mj-ea"/>
              </a:rPr>
              <a:t>を高度急性期へ</a:t>
            </a:r>
            <a:r>
              <a:rPr lang="ja-JP" altLang="en-US" dirty="0">
                <a:solidFill>
                  <a:prstClr val="black"/>
                </a:solidFill>
                <a:latin typeface="+mj-ea"/>
                <a:ea typeface="+mj-ea"/>
              </a:rPr>
              <a:t>転換することを検討しているもの。</a:t>
            </a:r>
            <a:r>
              <a:rPr kumimoji="1" lang="en-US" altLang="ja-JP" b="0" i="0" u="none" strike="noStrike" kern="1200" cap="none" spc="0" normalizeH="0" baseline="0" noProof="0" dirty="0">
                <a:ln>
                  <a:noFill/>
                </a:ln>
                <a:solidFill>
                  <a:prstClr val="black"/>
                </a:solidFill>
                <a:effectLst/>
                <a:uLnTx/>
                <a:uFillTx/>
                <a:latin typeface="+mj-ea"/>
                <a:ea typeface="+mj-ea"/>
              </a:rPr>
              <a:t>　</a:t>
            </a:r>
            <a:r>
              <a:rPr lang="en-US" altLang="ja-JP" sz="1100" dirty="0">
                <a:solidFill>
                  <a:prstClr val="black"/>
                </a:solidFill>
                <a:latin typeface="+mj-ea"/>
                <a:ea typeface="+mj-ea"/>
              </a:rPr>
              <a:t>  </a:t>
            </a:r>
            <a:r>
              <a:rPr kumimoji="1" lang="ja-JP" altLang="en-US" sz="1100" b="0" i="0" u="none" strike="noStrike" kern="1200" cap="none" spc="0" normalizeH="0" baseline="0" noProof="0" dirty="0">
                <a:ln>
                  <a:noFill/>
                </a:ln>
                <a:solidFill>
                  <a:prstClr val="black"/>
                </a:solidFill>
                <a:effectLst/>
                <a:uLnTx/>
                <a:uFillTx/>
                <a:latin typeface="+mj-ea"/>
                <a:ea typeface="+mj-ea"/>
              </a:rPr>
              <a:t>　</a:t>
            </a:r>
            <a:endParaRPr kumimoji="1" lang="en-US" altLang="ja-JP" sz="1100" b="0" i="0" u="none" strike="noStrike" kern="1200" cap="none" spc="0" normalizeH="0" baseline="0" noProof="0" dirty="0">
              <a:ln>
                <a:noFill/>
              </a:ln>
              <a:solidFill>
                <a:prstClr val="black"/>
              </a:solidFill>
              <a:effectLst/>
              <a:uLnTx/>
              <a:uFillTx/>
              <a:latin typeface="+mj-ea"/>
              <a:ea typeface="+mj-ea"/>
            </a:endParaRPr>
          </a:p>
        </p:txBody>
      </p:sp>
      <p:sp>
        <p:nvSpPr>
          <p:cNvPr id="8" name="正方形/長方形 7"/>
          <p:cNvSpPr/>
          <p:nvPr/>
        </p:nvSpPr>
        <p:spPr>
          <a:xfrm>
            <a:off x="0" y="0"/>
            <a:ext cx="9906000" cy="54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white"/>
                </a:solidFill>
                <a:effectLst/>
                <a:uLnTx/>
                <a:uFillTx/>
                <a:latin typeface="+mj-ea"/>
                <a:ea typeface="+mj-ea"/>
                <a:cs typeface="メイリオ" panose="020B0604030504040204" pitchFamily="50" charset="-128"/>
              </a:rPr>
              <a:t>2025</a:t>
            </a:r>
            <a:r>
              <a:rPr kumimoji="1" lang="ja-JP" altLang="en-US" sz="2800" b="1" i="0" u="none" strike="noStrike" kern="1200" cap="none" spc="0" normalizeH="0" baseline="0" noProof="0">
                <a:ln>
                  <a:noFill/>
                </a:ln>
                <a:solidFill>
                  <a:prstClr val="white"/>
                </a:solidFill>
                <a:effectLst/>
                <a:uLnTx/>
                <a:uFillTx/>
                <a:latin typeface="+mj-ea"/>
                <a:ea typeface="+mj-ea"/>
                <a:cs typeface="メイリオ" panose="020B0604030504040204" pitchFamily="50" charset="-128"/>
              </a:rPr>
              <a:t>年の病床数の推計値と</a:t>
            </a:r>
            <a:r>
              <a:rPr lang="ja-JP" altLang="en-US" sz="2800" b="1">
                <a:solidFill>
                  <a:prstClr val="white"/>
                </a:solidFill>
                <a:latin typeface="+mj-ea"/>
                <a:ea typeface="+mj-ea"/>
                <a:cs typeface="メイリオ" panose="020B0604030504040204" pitchFamily="50" charset="-128"/>
              </a:rPr>
              <a:t>病床機能報告結果の推移</a:t>
            </a:r>
            <a:endParaRPr kumimoji="1" lang="en-US" altLang="ja-JP" sz="2800" b="1" i="0" u="none" strike="noStrike" kern="1200" cap="none" spc="0" normalizeH="0" baseline="0" noProof="0" dirty="0">
              <a:ln>
                <a:noFill/>
              </a:ln>
              <a:solidFill>
                <a:prstClr val="white"/>
              </a:solidFill>
              <a:effectLst/>
              <a:uLnTx/>
              <a:uFillTx/>
              <a:latin typeface="+mj-ea"/>
              <a:ea typeface="+mj-ea"/>
              <a:cs typeface="メイリオ" panose="020B0604030504040204" pitchFamily="50" charset="-128"/>
            </a:endParaRPr>
          </a:p>
        </p:txBody>
      </p:sp>
      <p:sp>
        <p:nvSpPr>
          <p:cNvPr id="4" name="右大かっこ 3">
            <a:extLst>
              <a:ext uri="{FF2B5EF4-FFF2-40B4-BE49-F238E27FC236}">
                <a16:creationId xmlns:a16="http://schemas.microsoft.com/office/drawing/2014/main" xmlns="" id="{E15EB9E1-EDFA-E044-A633-52AF9C30D5E1}"/>
              </a:ext>
            </a:extLst>
          </p:cNvPr>
          <p:cNvSpPr/>
          <p:nvPr/>
        </p:nvSpPr>
        <p:spPr>
          <a:xfrm rot="16200000">
            <a:off x="4268917" y="-293165"/>
            <a:ext cx="220380" cy="5489016"/>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j-ea"/>
              <a:ea typeface="+mj-ea"/>
            </a:endParaRPr>
          </a:p>
        </p:txBody>
      </p:sp>
      <p:sp>
        <p:nvSpPr>
          <p:cNvPr id="11" name="テキスト ボックス 10">
            <a:extLst>
              <a:ext uri="{FF2B5EF4-FFF2-40B4-BE49-F238E27FC236}">
                <a16:creationId xmlns:a16="http://schemas.microsoft.com/office/drawing/2014/main" xmlns="" id="{7409F8CC-119B-C346-9AAF-9E871DCBE234}"/>
              </a:ext>
            </a:extLst>
          </p:cNvPr>
          <p:cNvSpPr txBox="1"/>
          <p:nvPr/>
        </p:nvSpPr>
        <p:spPr>
          <a:xfrm>
            <a:off x="2904321" y="2148108"/>
            <a:ext cx="2660456" cy="338554"/>
          </a:xfrm>
          <a:prstGeom prst="rect">
            <a:avLst/>
          </a:prstGeom>
          <a:solidFill>
            <a:schemeClr val="bg1"/>
          </a:solidFill>
          <a:ln>
            <a:solidFill>
              <a:srgbClr val="FFC000"/>
            </a:solidFill>
          </a:ln>
        </p:spPr>
        <p:style>
          <a:lnRef idx="2">
            <a:schemeClr val="accent1"/>
          </a:lnRef>
          <a:fillRef idx="1">
            <a:schemeClr val="lt1"/>
          </a:fillRef>
          <a:effectRef idx="0">
            <a:schemeClr val="accent1"/>
          </a:effectRef>
          <a:fontRef idx="minor">
            <a:schemeClr val="dk1"/>
          </a:fontRef>
        </p:style>
        <p:txBody>
          <a:bodyPr wrap="square" lIns="72000" rIns="72000" rtlCol="0">
            <a:spAutoFit/>
          </a:bodyPr>
          <a:lstStyle/>
          <a:p>
            <a:pPr marL="444500" indent="-444500" defTabSz="1072866"/>
            <a:r>
              <a:rPr lang="ja-JP" altLang="en-US" sz="1600" b="1">
                <a:solidFill>
                  <a:prstClr val="black"/>
                </a:solidFill>
                <a:latin typeface="+mj-ea"/>
                <a:ea typeface="+mj-ea"/>
                <a:cs typeface="メイリオ" pitchFamily="50" charset="-128"/>
              </a:rPr>
              <a:t>病床機能報告（稼働病床）</a:t>
            </a:r>
            <a:endParaRPr lang="en-US" altLang="ja-JP" sz="1600" b="1" dirty="0">
              <a:solidFill>
                <a:srgbClr val="FF0000"/>
              </a:solidFill>
              <a:latin typeface="+mj-ea"/>
              <a:ea typeface="+mj-ea"/>
              <a:cs typeface="メイリオ" pitchFamily="50" charset="-128"/>
            </a:endParaRPr>
          </a:p>
        </p:txBody>
      </p:sp>
      <p:sp>
        <p:nvSpPr>
          <p:cNvPr id="12" name="テキスト ボックス 11">
            <a:extLst>
              <a:ext uri="{FF2B5EF4-FFF2-40B4-BE49-F238E27FC236}">
                <a16:creationId xmlns:a16="http://schemas.microsoft.com/office/drawing/2014/main" xmlns="" id="{C88EAAB9-98C8-AC44-BF21-C482503EFC66}"/>
              </a:ext>
            </a:extLst>
          </p:cNvPr>
          <p:cNvSpPr txBox="1"/>
          <p:nvPr/>
        </p:nvSpPr>
        <p:spPr>
          <a:xfrm>
            <a:off x="7887939" y="2152349"/>
            <a:ext cx="1504824" cy="338554"/>
          </a:xfrm>
          <a:prstGeom prst="rect">
            <a:avLst/>
          </a:prstGeom>
          <a:solidFill>
            <a:schemeClr val="bg1"/>
          </a:solidFill>
          <a:ln>
            <a:solidFill>
              <a:srgbClr val="FFC000"/>
            </a:solidFill>
          </a:ln>
        </p:spPr>
        <p:style>
          <a:lnRef idx="2">
            <a:schemeClr val="accent1"/>
          </a:lnRef>
          <a:fillRef idx="1">
            <a:schemeClr val="lt1"/>
          </a:fillRef>
          <a:effectRef idx="0">
            <a:schemeClr val="accent1"/>
          </a:effectRef>
          <a:fontRef idx="minor">
            <a:schemeClr val="dk1"/>
          </a:fontRef>
        </p:style>
        <p:txBody>
          <a:bodyPr wrap="square" lIns="72000" rIns="72000" rtlCol="0">
            <a:spAutoFit/>
          </a:bodyPr>
          <a:lstStyle/>
          <a:p>
            <a:pPr marL="444500" indent="-444500" defTabSz="1072866"/>
            <a:r>
              <a:rPr lang="ja-JP" altLang="en-US" sz="1600" b="1" dirty="0">
                <a:solidFill>
                  <a:prstClr val="black"/>
                </a:solidFill>
                <a:latin typeface="+mj-ea"/>
                <a:ea typeface="+mj-ea"/>
                <a:cs typeface="メイリオ" pitchFamily="50" charset="-128"/>
              </a:rPr>
              <a:t>地域医療構想</a:t>
            </a:r>
            <a:endParaRPr lang="en-US" altLang="ja-JP" sz="1600" b="1" dirty="0">
              <a:solidFill>
                <a:srgbClr val="FF0000"/>
              </a:solidFill>
              <a:latin typeface="+mj-ea"/>
              <a:ea typeface="+mj-ea"/>
              <a:cs typeface="メイリオ" pitchFamily="50" charset="-128"/>
            </a:endParaRPr>
          </a:p>
        </p:txBody>
      </p:sp>
      <p:sp>
        <p:nvSpPr>
          <p:cNvPr id="2" name="テキスト ボックス 1"/>
          <p:cNvSpPr txBox="1"/>
          <p:nvPr/>
        </p:nvSpPr>
        <p:spPr>
          <a:xfrm>
            <a:off x="78378" y="3027658"/>
            <a:ext cx="1338828" cy="369332"/>
          </a:xfrm>
          <a:prstGeom prst="rect">
            <a:avLst/>
          </a:prstGeom>
          <a:noFill/>
        </p:spPr>
        <p:txBody>
          <a:bodyPr wrap="none" rtlCol="0">
            <a:spAutoFit/>
          </a:bodyPr>
          <a:lstStyle/>
          <a:p>
            <a:r>
              <a:rPr kumimoji="1" lang="ja-JP" altLang="en-US" dirty="0">
                <a:latin typeface="+mj-ea"/>
                <a:ea typeface="+mj-ea"/>
              </a:rPr>
              <a:t>高度急性期</a:t>
            </a:r>
          </a:p>
        </p:txBody>
      </p:sp>
      <p:sp>
        <p:nvSpPr>
          <p:cNvPr id="13" name="テキスト ボックス 12"/>
          <p:cNvSpPr txBox="1"/>
          <p:nvPr/>
        </p:nvSpPr>
        <p:spPr>
          <a:xfrm>
            <a:off x="540043" y="4220312"/>
            <a:ext cx="877163" cy="369332"/>
          </a:xfrm>
          <a:prstGeom prst="rect">
            <a:avLst/>
          </a:prstGeom>
          <a:noFill/>
        </p:spPr>
        <p:txBody>
          <a:bodyPr wrap="none" rtlCol="0">
            <a:spAutoFit/>
          </a:bodyPr>
          <a:lstStyle/>
          <a:p>
            <a:r>
              <a:rPr kumimoji="1" lang="ja-JP" altLang="en-US" dirty="0">
                <a:latin typeface="+mj-ea"/>
                <a:ea typeface="+mj-ea"/>
              </a:rPr>
              <a:t>急性期</a:t>
            </a:r>
          </a:p>
        </p:txBody>
      </p:sp>
      <p:sp>
        <p:nvSpPr>
          <p:cNvPr id="14" name="テキスト ボックス 13"/>
          <p:cNvSpPr txBox="1"/>
          <p:nvPr/>
        </p:nvSpPr>
        <p:spPr>
          <a:xfrm>
            <a:off x="540043" y="5325236"/>
            <a:ext cx="877163" cy="369332"/>
          </a:xfrm>
          <a:prstGeom prst="rect">
            <a:avLst/>
          </a:prstGeom>
          <a:noFill/>
        </p:spPr>
        <p:txBody>
          <a:bodyPr wrap="none" rtlCol="0">
            <a:spAutoFit/>
          </a:bodyPr>
          <a:lstStyle/>
          <a:p>
            <a:r>
              <a:rPr lang="ja-JP" altLang="en-US" dirty="0">
                <a:latin typeface="+mj-ea"/>
                <a:ea typeface="+mj-ea"/>
              </a:rPr>
              <a:t>回復期</a:t>
            </a:r>
            <a:endParaRPr kumimoji="1" lang="ja-JP" altLang="en-US" dirty="0">
              <a:latin typeface="+mj-ea"/>
              <a:ea typeface="+mj-ea"/>
            </a:endParaRPr>
          </a:p>
        </p:txBody>
      </p:sp>
      <p:sp>
        <p:nvSpPr>
          <p:cNvPr id="15" name="テキスト ボックス 14"/>
          <p:cNvSpPr txBox="1"/>
          <p:nvPr/>
        </p:nvSpPr>
        <p:spPr>
          <a:xfrm>
            <a:off x="540043" y="5785105"/>
            <a:ext cx="877163" cy="369332"/>
          </a:xfrm>
          <a:prstGeom prst="rect">
            <a:avLst/>
          </a:prstGeom>
          <a:noFill/>
        </p:spPr>
        <p:txBody>
          <a:bodyPr wrap="none" rtlCol="0">
            <a:spAutoFit/>
          </a:bodyPr>
          <a:lstStyle/>
          <a:p>
            <a:r>
              <a:rPr lang="ja-JP" altLang="en-US" dirty="0">
                <a:latin typeface="+mj-ea"/>
                <a:ea typeface="+mj-ea"/>
              </a:rPr>
              <a:t>慢性期</a:t>
            </a:r>
            <a:endParaRPr kumimoji="1" lang="ja-JP" altLang="en-US" dirty="0">
              <a:latin typeface="+mj-ea"/>
              <a:ea typeface="+mj-ea"/>
            </a:endParaRPr>
          </a:p>
        </p:txBody>
      </p:sp>
      <p:graphicFrame>
        <p:nvGraphicFramePr>
          <p:cNvPr id="16" name="グラフ 15"/>
          <p:cNvGraphicFramePr>
            <a:graphicFrameLocks/>
          </p:cNvGraphicFramePr>
          <p:nvPr/>
        </p:nvGraphicFramePr>
        <p:xfrm>
          <a:off x="1181100" y="2561533"/>
          <a:ext cx="8365298" cy="40317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0631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グラフ 34"/>
          <p:cNvGraphicFramePr>
            <a:graphicFrameLocks/>
          </p:cNvGraphicFramePr>
          <p:nvPr/>
        </p:nvGraphicFramePr>
        <p:xfrm>
          <a:off x="393700" y="2259241"/>
          <a:ext cx="9410700" cy="4789259"/>
        </p:xfrm>
        <a:graphic>
          <a:graphicData uri="http://schemas.openxmlformats.org/drawingml/2006/chart">
            <c:chart xmlns:c="http://schemas.openxmlformats.org/drawingml/2006/chart" xmlns:r="http://schemas.openxmlformats.org/officeDocument/2006/relationships" r:id="rId3"/>
          </a:graphicData>
        </a:graphic>
      </p:graphicFrame>
      <p:sp>
        <p:nvSpPr>
          <p:cNvPr id="31" name="テキスト ボックス 30"/>
          <p:cNvSpPr txBox="1"/>
          <p:nvPr/>
        </p:nvSpPr>
        <p:spPr>
          <a:xfrm>
            <a:off x="143468" y="640499"/>
            <a:ext cx="9492022" cy="145760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35955" tIns="35955" rIns="35955" bIns="35955" rtlCol="0">
            <a:spAutoFit/>
          </a:bodyPr>
          <a:lstStyle/>
          <a:p>
            <a:pPr marL="259200" marR="0" lvl="0" indent="-342758" algn="l" defTabSz="914020" rtl="0" eaLnBrk="1" fontAlgn="auto" latinLnBrk="0" hangingPunct="1">
              <a:lnSpc>
                <a:spcPct val="100000"/>
              </a:lnSpc>
              <a:spcBef>
                <a:spcPts val="0"/>
              </a:spcBef>
              <a:spcAft>
                <a:spcPts val="0"/>
              </a:spcAft>
              <a:buClrTx/>
              <a:buSzTx/>
              <a:buFontTx/>
              <a:buNone/>
              <a:tabLst/>
              <a:defRPr/>
            </a:pPr>
            <a:r>
              <a:rPr kumimoji="1" lang="en-US" altLang="ja-JP" b="0" i="0" u="none" strike="noStrike" kern="1200" cap="none" spc="0" normalizeH="0" baseline="0" noProof="0" dirty="0">
                <a:ln>
                  <a:noFill/>
                </a:ln>
                <a:solidFill>
                  <a:prstClr val="black"/>
                </a:solidFill>
                <a:effectLst/>
                <a:uLnTx/>
                <a:uFillTx/>
                <a:latin typeface="+mj-ea"/>
                <a:ea typeface="+mj-ea"/>
              </a:rPr>
              <a:t>○</a:t>
            </a:r>
            <a:r>
              <a:rPr kumimoji="1" lang="ja-JP" altLang="en-US" b="0" i="0" u="none" strike="noStrike" kern="1200" cap="none" spc="0" normalizeH="0" baseline="0" noProof="0" dirty="0">
                <a:ln>
                  <a:noFill/>
                </a:ln>
                <a:solidFill>
                  <a:prstClr val="black"/>
                </a:solidFill>
                <a:effectLst/>
                <a:uLnTx/>
                <a:uFillTx/>
                <a:latin typeface="+mj-ea"/>
                <a:ea typeface="+mj-ea"/>
              </a:rPr>
              <a:t>　平成</a:t>
            </a:r>
            <a:r>
              <a:rPr lang="en-US" altLang="ja-JP" dirty="0">
                <a:solidFill>
                  <a:prstClr val="black"/>
                </a:solidFill>
                <a:latin typeface="+mj-ea"/>
                <a:ea typeface="+mj-ea"/>
              </a:rPr>
              <a:t>27</a:t>
            </a:r>
            <a:r>
              <a:rPr lang="ja-JP" altLang="en-US" dirty="0" err="1">
                <a:solidFill>
                  <a:prstClr val="black"/>
                </a:solidFill>
                <a:latin typeface="+mj-ea"/>
                <a:ea typeface="+mj-ea"/>
              </a:rPr>
              <a:t>、</a:t>
            </a:r>
            <a:r>
              <a:rPr lang="en-US" altLang="ja-JP" dirty="0">
                <a:solidFill>
                  <a:prstClr val="black"/>
                </a:solidFill>
                <a:latin typeface="+mj-ea"/>
                <a:ea typeface="+mj-ea"/>
              </a:rPr>
              <a:t>29</a:t>
            </a:r>
            <a:r>
              <a:rPr lang="ja-JP" altLang="en-US" dirty="0">
                <a:solidFill>
                  <a:prstClr val="black"/>
                </a:solidFill>
                <a:latin typeface="+mj-ea"/>
                <a:ea typeface="+mj-ea"/>
              </a:rPr>
              <a:t>年度の病床機能報告結果における入院基本料ごと届出状況の推移及び平成</a:t>
            </a:r>
            <a:r>
              <a:rPr lang="en-US" altLang="ja-JP" dirty="0">
                <a:solidFill>
                  <a:prstClr val="black"/>
                </a:solidFill>
                <a:latin typeface="+mj-ea"/>
                <a:ea typeface="+mj-ea"/>
              </a:rPr>
              <a:t>30</a:t>
            </a:r>
            <a:r>
              <a:rPr lang="ja-JP" altLang="en-US" dirty="0">
                <a:solidFill>
                  <a:prstClr val="black"/>
                </a:solidFill>
                <a:latin typeface="+mj-ea"/>
                <a:ea typeface="+mj-ea"/>
              </a:rPr>
              <a:t>年度の診療報酬改定後の関東信越厚生局への施設基準等の届出状況（</a:t>
            </a:r>
            <a:r>
              <a:rPr lang="en-US" altLang="ja-JP" dirty="0">
                <a:solidFill>
                  <a:prstClr val="black"/>
                </a:solidFill>
                <a:latin typeface="+mj-ea"/>
                <a:ea typeface="+mj-ea"/>
              </a:rPr>
              <a:t>5/1</a:t>
            </a:r>
            <a:r>
              <a:rPr lang="ja-JP" altLang="en-US" dirty="0">
                <a:solidFill>
                  <a:prstClr val="black"/>
                </a:solidFill>
                <a:latin typeface="+mj-ea"/>
                <a:ea typeface="+mj-ea"/>
              </a:rPr>
              <a:t>時点）は以下の通り。</a:t>
            </a:r>
            <a:endParaRPr lang="en-US" altLang="ja-JP" dirty="0">
              <a:solidFill>
                <a:prstClr val="black"/>
              </a:solidFill>
              <a:latin typeface="+mj-ea"/>
              <a:ea typeface="+mj-ea"/>
            </a:endParaRPr>
          </a:p>
          <a:p>
            <a:pPr marL="259200" marR="0" lvl="0" indent="-342758" algn="l" defTabSz="91402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mj-ea"/>
                <a:ea typeface="+mj-ea"/>
              </a:rPr>
              <a:t>〇　平成</a:t>
            </a:r>
            <a:r>
              <a:rPr kumimoji="1" lang="en-US" altLang="ja-JP" b="0" i="0" u="none" strike="noStrike" kern="1200" cap="none" spc="0" normalizeH="0" baseline="0" noProof="0" dirty="0">
                <a:ln>
                  <a:noFill/>
                </a:ln>
                <a:solidFill>
                  <a:prstClr val="black"/>
                </a:solidFill>
                <a:effectLst/>
                <a:uLnTx/>
                <a:uFillTx/>
                <a:latin typeface="+mj-ea"/>
                <a:ea typeface="+mj-ea"/>
              </a:rPr>
              <a:t>27</a:t>
            </a:r>
            <a:r>
              <a:rPr kumimoji="1" lang="ja-JP" altLang="en-US" b="0" i="0" u="none" strike="noStrike" kern="1200" cap="none" spc="0" normalizeH="0" baseline="0" noProof="0" dirty="0">
                <a:ln>
                  <a:noFill/>
                </a:ln>
                <a:solidFill>
                  <a:prstClr val="black"/>
                </a:solidFill>
                <a:effectLst/>
                <a:uLnTx/>
                <a:uFillTx/>
                <a:latin typeface="+mj-ea"/>
                <a:ea typeface="+mj-ea"/>
              </a:rPr>
              <a:t>年度から平成</a:t>
            </a:r>
            <a:r>
              <a:rPr kumimoji="1" lang="en-US" altLang="ja-JP" b="0" i="0" u="none" strike="noStrike" kern="1200" cap="none" spc="0" normalizeH="0" baseline="0" noProof="0" dirty="0">
                <a:ln>
                  <a:noFill/>
                </a:ln>
                <a:solidFill>
                  <a:prstClr val="black"/>
                </a:solidFill>
                <a:effectLst/>
                <a:uLnTx/>
                <a:uFillTx/>
                <a:latin typeface="+mj-ea"/>
                <a:ea typeface="+mj-ea"/>
              </a:rPr>
              <a:t>29</a:t>
            </a:r>
            <a:r>
              <a:rPr kumimoji="1" lang="ja-JP" altLang="en-US" b="0" i="0" u="none" strike="noStrike" kern="1200" cap="none" spc="0" normalizeH="0" baseline="0" noProof="0" dirty="0">
                <a:ln>
                  <a:noFill/>
                </a:ln>
                <a:solidFill>
                  <a:prstClr val="black"/>
                </a:solidFill>
                <a:effectLst/>
                <a:uLnTx/>
                <a:uFillTx/>
                <a:latin typeface="+mj-ea"/>
                <a:ea typeface="+mj-ea"/>
              </a:rPr>
              <a:t>年度にかけて</a:t>
            </a:r>
            <a:r>
              <a:rPr kumimoji="1" lang="ja-JP" altLang="en-US" b="0" i="0" u="none" strike="noStrike" kern="1200" cap="none" spc="0" normalizeH="0" baseline="0" noProof="0" dirty="0" smtClean="0">
                <a:ln>
                  <a:noFill/>
                </a:ln>
                <a:solidFill>
                  <a:prstClr val="black"/>
                </a:solidFill>
                <a:effectLst/>
                <a:uLnTx/>
                <a:uFillTx/>
                <a:latin typeface="+mj-ea"/>
                <a:ea typeface="+mj-ea"/>
              </a:rPr>
              <a:t>、７対１病棟から地域</a:t>
            </a:r>
            <a:r>
              <a:rPr kumimoji="1" lang="ja-JP" altLang="en-US" b="0" i="0" u="none" strike="noStrike" kern="1200" cap="none" spc="0" normalizeH="0" baseline="0" noProof="0" dirty="0">
                <a:ln>
                  <a:noFill/>
                </a:ln>
                <a:solidFill>
                  <a:prstClr val="black"/>
                </a:solidFill>
                <a:effectLst/>
                <a:uLnTx/>
                <a:uFillTx/>
                <a:latin typeface="+mj-ea"/>
                <a:ea typeface="+mj-ea"/>
              </a:rPr>
              <a:t>包括ケア</a:t>
            </a:r>
            <a:r>
              <a:rPr kumimoji="1" lang="ja-JP" altLang="en-US" b="0" i="0" u="none" strike="noStrike" kern="1200" cap="none" spc="0" normalizeH="0" baseline="0" noProof="0" dirty="0" smtClean="0">
                <a:ln>
                  <a:noFill/>
                </a:ln>
                <a:solidFill>
                  <a:prstClr val="black"/>
                </a:solidFill>
                <a:effectLst/>
                <a:uLnTx/>
                <a:uFillTx/>
                <a:latin typeface="+mj-ea"/>
                <a:ea typeface="+mj-ea"/>
              </a:rPr>
              <a:t>病棟への転換等が行われている。</a:t>
            </a:r>
            <a:endParaRPr kumimoji="1" lang="en-US" altLang="ja-JP" sz="1100" b="0" i="0" u="none" strike="noStrike" kern="1200" cap="none" spc="0" normalizeH="0" baseline="0" noProof="0" dirty="0">
              <a:ln>
                <a:noFill/>
              </a:ln>
              <a:solidFill>
                <a:prstClr val="black"/>
              </a:solidFill>
              <a:effectLst/>
              <a:uLnTx/>
              <a:uFillTx/>
              <a:latin typeface="+mj-ea"/>
              <a:ea typeface="+mj-ea"/>
            </a:endParaRPr>
          </a:p>
        </p:txBody>
      </p:sp>
      <p:sp>
        <p:nvSpPr>
          <p:cNvPr id="8" name="正方形/長方形 7"/>
          <p:cNvSpPr/>
          <p:nvPr/>
        </p:nvSpPr>
        <p:spPr>
          <a:xfrm>
            <a:off x="0" y="0"/>
            <a:ext cx="9906000" cy="54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1">
                <a:solidFill>
                  <a:prstClr val="white"/>
                </a:solidFill>
                <a:latin typeface="+mj-ea"/>
                <a:ea typeface="+mj-ea"/>
                <a:cs typeface="メイリオ" panose="020B0604030504040204" pitchFamily="50" charset="-128"/>
              </a:rPr>
              <a:t>平成</a:t>
            </a:r>
            <a:r>
              <a:rPr lang="en-US" altLang="ja-JP" sz="2800" b="1" dirty="0">
                <a:solidFill>
                  <a:prstClr val="white"/>
                </a:solidFill>
                <a:latin typeface="+mj-ea"/>
                <a:ea typeface="+mj-ea"/>
                <a:cs typeface="メイリオ" panose="020B0604030504040204" pitchFamily="50" charset="-128"/>
              </a:rPr>
              <a:t>29</a:t>
            </a:r>
            <a:r>
              <a:rPr lang="ja-JP" altLang="en-US" sz="2800" b="1">
                <a:solidFill>
                  <a:prstClr val="white"/>
                </a:solidFill>
                <a:latin typeface="+mj-ea"/>
                <a:ea typeface="+mj-ea"/>
                <a:cs typeface="メイリオ" panose="020B0604030504040204" pitchFamily="50" charset="-128"/>
              </a:rPr>
              <a:t>年度病床機能報告結果の状況１</a:t>
            </a:r>
            <a:endParaRPr kumimoji="1" lang="en-US" altLang="ja-JP" sz="2800" b="1" i="0" u="none" strike="noStrike" kern="1200" cap="none" spc="0" normalizeH="0" baseline="0" noProof="0" dirty="0">
              <a:ln>
                <a:noFill/>
              </a:ln>
              <a:solidFill>
                <a:prstClr val="white"/>
              </a:solidFill>
              <a:effectLst/>
              <a:uLnTx/>
              <a:uFillTx/>
              <a:latin typeface="+mj-ea"/>
              <a:ea typeface="+mj-ea"/>
              <a:cs typeface="メイリオ" panose="020B0604030504040204" pitchFamily="50" charset="-128"/>
            </a:endParaRPr>
          </a:p>
        </p:txBody>
      </p:sp>
      <p:sp>
        <p:nvSpPr>
          <p:cNvPr id="4" name="右大かっこ 3">
            <a:extLst>
              <a:ext uri="{FF2B5EF4-FFF2-40B4-BE49-F238E27FC236}">
                <a16:creationId xmlns:a16="http://schemas.microsoft.com/office/drawing/2014/main" xmlns="" id="{E15EB9E1-EDFA-E044-A633-52AF9C30D5E1}"/>
              </a:ext>
            </a:extLst>
          </p:cNvPr>
          <p:cNvSpPr/>
          <p:nvPr/>
        </p:nvSpPr>
        <p:spPr>
          <a:xfrm rot="16200000">
            <a:off x="2560277" y="769321"/>
            <a:ext cx="286675" cy="3266516"/>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j-ea"/>
              <a:ea typeface="+mj-ea"/>
            </a:endParaRPr>
          </a:p>
        </p:txBody>
      </p:sp>
      <p:sp>
        <p:nvSpPr>
          <p:cNvPr id="11" name="テキスト ボックス 10">
            <a:extLst>
              <a:ext uri="{FF2B5EF4-FFF2-40B4-BE49-F238E27FC236}">
                <a16:creationId xmlns:a16="http://schemas.microsoft.com/office/drawing/2014/main" xmlns="" id="{7409F8CC-119B-C346-9AAF-9E871DCBE234}"/>
              </a:ext>
            </a:extLst>
          </p:cNvPr>
          <p:cNvSpPr txBox="1"/>
          <p:nvPr/>
        </p:nvSpPr>
        <p:spPr>
          <a:xfrm>
            <a:off x="1408321" y="2044203"/>
            <a:ext cx="2590585" cy="338554"/>
          </a:xfrm>
          <a:prstGeom prst="rect">
            <a:avLst/>
          </a:prstGeom>
          <a:solidFill>
            <a:schemeClr val="bg1"/>
          </a:solidFill>
          <a:ln>
            <a:solidFill>
              <a:srgbClr val="FFC000"/>
            </a:solidFill>
          </a:ln>
        </p:spPr>
        <p:style>
          <a:lnRef idx="2">
            <a:schemeClr val="accent1"/>
          </a:lnRef>
          <a:fillRef idx="1">
            <a:schemeClr val="lt1"/>
          </a:fillRef>
          <a:effectRef idx="0">
            <a:schemeClr val="accent1"/>
          </a:effectRef>
          <a:fontRef idx="minor">
            <a:schemeClr val="dk1"/>
          </a:fontRef>
        </p:style>
        <p:txBody>
          <a:bodyPr wrap="square" lIns="72000" rIns="72000" rtlCol="0">
            <a:spAutoFit/>
          </a:bodyPr>
          <a:lstStyle/>
          <a:p>
            <a:pPr marL="444500" indent="-444500" defTabSz="1072866"/>
            <a:r>
              <a:rPr lang="ja-JP" altLang="en-US" sz="1600" b="1">
                <a:solidFill>
                  <a:prstClr val="black"/>
                </a:solidFill>
                <a:latin typeface="+mj-ea"/>
                <a:ea typeface="+mj-ea"/>
                <a:cs typeface="メイリオ" pitchFamily="50" charset="-128"/>
              </a:rPr>
              <a:t>病床機能報告（稼働病床）</a:t>
            </a:r>
            <a:endParaRPr lang="en-US" altLang="ja-JP" sz="1600" b="1" dirty="0">
              <a:solidFill>
                <a:srgbClr val="FF0000"/>
              </a:solidFill>
              <a:latin typeface="+mj-ea"/>
              <a:ea typeface="+mj-ea"/>
              <a:cs typeface="メイリオ" pitchFamily="50" charset="-128"/>
            </a:endParaRPr>
          </a:p>
        </p:txBody>
      </p:sp>
      <p:sp>
        <p:nvSpPr>
          <p:cNvPr id="12" name="テキスト ボックス 11">
            <a:extLst>
              <a:ext uri="{FF2B5EF4-FFF2-40B4-BE49-F238E27FC236}">
                <a16:creationId xmlns:a16="http://schemas.microsoft.com/office/drawing/2014/main" xmlns="" id="{C88EAAB9-98C8-AC44-BF21-C482503EFC66}"/>
              </a:ext>
            </a:extLst>
          </p:cNvPr>
          <p:cNvSpPr txBox="1"/>
          <p:nvPr/>
        </p:nvSpPr>
        <p:spPr>
          <a:xfrm>
            <a:off x="7972142" y="2065370"/>
            <a:ext cx="1504824" cy="338554"/>
          </a:xfrm>
          <a:prstGeom prst="rect">
            <a:avLst/>
          </a:prstGeom>
          <a:solidFill>
            <a:schemeClr val="bg1"/>
          </a:solidFill>
          <a:ln>
            <a:solidFill>
              <a:srgbClr val="FFC000"/>
            </a:solidFill>
          </a:ln>
        </p:spPr>
        <p:style>
          <a:lnRef idx="2">
            <a:schemeClr val="accent1"/>
          </a:lnRef>
          <a:fillRef idx="1">
            <a:schemeClr val="lt1"/>
          </a:fillRef>
          <a:effectRef idx="0">
            <a:schemeClr val="accent1"/>
          </a:effectRef>
          <a:fontRef idx="minor">
            <a:schemeClr val="dk1"/>
          </a:fontRef>
        </p:style>
        <p:txBody>
          <a:bodyPr wrap="square" lIns="72000" rIns="72000" rtlCol="0">
            <a:spAutoFit/>
          </a:bodyPr>
          <a:lstStyle/>
          <a:p>
            <a:pPr marL="444500" indent="-444500" defTabSz="1072866"/>
            <a:r>
              <a:rPr lang="ja-JP" altLang="en-US" sz="1600" b="1">
                <a:solidFill>
                  <a:prstClr val="black"/>
                </a:solidFill>
                <a:latin typeface="+mj-ea"/>
                <a:ea typeface="+mj-ea"/>
                <a:cs typeface="メイリオ" pitchFamily="50" charset="-128"/>
              </a:rPr>
              <a:t>地域医療構想</a:t>
            </a:r>
            <a:endParaRPr lang="en-US" altLang="ja-JP" sz="1600" b="1" dirty="0">
              <a:solidFill>
                <a:srgbClr val="FF0000"/>
              </a:solidFill>
              <a:latin typeface="+mj-ea"/>
              <a:ea typeface="+mj-ea"/>
              <a:cs typeface="メイリオ" pitchFamily="50" charset="-128"/>
            </a:endParaRPr>
          </a:p>
        </p:txBody>
      </p:sp>
      <p:sp>
        <p:nvSpPr>
          <p:cNvPr id="10" name="テキスト ボックス 9"/>
          <p:cNvSpPr txBox="1"/>
          <p:nvPr/>
        </p:nvSpPr>
        <p:spPr>
          <a:xfrm>
            <a:off x="2498909" y="2557626"/>
            <a:ext cx="617477" cy="276999"/>
          </a:xfrm>
          <a:prstGeom prst="rect">
            <a:avLst/>
          </a:prstGeom>
          <a:noFill/>
        </p:spPr>
        <p:txBody>
          <a:bodyPr wrap="none" rtlCol="0">
            <a:spAutoFit/>
          </a:bodyPr>
          <a:lstStyle/>
          <a:p>
            <a:r>
              <a:rPr kumimoji="1" lang="en-US" altLang="ja-JP" sz="1200" dirty="0">
                <a:latin typeface="+mj-ea"/>
                <a:ea typeface="+mj-ea"/>
              </a:rPr>
              <a:t>ICU</a:t>
            </a:r>
            <a:r>
              <a:rPr lang="ja-JP" altLang="en-US" sz="1200" dirty="0">
                <a:latin typeface="+mj-ea"/>
                <a:ea typeface="+mj-ea"/>
              </a:rPr>
              <a:t>等</a:t>
            </a:r>
            <a:endParaRPr kumimoji="1" lang="ja-JP" altLang="en-US" sz="1200" dirty="0">
              <a:latin typeface="+mj-ea"/>
              <a:ea typeface="+mj-ea"/>
            </a:endParaRPr>
          </a:p>
        </p:txBody>
      </p:sp>
      <p:sp>
        <p:nvSpPr>
          <p:cNvPr id="17" name="テキスト ボックス 16"/>
          <p:cNvSpPr txBox="1"/>
          <p:nvPr/>
        </p:nvSpPr>
        <p:spPr>
          <a:xfrm>
            <a:off x="2475198" y="3587581"/>
            <a:ext cx="646331" cy="276999"/>
          </a:xfrm>
          <a:prstGeom prst="rect">
            <a:avLst/>
          </a:prstGeom>
          <a:noFill/>
        </p:spPr>
        <p:txBody>
          <a:bodyPr wrap="none" rtlCol="0">
            <a:spAutoFit/>
          </a:bodyPr>
          <a:lstStyle/>
          <a:p>
            <a:r>
              <a:rPr kumimoji="1" lang="ja-JP" altLang="en-US" sz="1200" dirty="0">
                <a:latin typeface="+mj-ea"/>
                <a:ea typeface="+mj-ea"/>
              </a:rPr>
              <a:t>７対１</a:t>
            </a:r>
          </a:p>
        </p:txBody>
      </p:sp>
      <p:sp>
        <p:nvSpPr>
          <p:cNvPr id="19" name="テキスト ボックス 18"/>
          <p:cNvSpPr txBox="1"/>
          <p:nvPr/>
        </p:nvSpPr>
        <p:spPr>
          <a:xfrm>
            <a:off x="2455963" y="4664576"/>
            <a:ext cx="684803" cy="276999"/>
          </a:xfrm>
          <a:prstGeom prst="rect">
            <a:avLst/>
          </a:prstGeom>
          <a:noFill/>
        </p:spPr>
        <p:txBody>
          <a:bodyPr wrap="none" rtlCol="0">
            <a:spAutoFit/>
          </a:bodyPr>
          <a:lstStyle/>
          <a:p>
            <a:r>
              <a:rPr lang="en-US" altLang="ja-JP" sz="1200" dirty="0">
                <a:latin typeface="+mj-ea"/>
                <a:ea typeface="+mj-ea"/>
              </a:rPr>
              <a:t>15</a:t>
            </a:r>
            <a:r>
              <a:rPr kumimoji="1" lang="ja-JP" altLang="en-US" sz="1200" dirty="0">
                <a:latin typeface="+mj-ea"/>
                <a:ea typeface="+mj-ea"/>
              </a:rPr>
              <a:t>対１</a:t>
            </a:r>
          </a:p>
        </p:txBody>
      </p:sp>
      <p:sp>
        <p:nvSpPr>
          <p:cNvPr id="21" name="テキスト ボックス 20"/>
          <p:cNvSpPr txBox="1"/>
          <p:nvPr/>
        </p:nvSpPr>
        <p:spPr>
          <a:xfrm>
            <a:off x="2475200" y="4953284"/>
            <a:ext cx="646331" cy="276999"/>
          </a:xfrm>
          <a:prstGeom prst="rect">
            <a:avLst/>
          </a:prstGeom>
          <a:noFill/>
        </p:spPr>
        <p:txBody>
          <a:bodyPr wrap="none" rtlCol="0">
            <a:spAutoFit/>
          </a:bodyPr>
          <a:lstStyle/>
          <a:p>
            <a:r>
              <a:rPr kumimoji="1" lang="ja-JP" altLang="en-US" sz="1200" dirty="0">
                <a:latin typeface="+mj-ea"/>
                <a:ea typeface="+mj-ea"/>
              </a:rPr>
              <a:t>回リハ</a:t>
            </a:r>
          </a:p>
        </p:txBody>
      </p:sp>
      <p:sp>
        <p:nvSpPr>
          <p:cNvPr id="22" name="テキスト ボックス 21"/>
          <p:cNvSpPr txBox="1"/>
          <p:nvPr/>
        </p:nvSpPr>
        <p:spPr>
          <a:xfrm>
            <a:off x="2423906" y="5423009"/>
            <a:ext cx="748923" cy="261610"/>
          </a:xfrm>
          <a:prstGeom prst="rect">
            <a:avLst/>
          </a:prstGeom>
          <a:noFill/>
        </p:spPr>
        <p:txBody>
          <a:bodyPr wrap="none" rtlCol="0">
            <a:spAutoFit/>
          </a:bodyPr>
          <a:lstStyle/>
          <a:p>
            <a:r>
              <a:rPr kumimoji="1" lang="ja-JP" altLang="en-US" sz="1100" dirty="0">
                <a:latin typeface="+mj-ea"/>
                <a:ea typeface="+mj-ea"/>
              </a:rPr>
              <a:t>地域包括</a:t>
            </a:r>
          </a:p>
        </p:txBody>
      </p:sp>
      <p:sp>
        <p:nvSpPr>
          <p:cNvPr id="24" name="テキスト ボックス 23"/>
          <p:cNvSpPr txBox="1"/>
          <p:nvPr/>
        </p:nvSpPr>
        <p:spPr>
          <a:xfrm>
            <a:off x="2423906" y="5705866"/>
            <a:ext cx="684803" cy="276999"/>
          </a:xfrm>
          <a:prstGeom prst="rect">
            <a:avLst/>
          </a:prstGeom>
          <a:noFill/>
        </p:spPr>
        <p:txBody>
          <a:bodyPr wrap="none" rtlCol="0">
            <a:spAutoFit/>
          </a:bodyPr>
          <a:lstStyle/>
          <a:p>
            <a:r>
              <a:rPr lang="en-US" altLang="ja-JP" sz="1200" dirty="0">
                <a:latin typeface="+mj-ea"/>
                <a:ea typeface="+mj-ea"/>
              </a:rPr>
              <a:t>20</a:t>
            </a:r>
            <a:r>
              <a:rPr kumimoji="1" lang="ja-JP" altLang="en-US" sz="1200" dirty="0">
                <a:latin typeface="+mj-ea"/>
                <a:ea typeface="+mj-ea"/>
              </a:rPr>
              <a:t>対１</a:t>
            </a:r>
          </a:p>
        </p:txBody>
      </p:sp>
      <p:sp>
        <p:nvSpPr>
          <p:cNvPr id="25" name="テキスト ボックス 24"/>
          <p:cNvSpPr txBox="1"/>
          <p:nvPr/>
        </p:nvSpPr>
        <p:spPr>
          <a:xfrm>
            <a:off x="2475201" y="6102460"/>
            <a:ext cx="646331" cy="276999"/>
          </a:xfrm>
          <a:prstGeom prst="rect">
            <a:avLst/>
          </a:prstGeom>
          <a:noFill/>
        </p:spPr>
        <p:txBody>
          <a:bodyPr wrap="none" rtlCol="0">
            <a:spAutoFit/>
          </a:bodyPr>
          <a:lstStyle/>
          <a:p>
            <a:r>
              <a:rPr kumimoji="1" lang="ja-JP" altLang="en-US" sz="1200" dirty="0">
                <a:latin typeface="+mj-ea"/>
                <a:ea typeface="+mj-ea"/>
              </a:rPr>
              <a:t>有床診</a:t>
            </a:r>
          </a:p>
        </p:txBody>
      </p:sp>
      <p:sp>
        <p:nvSpPr>
          <p:cNvPr id="26" name="テキスト ボックス 25"/>
          <p:cNvSpPr txBox="1"/>
          <p:nvPr/>
        </p:nvSpPr>
        <p:spPr>
          <a:xfrm>
            <a:off x="2423906" y="6321527"/>
            <a:ext cx="800219" cy="276999"/>
          </a:xfrm>
          <a:prstGeom prst="rect">
            <a:avLst/>
          </a:prstGeom>
          <a:noFill/>
        </p:spPr>
        <p:txBody>
          <a:bodyPr wrap="none" rtlCol="0">
            <a:spAutoFit/>
          </a:bodyPr>
          <a:lstStyle/>
          <a:p>
            <a:r>
              <a:rPr kumimoji="1" lang="ja-JP" altLang="en-US" sz="1200" dirty="0">
                <a:latin typeface="+mj-ea"/>
                <a:ea typeface="+mj-ea"/>
              </a:rPr>
              <a:t>介護療養</a:t>
            </a:r>
          </a:p>
        </p:txBody>
      </p:sp>
      <p:sp>
        <p:nvSpPr>
          <p:cNvPr id="27" name="テキスト ボックス 26">
            <a:extLst>
              <a:ext uri="{FF2B5EF4-FFF2-40B4-BE49-F238E27FC236}">
                <a16:creationId xmlns:a16="http://schemas.microsoft.com/office/drawing/2014/main" xmlns="" id="{C88EAAB9-98C8-AC44-BF21-C482503EFC66}"/>
              </a:ext>
            </a:extLst>
          </p:cNvPr>
          <p:cNvSpPr txBox="1"/>
          <p:nvPr/>
        </p:nvSpPr>
        <p:spPr>
          <a:xfrm>
            <a:off x="5440868" y="2089964"/>
            <a:ext cx="1590298" cy="338554"/>
          </a:xfrm>
          <a:prstGeom prst="rect">
            <a:avLst/>
          </a:prstGeom>
          <a:solidFill>
            <a:schemeClr val="bg1"/>
          </a:solidFill>
          <a:ln>
            <a:solidFill>
              <a:srgbClr val="FFC000"/>
            </a:solidFill>
          </a:ln>
        </p:spPr>
        <p:style>
          <a:lnRef idx="2">
            <a:schemeClr val="accent1"/>
          </a:lnRef>
          <a:fillRef idx="1">
            <a:schemeClr val="lt1"/>
          </a:fillRef>
          <a:effectRef idx="0">
            <a:schemeClr val="accent1"/>
          </a:effectRef>
          <a:fontRef idx="minor">
            <a:schemeClr val="dk1"/>
          </a:fontRef>
        </p:style>
        <p:txBody>
          <a:bodyPr wrap="square" lIns="72000" rIns="72000" rtlCol="0">
            <a:spAutoFit/>
          </a:bodyPr>
          <a:lstStyle/>
          <a:p>
            <a:pPr marL="444500" indent="-444500" defTabSz="1072866"/>
            <a:r>
              <a:rPr lang="ja-JP" altLang="en-US" sz="1600" b="1" dirty="0">
                <a:solidFill>
                  <a:schemeClr val="tx1"/>
                </a:solidFill>
                <a:latin typeface="+mj-ea"/>
                <a:ea typeface="+mj-ea"/>
                <a:cs typeface="メイリオ" pitchFamily="50" charset="-128"/>
              </a:rPr>
              <a:t>施設基準の届出</a:t>
            </a:r>
            <a:endParaRPr lang="en-US" altLang="ja-JP" sz="1600" b="1" dirty="0">
              <a:solidFill>
                <a:schemeClr val="tx1"/>
              </a:solidFill>
              <a:latin typeface="+mj-ea"/>
              <a:ea typeface="+mj-ea"/>
              <a:cs typeface="メイリオ" pitchFamily="50" charset="-128"/>
            </a:endParaRPr>
          </a:p>
        </p:txBody>
      </p:sp>
      <p:sp>
        <p:nvSpPr>
          <p:cNvPr id="28" name="テキスト ボックス 27"/>
          <p:cNvSpPr txBox="1"/>
          <p:nvPr/>
        </p:nvSpPr>
        <p:spPr>
          <a:xfrm>
            <a:off x="4823391" y="2638430"/>
            <a:ext cx="617477" cy="276999"/>
          </a:xfrm>
          <a:prstGeom prst="rect">
            <a:avLst/>
          </a:prstGeom>
          <a:noFill/>
        </p:spPr>
        <p:txBody>
          <a:bodyPr wrap="none" rtlCol="0">
            <a:spAutoFit/>
          </a:bodyPr>
          <a:lstStyle/>
          <a:p>
            <a:r>
              <a:rPr kumimoji="1" lang="en-US" altLang="ja-JP" sz="1200" dirty="0">
                <a:latin typeface="+mj-ea"/>
                <a:ea typeface="+mj-ea"/>
              </a:rPr>
              <a:t>ICU</a:t>
            </a:r>
            <a:r>
              <a:rPr lang="ja-JP" altLang="en-US" sz="1200" dirty="0">
                <a:latin typeface="+mj-ea"/>
                <a:ea typeface="+mj-ea"/>
              </a:rPr>
              <a:t>等</a:t>
            </a:r>
            <a:endParaRPr kumimoji="1" lang="ja-JP" altLang="en-US" sz="1200" dirty="0">
              <a:latin typeface="+mj-ea"/>
              <a:ea typeface="+mj-ea"/>
            </a:endParaRPr>
          </a:p>
        </p:txBody>
      </p:sp>
      <p:sp>
        <p:nvSpPr>
          <p:cNvPr id="29" name="テキスト ボックス 28"/>
          <p:cNvSpPr txBox="1"/>
          <p:nvPr/>
        </p:nvSpPr>
        <p:spPr>
          <a:xfrm>
            <a:off x="4823391" y="3705201"/>
            <a:ext cx="748923" cy="261610"/>
          </a:xfrm>
          <a:prstGeom prst="rect">
            <a:avLst/>
          </a:prstGeom>
          <a:noFill/>
        </p:spPr>
        <p:txBody>
          <a:bodyPr wrap="none" rtlCol="0">
            <a:spAutoFit/>
          </a:bodyPr>
          <a:lstStyle/>
          <a:p>
            <a:r>
              <a:rPr kumimoji="1" lang="ja-JP" altLang="en-US" sz="1100" dirty="0">
                <a:latin typeface="+mj-ea"/>
                <a:ea typeface="+mj-ea"/>
              </a:rPr>
              <a:t>急性期１</a:t>
            </a:r>
          </a:p>
        </p:txBody>
      </p:sp>
      <p:sp>
        <p:nvSpPr>
          <p:cNvPr id="32" name="テキスト ボックス 31"/>
          <p:cNvSpPr txBox="1"/>
          <p:nvPr/>
        </p:nvSpPr>
        <p:spPr>
          <a:xfrm>
            <a:off x="4823391" y="4783813"/>
            <a:ext cx="748923" cy="261610"/>
          </a:xfrm>
          <a:prstGeom prst="rect">
            <a:avLst/>
          </a:prstGeom>
          <a:noFill/>
        </p:spPr>
        <p:txBody>
          <a:bodyPr wrap="none" rtlCol="0">
            <a:spAutoFit/>
          </a:bodyPr>
          <a:lstStyle/>
          <a:p>
            <a:r>
              <a:rPr kumimoji="1" lang="ja-JP" altLang="en-US" sz="1100" dirty="0">
                <a:latin typeface="+mj-ea"/>
                <a:ea typeface="+mj-ea"/>
              </a:rPr>
              <a:t>地域一般</a:t>
            </a:r>
          </a:p>
        </p:txBody>
      </p:sp>
      <p:sp>
        <p:nvSpPr>
          <p:cNvPr id="33" name="テキスト ボックス 32"/>
          <p:cNvSpPr txBox="1"/>
          <p:nvPr/>
        </p:nvSpPr>
        <p:spPr>
          <a:xfrm>
            <a:off x="4823391" y="4985373"/>
            <a:ext cx="646331" cy="276999"/>
          </a:xfrm>
          <a:prstGeom prst="rect">
            <a:avLst/>
          </a:prstGeom>
          <a:noFill/>
        </p:spPr>
        <p:txBody>
          <a:bodyPr wrap="none" rtlCol="0">
            <a:spAutoFit/>
          </a:bodyPr>
          <a:lstStyle/>
          <a:p>
            <a:r>
              <a:rPr kumimoji="1" lang="ja-JP" altLang="en-US" sz="1200" dirty="0">
                <a:latin typeface="+mj-ea"/>
                <a:ea typeface="+mj-ea"/>
              </a:rPr>
              <a:t>回リハ</a:t>
            </a:r>
          </a:p>
        </p:txBody>
      </p:sp>
      <p:sp>
        <p:nvSpPr>
          <p:cNvPr id="34" name="テキスト ボックス 33"/>
          <p:cNvSpPr txBox="1"/>
          <p:nvPr/>
        </p:nvSpPr>
        <p:spPr>
          <a:xfrm>
            <a:off x="4823391" y="5439623"/>
            <a:ext cx="748923" cy="261610"/>
          </a:xfrm>
          <a:prstGeom prst="rect">
            <a:avLst/>
          </a:prstGeom>
          <a:noFill/>
        </p:spPr>
        <p:txBody>
          <a:bodyPr wrap="none" rtlCol="0">
            <a:spAutoFit/>
          </a:bodyPr>
          <a:lstStyle/>
          <a:p>
            <a:r>
              <a:rPr kumimoji="1" lang="ja-JP" altLang="en-US" sz="1100" dirty="0">
                <a:latin typeface="+mj-ea"/>
                <a:ea typeface="+mj-ea"/>
              </a:rPr>
              <a:t>地域包括</a:t>
            </a:r>
          </a:p>
        </p:txBody>
      </p:sp>
      <p:sp>
        <p:nvSpPr>
          <p:cNvPr id="38" name="テキスト ボックス 37"/>
          <p:cNvSpPr txBox="1"/>
          <p:nvPr/>
        </p:nvSpPr>
        <p:spPr>
          <a:xfrm>
            <a:off x="4821917" y="5973614"/>
            <a:ext cx="684803" cy="276999"/>
          </a:xfrm>
          <a:prstGeom prst="rect">
            <a:avLst/>
          </a:prstGeom>
          <a:noFill/>
        </p:spPr>
        <p:txBody>
          <a:bodyPr wrap="none" rtlCol="0">
            <a:spAutoFit/>
          </a:bodyPr>
          <a:lstStyle/>
          <a:p>
            <a:r>
              <a:rPr lang="en-US" altLang="ja-JP" sz="1200" dirty="0">
                <a:latin typeface="+mj-ea"/>
                <a:ea typeface="+mj-ea"/>
              </a:rPr>
              <a:t>20</a:t>
            </a:r>
            <a:r>
              <a:rPr kumimoji="1" lang="ja-JP" altLang="en-US" sz="1200" dirty="0">
                <a:latin typeface="+mj-ea"/>
                <a:ea typeface="+mj-ea"/>
              </a:rPr>
              <a:t>対１</a:t>
            </a:r>
          </a:p>
        </p:txBody>
      </p:sp>
      <p:sp>
        <p:nvSpPr>
          <p:cNvPr id="39" name="テキスト ボックス 38"/>
          <p:cNvSpPr txBox="1"/>
          <p:nvPr/>
        </p:nvSpPr>
        <p:spPr>
          <a:xfrm>
            <a:off x="4823391" y="6278133"/>
            <a:ext cx="646331" cy="276999"/>
          </a:xfrm>
          <a:prstGeom prst="rect">
            <a:avLst/>
          </a:prstGeom>
          <a:noFill/>
        </p:spPr>
        <p:txBody>
          <a:bodyPr wrap="none" rtlCol="0">
            <a:spAutoFit/>
          </a:bodyPr>
          <a:lstStyle/>
          <a:p>
            <a:r>
              <a:rPr kumimoji="1" lang="ja-JP" altLang="en-US" sz="1200" dirty="0">
                <a:latin typeface="+mj-ea"/>
                <a:ea typeface="+mj-ea"/>
              </a:rPr>
              <a:t>有床診</a:t>
            </a:r>
          </a:p>
        </p:txBody>
      </p:sp>
      <p:sp>
        <p:nvSpPr>
          <p:cNvPr id="40" name="テキスト ボックス 39"/>
          <p:cNvSpPr txBox="1"/>
          <p:nvPr/>
        </p:nvSpPr>
        <p:spPr>
          <a:xfrm>
            <a:off x="7010284" y="3557522"/>
            <a:ext cx="954107" cy="276999"/>
          </a:xfrm>
          <a:prstGeom prst="rect">
            <a:avLst/>
          </a:prstGeom>
          <a:noFill/>
        </p:spPr>
        <p:txBody>
          <a:bodyPr wrap="none" rtlCol="0">
            <a:spAutoFit/>
          </a:bodyPr>
          <a:lstStyle/>
          <a:p>
            <a:r>
              <a:rPr kumimoji="1" lang="ja-JP" altLang="en-US" sz="1200" dirty="0">
                <a:latin typeface="+mj-ea"/>
                <a:ea typeface="+mj-ea"/>
              </a:rPr>
              <a:t>高度急性期</a:t>
            </a:r>
          </a:p>
        </p:txBody>
      </p:sp>
      <p:sp>
        <p:nvSpPr>
          <p:cNvPr id="41" name="テキスト ボックス 40"/>
          <p:cNvSpPr txBox="1"/>
          <p:nvPr/>
        </p:nvSpPr>
        <p:spPr>
          <a:xfrm>
            <a:off x="7164173" y="4430002"/>
            <a:ext cx="646331" cy="276999"/>
          </a:xfrm>
          <a:prstGeom prst="rect">
            <a:avLst/>
          </a:prstGeom>
          <a:noFill/>
        </p:spPr>
        <p:txBody>
          <a:bodyPr wrap="none" rtlCol="0">
            <a:spAutoFit/>
          </a:bodyPr>
          <a:lstStyle/>
          <a:p>
            <a:r>
              <a:rPr kumimoji="1" lang="ja-JP" altLang="en-US" sz="1200" dirty="0">
                <a:latin typeface="+mj-ea"/>
                <a:ea typeface="+mj-ea"/>
              </a:rPr>
              <a:t>急性期</a:t>
            </a:r>
          </a:p>
        </p:txBody>
      </p:sp>
      <p:sp>
        <p:nvSpPr>
          <p:cNvPr id="42" name="テキスト ボックス 41"/>
          <p:cNvSpPr txBox="1"/>
          <p:nvPr/>
        </p:nvSpPr>
        <p:spPr>
          <a:xfrm>
            <a:off x="7164174" y="5553814"/>
            <a:ext cx="646331" cy="276999"/>
          </a:xfrm>
          <a:prstGeom prst="rect">
            <a:avLst/>
          </a:prstGeom>
          <a:noFill/>
        </p:spPr>
        <p:txBody>
          <a:bodyPr wrap="none" rtlCol="0">
            <a:spAutoFit/>
          </a:bodyPr>
          <a:lstStyle/>
          <a:p>
            <a:r>
              <a:rPr lang="ja-JP" altLang="en-US" sz="1200" dirty="0">
                <a:latin typeface="+mj-ea"/>
                <a:ea typeface="+mj-ea"/>
              </a:rPr>
              <a:t>回復</a:t>
            </a:r>
            <a:r>
              <a:rPr kumimoji="1" lang="ja-JP" altLang="en-US" sz="1200" dirty="0">
                <a:latin typeface="+mj-ea"/>
                <a:ea typeface="+mj-ea"/>
              </a:rPr>
              <a:t>期</a:t>
            </a:r>
          </a:p>
        </p:txBody>
      </p:sp>
      <p:sp>
        <p:nvSpPr>
          <p:cNvPr id="43" name="テキスト ボックス 42"/>
          <p:cNvSpPr txBox="1"/>
          <p:nvPr/>
        </p:nvSpPr>
        <p:spPr>
          <a:xfrm>
            <a:off x="7164175" y="6156348"/>
            <a:ext cx="646331" cy="276999"/>
          </a:xfrm>
          <a:prstGeom prst="rect">
            <a:avLst/>
          </a:prstGeom>
          <a:noFill/>
        </p:spPr>
        <p:txBody>
          <a:bodyPr wrap="none" rtlCol="0">
            <a:spAutoFit/>
          </a:bodyPr>
          <a:lstStyle/>
          <a:p>
            <a:r>
              <a:rPr kumimoji="1" lang="ja-JP" altLang="en-US" sz="1200" dirty="0">
                <a:latin typeface="+mj-ea"/>
                <a:ea typeface="+mj-ea"/>
              </a:rPr>
              <a:t>慢性期</a:t>
            </a:r>
          </a:p>
        </p:txBody>
      </p:sp>
      <p:sp>
        <p:nvSpPr>
          <p:cNvPr id="36" name="テキスト ボックス 35"/>
          <p:cNvSpPr txBox="1"/>
          <p:nvPr/>
        </p:nvSpPr>
        <p:spPr>
          <a:xfrm>
            <a:off x="2455963" y="5890884"/>
            <a:ext cx="684803" cy="276999"/>
          </a:xfrm>
          <a:prstGeom prst="rect">
            <a:avLst/>
          </a:prstGeom>
          <a:noFill/>
        </p:spPr>
        <p:txBody>
          <a:bodyPr wrap="none" rtlCol="0">
            <a:spAutoFit/>
          </a:bodyPr>
          <a:lstStyle/>
          <a:p>
            <a:r>
              <a:rPr lang="en-US" altLang="ja-JP" sz="1200" dirty="0" smtClean="0">
                <a:latin typeface="+mj-ea"/>
                <a:ea typeface="+mj-ea"/>
              </a:rPr>
              <a:t>25</a:t>
            </a:r>
            <a:r>
              <a:rPr kumimoji="1" lang="ja-JP" altLang="en-US" sz="1200" dirty="0" smtClean="0">
                <a:latin typeface="+mj-ea"/>
                <a:ea typeface="+mj-ea"/>
              </a:rPr>
              <a:t>対</a:t>
            </a:r>
            <a:r>
              <a:rPr kumimoji="1" lang="ja-JP" altLang="en-US" sz="1200" dirty="0">
                <a:latin typeface="+mj-ea"/>
                <a:ea typeface="+mj-ea"/>
              </a:rPr>
              <a:t>１</a:t>
            </a:r>
          </a:p>
        </p:txBody>
      </p:sp>
    </p:spTree>
    <p:extLst>
      <p:ext uri="{BB962C8B-B14F-4D97-AF65-F5344CB8AC3E}">
        <p14:creationId xmlns:p14="http://schemas.microsoft.com/office/powerpoint/2010/main" val="1420826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xmlns="" id="{131D4E6F-7247-DE47-83B7-44AAF97549A0}"/>
              </a:ext>
            </a:extLst>
          </p:cNvPr>
          <p:cNvSpPr/>
          <p:nvPr/>
        </p:nvSpPr>
        <p:spPr>
          <a:xfrm>
            <a:off x="0" y="0"/>
            <a:ext cx="9906000" cy="54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1" dirty="0">
                <a:solidFill>
                  <a:prstClr val="white"/>
                </a:solidFill>
                <a:latin typeface="+mj-ea"/>
                <a:ea typeface="+mj-ea"/>
                <a:cs typeface="メイリオ" panose="020B0604030504040204" pitchFamily="50" charset="-128"/>
              </a:rPr>
              <a:t>平成</a:t>
            </a:r>
            <a:r>
              <a:rPr lang="en-US" altLang="ja-JP" sz="2800" b="1" dirty="0">
                <a:solidFill>
                  <a:prstClr val="white"/>
                </a:solidFill>
                <a:latin typeface="+mj-ea"/>
                <a:ea typeface="+mj-ea"/>
                <a:cs typeface="メイリオ" panose="020B0604030504040204" pitchFamily="50" charset="-128"/>
              </a:rPr>
              <a:t>29</a:t>
            </a:r>
            <a:r>
              <a:rPr lang="ja-JP" altLang="en-US" sz="2800" b="1" dirty="0">
                <a:solidFill>
                  <a:prstClr val="white"/>
                </a:solidFill>
                <a:latin typeface="+mj-ea"/>
                <a:ea typeface="+mj-ea"/>
                <a:cs typeface="メイリオ" panose="020B0604030504040204" pitchFamily="50" charset="-128"/>
              </a:rPr>
              <a:t>年度病床機能報告結果の</a:t>
            </a:r>
            <a:r>
              <a:rPr lang="ja-JP" altLang="en-US" sz="2800" b="1" dirty="0" smtClean="0">
                <a:solidFill>
                  <a:prstClr val="white"/>
                </a:solidFill>
                <a:latin typeface="+mj-ea"/>
                <a:ea typeface="+mj-ea"/>
                <a:cs typeface="メイリオ" panose="020B0604030504040204" pitchFamily="50" charset="-128"/>
              </a:rPr>
              <a:t>状況２（</a:t>
            </a:r>
            <a:r>
              <a:rPr lang="ja-JP" altLang="en-US" sz="2800" b="1" dirty="0">
                <a:solidFill>
                  <a:prstClr val="white"/>
                </a:solidFill>
                <a:latin typeface="+mj-ea"/>
                <a:ea typeface="+mj-ea"/>
                <a:cs typeface="メイリオ" panose="020B0604030504040204" pitchFamily="50" charset="-128"/>
              </a:rPr>
              <a:t>施設）</a:t>
            </a:r>
            <a:endParaRPr kumimoji="1" lang="en-US" altLang="ja-JP" sz="2800" b="1" i="0" u="none" strike="noStrike" kern="1200" cap="none" spc="0" normalizeH="0" baseline="0" noProof="0" dirty="0">
              <a:ln>
                <a:noFill/>
              </a:ln>
              <a:solidFill>
                <a:prstClr val="white"/>
              </a:solidFill>
              <a:effectLst/>
              <a:uLnTx/>
              <a:uFillTx/>
              <a:latin typeface="+mj-ea"/>
              <a:ea typeface="+mj-ea"/>
              <a:cs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410344655"/>
              </p:ext>
            </p:extLst>
          </p:nvPr>
        </p:nvGraphicFramePr>
        <p:xfrm>
          <a:off x="300249" y="774638"/>
          <a:ext cx="9485194" cy="5807235"/>
        </p:xfrm>
        <a:graphic>
          <a:graphicData uri="http://schemas.openxmlformats.org/drawingml/2006/table">
            <a:tbl>
              <a:tblPr/>
              <a:tblGrid>
                <a:gridCol w="1107104">
                  <a:extLst>
                    <a:ext uri="{9D8B030D-6E8A-4147-A177-3AD203B41FA5}">
                      <a16:colId xmlns:a16="http://schemas.microsoft.com/office/drawing/2014/main" xmlns="" val="1168528559"/>
                    </a:ext>
                  </a:extLst>
                </a:gridCol>
                <a:gridCol w="598435">
                  <a:extLst>
                    <a:ext uri="{9D8B030D-6E8A-4147-A177-3AD203B41FA5}">
                      <a16:colId xmlns:a16="http://schemas.microsoft.com/office/drawing/2014/main" xmlns="" val="858867002"/>
                    </a:ext>
                  </a:extLst>
                </a:gridCol>
                <a:gridCol w="598435">
                  <a:extLst>
                    <a:ext uri="{9D8B030D-6E8A-4147-A177-3AD203B41FA5}">
                      <a16:colId xmlns:a16="http://schemas.microsoft.com/office/drawing/2014/main" xmlns="" val="3711108258"/>
                    </a:ext>
                  </a:extLst>
                </a:gridCol>
                <a:gridCol w="598435">
                  <a:extLst>
                    <a:ext uri="{9D8B030D-6E8A-4147-A177-3AD203B41FA5}">
                      <a16:colId xmlns:a16="http://schemas.microsoft.com/office/drawing/2014/main" xmlns="" val="2952012168"/>
                    </a:ext>
                  </a:extLst>
                </a:gridCol>
                <a:gridCol w="598435">
                  <a:extLst>
                    <a:ext uri="{9D8B030D-6E8A-4147-A177-3AD203B41FA5}">
                      <a16:colId xmlns:a16="http://schemas.microsoft.com/office/drawing/2014/main" xmlns="" val="506976537"/>
                    </a:ext>
                  </a:extLst>
                </a:gridCol>
                <a:gridCol w="598435">
                  <a:extLst>
                    <a:ext uri="{9D8B030D-6E8A-4147-A177-3AD203B41FA5}">
                      <a16:colId xmlns:a16="http://schemas.microsoft.com/office/drawing/2014/main" xmlns="" val="1417782211"/>
                    </a:ext>
                  </a:extLst>
                </a:gridCol>
                <a:gridCol w="598435">
                  <a:extLst>
                    <a:ext uri="{9D8B030D-6E8A-4147-A177-3AD203B41FA5}">
                      <a16:colId xmlns:a16="http://schemas.microsoft.com/office/drawing/2014/main" xmlns="" val="2683041427"/>
                    </a:ext>
                  </a:extLst>
                </a:gridCol>
                <a:gridCol w="598435">
                  <a:extLst>
                    <a:ext uri="{9D8B030D-6E8A-4147-A177-3AD203B41FA5}">
                      <a16:colId xmlns:a16="http://schemas.microsoft.com/office/drawing/2014/main" xmlns="" val="4227460466"/>
                    </a:ext>
                  </a:extLst>
                </a:gridCol>
                <a:gridCol w="598435">
                  <a:extLst>
                    <a:ext uri="{9D8B030D-6E8A-4147-A177-3AD203B41FA5}">
                      <a16:colId xmlns:a16="http://schemas.microsoft.com/office/drawing/2014/main" xmlns="" val="1912267970"/>
                    </a:ext>
                  </a:extLst>
                </a:gridCol>
                <a:gridCol w="598435">
                  <a:extLst>
                    <a:ext uri="{9D8B030D-6E8A-4147-A177-3AD203B41FA5}">
                      <a16:colId xmlns:a16="http://schemas.microsoft.com/office/drawing/2014/main" xmlns="" val="3785413081"/>
                    </a:ext>
                  </a:extLst>
                </a:gridCol>
                <a:gridCol w="598435">
                  <a:extLst>
                    <a:ext uri="{9D8B030D-6E8A-4147-A177-3AD203B41FA5}">
                      <a16:colId xmlns:a16="http://schemas.microsoft.com/office/drawing/2014/main" xmlns="" val="3125394594"/>
                    </a:ext>
                  </a:extLst>
                </a:gridCol>
                <a:gridCol w="598435">
                  <a:extLst>
                    <a:ext uri="{9D8B030D-6E8A-4147-A177-3AD203B41FA5}">
                      <a16:colId xmlns:a16="http://schemas.microsoft.com/office/drawing/2014/main" xmlns="" val="4098868450"/>
                    </a:ext>
                  </a:extLst>
                </a:gridCol>
                <a:gridCol w="598435">
                  <a:extLst>
                    <a:ext uri="{9D8B030D-6E8A-4147-A177-3AD203B41FA5}">
                      <a16:colId xmlns:a16="http://schemas.microsoft.com/office/drawing/2014/main" xmlns="" val="1870220790"/>
                    </a:ext>
                  </a:extLst>
                </a:gridCol>
                <a:gridCol w="598435">
                  <a:extLst>
                    <a:ext uri="{9D8B030D-6E8A-4147-A177-3AD203B41FA5}">
                      <a16:colId xmlns:a16="http://schemas.microsoft.com/office/drawing/2014/main" xmlns="" val="4230961254"/>
                    </a:ext>
                  </a:extLst>
                </a:gridCol>
                <a:gridCol w="598435">
                  <a:extLst>
                    <a:ext uri="{9D8B030D-6E8A-4147-A177-3AD203B41FA5}">
                      <a16:colId xmlns:a16="http://schemas.microsoft.com/office/drawing/2014/main" xmlns="" val="1514284090"/>
                    </a:ext>
                  </a:extLst>
                </a:gridCol>
              </a:tblGrid>
              <a:tr h="187175">
                <a:tc rowSpan="3">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医療機関名</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病床数</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kumimoji="1" lang="ja-JP" altLang="en-US"/>
                    </a:p>
                  </a:txBody>
                  <a:tcPr/>
                </a:tc>
                <a:tc gridSpan="10">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医療従事者の配置状況</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extLst>
                  <a:ext uri="{0D108BD9-81ED-4DB2-BD59-A6C34878D82A}">
                    <a16:rowId xmlns:a16="http://schemas.microsoft.com/office/drawing/2014/main" xmlns="" val="3472822552"/>
                  </a:ext>
                </a:extLst>
              </a:tr>
              <a:tr h="187175">
                <a:tc vMerge="1">
                  <a:txBody>
                    <a:bodyPr/>
                    <a:lstStyle/>
                    <a:p>
                      <a:endParaRPr kumimoji="1" lang="ja-JP" altLang="en-US"/>
                    </a:p>
                  </a:txBody>
                  <a:tcPr/>
                </a:tc>
                <a:tc rowSpan="2">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許可</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2">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稼働</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2">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医師</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kumimoji="1" lang="ja-JP" altLang="en-US"/>
                    </a:p>
                  </a:txBody>
                  <a:tcPr/>
                </a:tc>
                <a:tc rowSpan="2">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歯科医師数</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2">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薬剤師</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2">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看護師数</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2">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准看護師数</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2">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助産師数</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2">
                  <a:txBody>
                    <a:bodyPr/>
                    <a:lstStyle/>
                    <a:p>
                      <a:pPr algn="ctr" fontAlgn="ctr"/>
                      <a:r>
                        <a:rPr lang="en-US" sz="900" b="0" i="0" u="none" strike="noStrike">
                          <a:solidFill>
                            <a:srgbClr val="000000"/>
                          </a:solidFill>
                          <a:effectLst/>
                          <a:latin typeface="ＭＳ Ｐゴシック" panose="020B0600070205080204" pitchFamily="50" charset="-128"/>
                          <a:ea typeface="ＭＳ Ｐゴシック" panose="020B0600070205080204" pitchFamily="50" charset="-128"/>
                        </a:rPr>
                        <a:t>ＰＴ</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2">
                  <a:txBody>
                    <a:bodyPr/>
                    <a:lstStyle/>
                    <a:p>
                      <a:pPr algn="ctr" fontAlgn="ctr"/>
                      <a:r>
                        <a:rPr lang="en-US" sz="900" b="0" i="0" u="none" strike="noStrike">
                          <a:solidFill>
                            <a:srgbClr val="000000"/>
                          </a:solidFill>
                          <a:effectLst/>
                          <a:latin typeface="ＭＳ Ｐゴシック" panose="020B0600070205080204" pitchFamily="50" charset="-128"/>
                          <a:ea typeface="ＭＳ Ｐゴシック" panose="020B0600070205080204" pitchFamily="50" charset="-128"/>
                        </a:rPr>
                        <a:t>ＯＴ</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2">
                  <a:txBody>
                    <a:bodyPr/>
                    <a:lstStyle/>
                    <a:p>
                      <a:pPr algn="ctr" fontAlgn="ctr"/>
                      <a:r>
                        <a:rPr lang="en-US" sz="900" b="0" i="0" u="none" strike="noStrike">
                          <a:solidFill>
                            <a:srgbClr val="000000"/>
                          </a:solidFill>
                          <a:effectLst/>
                          <a:latin typeface="ＭＳ Ｐゴシック" panose="020B0600070205080204" pitchFamily="50" charset="-128"/>
                          <a:ea typeface="ＭＳ Ｐゴシック" panose="020B0600070205080204" pitchFamily="50" charset="-128"/>
                        </a:rPr>
                        <a:t>ＳＴ</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extLst>
                  <a:ext uri="{0D108BD9-81ED-4DB2-BD59-A6C34878D82A}">
                    <a16:rowId xmlns:a16="http://schemas.microsoft.com/office/drawing/2014/main" xmlns="" val="2299684965"/>
                  </a:ext>
                </a:extLst>
              </a:tr>
              <a:tr h="18717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常勤</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非常勤</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extLst>
                  <a:ext uri="{0D108BD9-81ED-4DB2-BD59-A6C34878D82A}">
                    <a16:rowId xmlns:a16="http://schemas.microsoft.com/office/drawing/2014/main" xmlns="" val="3271938310"/>
                  </a:ext>
                </a:extLst>
              </a:tr>
              <a:tr h="187175">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報告時点等</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29.7.1</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29.7.1</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29.7.1</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29.7.1</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29.7.1</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29.7.1</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29.7.1</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29.7.1</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29.7.1</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29.7.1</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29.7.1</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29.7.1</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extLst>
                  <a:ext uri="{0D108BD9-81ED-4DB2-BD59-A6C34878D82A}">
                    <a16:rowId xmlns:a16="http://schemas.microsoft.com/office/drawing/2014/main" xmlns="" val="1808048875"/>
                  </a:ext>
                </a:extLst>
              </a:tr>
              <a:tr h="187175">
                <a:tc>
                  <a:txBody>
                    <a:bodyPr/>
                    <a:lstStyle/>
                    <a:p>
                      <a:pPr algn="l"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飯山赤十字病院</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284</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284</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22</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189.6</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5.5</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29</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extLst>
                  <a:ext uri="{0D108BD9-81ED-4DB2-BD59-A6C34878D82A}">
                    <a16:rowId xmlns:a16="http://schemas.microsoft.com/office/drawing/2014/main" xmlns="" val="2733935886"/>
                  </a:ext>
                </a:extLst>
              </a:tr>
              <a:tr h="187175">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北信総合病院</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401</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375</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68</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6.7</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18.6</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407.3</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14.3</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29</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19.6</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12.6</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extLst>
                  <a:ext uri="{0D108BD9-81ED-4DB2-BD59-A6C34878D82A}">
                    <a16:rowId xmlns:a16="http://schemas.microsoft.com/office/drawing/2014/main" xmlns="" val="1477082392"/>
                  </a:ext>
                </a:extLst>
              </a:tr>
              <a:tr h="187175">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佐藤病院</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0.2</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24.2</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22.5</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extLst>
                  <a:ext uri="{0D108BD9-81ED-4DB2-BD59-A6C34878D82A}">
                    <a16:rowId xmlns:a16="http://schemas.microsoft.com/office/drawing/2014/main" xmlns="" val="3852935495"/>
                  </a:ext>
                </a:extLst>
              </a:tr>
              <a:tr h="187175">
                <a:tc>
                  <a:txBody>
                    <a:bodyPr/>
                    <a:lstStyle/>
                    <a:p>
                      <a:pPr algn="l"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保倉産婦人科医院</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19</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19</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8.4</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8.3</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extLst>
                  <a:ext uri="{0D108BD9-81ED-4DB2-BD59-A6C34878D82A}">
                    <a16:rowId xmlns:a16="http://schemas.microsoft.com/office/drawing/2014/main" xmlns="" val="3891311471"/>
                  </a:ext>
                </a:extLst>
              </a:tr>
              <a:tr h="187175">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関整形外科</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extLst>
                  <a:ext uri="{0D108BD9-81ED-4DB2-BD59-A6C34878D82A}">
                    <a16:rowId xmlns:a16="http://schemas.microsoft.com/office/drawing/2014/main" xmlns="" val="2802707049"/>
                  </a:ext>
                </a:extLst>
              </a:tr>
              <a:tr h="187175">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57495968"/>
                  </a:ext>
                </a:extLst>
              </a:tr>
              <a:tr h="187175">
                <a:tc rowSpan="3">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医療機関名</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8">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看取りの実施状況</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6">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救急医療・手術の実施状況</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2762100303"/>
                  </a:ext>
                </a:extLst>
              </a:tr>
              <a:tr h="187175">
                <a:tc vMerge="1">
                  <a:txBody>
                    <a:bodyPr/>
                    <a:lstStyle/>
                    <a:p>
                      <a:endParaRPr kumimoji="1" lang="ja-JP" altLang="en-US"/>
                    </a:p>
                  </a:txBody>
                  <a:tcPr/>
                </a:tc>
                <a:tc rowSpan="2">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在宅療養支援病院（診療所）の届出</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rowSpan="2">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宅療養後方支援病院の届出</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rowSpan="2">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医療機関以外での死亡者数</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gridSpan="2">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hMerge="1">
                  <a:txBody>
                    <a:bodyPr/>
                    <a:lstStyle/>
                    <a:p>
                      <a:endParaRPr kumimoji="1" lang="ja-JP" altLang="en-US"/>
                    </a:p>
                  </a:txBody>
                  <a:tcPr/>
                </a:tc>
                <a:tc rowSpan="2">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医療機関での死亡</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gridSpan="2">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hMerge="1">
                  <a:txBody>
                    <a:bodyPr/>
                    <a:lstStyle/>
                    <a:p>
                      <a:endParaRPr kumimoji="1" lang="ja-JP" altLang="en-US"/>
                    </a:p>
                  </a:txBody>
                  <a:tcPr/>
                </a:tc>
                <a:tc rowSpan="2">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二次救急医療施設の認定</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休日受診</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夜間・時間外受診</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救急車の受入</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手術件数</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手術件数（</a:t>
                      </a:r>
                      <a:r>
                        <a:rPr lang="en-US" sz="900" b="0" i="0" u="none" strike="noStrike">
                          <a:solidFill>
                            <a:srgbClr val="000000"/>
                          </a:solidFill>
                          <a:effectLst/>
                          <a:latin typeface="ＭＳ Ｐゴシック" panose="020B0600070205080204" pitchFamily="50" charset="-128"/>
                          <a:ea typeface="ＭＳ Ｐゴシック" panose="020B0600070205080204" pitchFamily="50" charset="-128"/>
                        </a:rPr>
                        <a:t>ＤＰＣ）</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xmlns="" val="1578895717"/>
                  </a:ext>
                </a:extLst>
              </a:tr>
              <a:tr h="54341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うち、自宅での死亡</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うち、自宅以外での死亡</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vMerge="1">
                  <a:txBody>
                    <a:bodyPr/>
                    <a:lstStyle/>
                    <a:p>
                      <a:endParaRPr kumimoji="1" lang="ja-JP" altLang="en-US"/>
                    </a:p>
                  </a:txBody>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うち、連携医療機関での死亡</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うち、連携医療機関以外での死亡</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3746353974"/>
                  </a:ext>
                </a:extLst>
              </a:tr>
              <a:tr h="187175">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報告時点等</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29.7.1</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29.7.1</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28.7.1~29.6.30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28.7.1~29.6.30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28.7.1~29.6.30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28.7.1~29.6.30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28.7.1~29.6.30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28.7.1~29.6.30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29.7.1</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28.7.1~29.6.30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28.7.1~29.6.30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28.7.1~29.6.30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29.6.1~29.6.30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28.4.1~29.3.31</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985381751"/>
                  </a:ext>
                </a:extLst>
              </a:tr>
              <a:tr h="187175">
                <a:tc>
                  <a:txBody>
                    <a:bodyPr/>
                    <a:lstStyle/>
                    <a:p>
                      <a:pPr algn="l"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飯山赤十字病院</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あり</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3420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1583</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915</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65</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377</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82063802"/>
                  </a:ext>
                </a:extLst>
              </a:tr>
              <a:tr h="187175">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北信総合病院</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あり</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4755</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7308</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2979</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229</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1512</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49948858"/>
                  </a:ext>
                </a:extLst>
              </a:tr>
              <a:tr h="187175">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佐藤病院</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41</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37</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32</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32</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あり</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15</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5418233"/>
                  </a:ext>
                </a:extLst>
              </a:tr>
              <a:tr h="187175">
                <a:tc>
                  <a:txBody>
                    <a:bodyPr/>
                    <a:lstStyle/>
                    <a:p>
                      <a:pPr algn="l"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保倉産婦人科医院</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45283979"/>
                  </a:ext>
                </a:extLst>
              </a:tr>
              <a:tr h="187175">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関整形外科</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40985577"/>
                  </a:ext>
                </a:extLst>
              </a:tr>
              <a:tr h="187175">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678342370"/>
                  </a:ext>
                </a:extLst>
              </a:tr>
              <a:tr h="543410">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医療機関名</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平均在棟日数</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病床利用率</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在宅復帰率</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救急医療入院率</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extLst>
                  <a:ext uri="{0D108BD9-81ED-4DB2-BD59-A6C34878D82A}">
                    <a16:rowId xmlns:a16="http://schemas.microsoft.com/office/drawing/2014/main" xmlns="" val="4111302992"/>
                  </a:ext>
                </a:extLst>
              </a:tr>
              <a:tr h="187175">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報告時点等</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28.7.1~29.6.30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28.7.1~29.6.30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29.6.1~29.6.30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28.7.1~29.6.30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extLst>
                  <a:ext uri="{0D108BD9-81ED-4DB2-BD59-A6C34878D82A}">
                    <a16:rowId xmlns:a16="http://schemas.microsoft.com/office/drawing/2014/main" xmlns="" val="3572388456"/>
                  </a:ext>
                </a:extLst>
              </a:tr>
              <a:tr h="187175">
                <a:tc>
                  <a:txBody>
                    <a:bodyPr/>
                    <a:lstStyle/>
                    <a:p>
                      <a:pPr algn="l"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飯山赤十字病院</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21.3</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76.3%</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66.4%</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32.7%</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extLst>
                  <a:ext uri="{0D108BD9-81ED-4DB2-BD59-A6C34878D82A}">
                    <a16:rowId xmlns:a16="http://schemas.microsoft.com/office/drawing/2014/main" xmlns="" val="284443802"/>
                  </a:ext>
                </a:extLst>
              </a:tr>
              <a:tr h="187175">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北信総合病院</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12.1</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88.3%</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63.9%</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26.4%</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extLst>
                  <a:ext uri="{0D108BD9-81ED-4DB2-BD59-A6C34878D82A}">
                    <a16:rowId xmlns:a16="http://schemas.microsoft.com/office/drawing/2014/main" xmlns="" val="1605071367"/>
                  </a:ext>
                </a:extLst>
              </a:tr>
              <a:tr h="187175">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佐藤病院</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45.2</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94.8%</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71.4%</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25.2%</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extLst>
                  <a:ext uri="{0D108BD9-81ED-4DB2-BD59-A6C34878D82A}">
                    <a16:rowId xmlns:a16="http://schemas.microsoft.com/office/drawing/2014/main" xmlns="" val="1620756126"/>
                  </a:ext>
                </a:extLst>
              </a:tr>
              <a:tr h="187175">
                <a:tc>
                  <a:txBody>
                    <a:bodyPr/>
                    <a:lstStyle/>
                    <a:p>
                      <a:pPr algn="l"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保倉産婦人科医院</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12.8</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61.2%</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extLst>
                  <a:ext uri="{0D108BD9-81ED-4DB2-BD59-A6C34878D82A}">
                    <a16:rowId xmlns:a16="http://schemas.microsoft.com/office/drawing/2014/main" xmlns="" val="1885423669"/>
                  </a:ext>
                </a:extLst>
              </a:tr>
              <a:tr h="187175">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関整形外科</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15.0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3.3%</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tc>
                  <a:txBody>
                    <a:bodyPr/>
                    <a:lstStyle/>
                    <a:p>
                      <a:pPr algn="l" fontAlgn="ct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031" marR="7031" marT="7031" marB="0" anchor="ctr">
                    <a:lnL>
                      <a:noFill/>
                    </a:lnL>
                    <a:lnR>
                      <a:noFill/>
                    </a:lnR>
                    <a:lnT>
                      <a:noFill/>
                    </a:lnT>
                    <a:lnB>
                      <a:noFill/>
                    </a:lnB>
                  </a:tcPr>
                </a:tc>
                <a:extLst>
                  <a:ext uri="{0D108BD9-81ED-4DB2-BD59-A6C34878D82A}">
                    <a16:rowId xmlns:a16="http://schemas.microsoft.com/office/drawing/2014/main" xmlns="" val="1631883272"/>
                  </a:ext>
                </a:extLst>
              </a:tr>
            </a:tbl>
          </a:graphicData>
        </a:graphic>
      </p:graphicFrame>
    </p:spTree>
    <p:extLst>
      <p:ext uri="{BB962C8B-B14F-4D97-AF65-F5344CB8AC3E}">
        <p14:creationId xmlns:p14="http://schemas.microsoft.com/office/powerpoint/2010/main" val="4199963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xmlns="" id="{131D4E6F-7247-DE47-83B7-44AAF97549A0}"/>
              </a:ext>
            </a:extLst>
          </p:cNvPr>
          <p:cNvSpPr/>
          <p:nvPr/>
        </p:nvSpPr>
        <p:spPr>
          <a:xfrm>
            <a:off x="0" y="0"/>
            <a:ext cx="9906000" cy="54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1" dirty="0">
                <a:solidFill>
                  <a:prstClr val="white"/>
                </a:solidFill>
                <a:latin typeface="+mj-ea"/>
                <a:ea typeface="+mj-ea"/>
                <a:cs typeface="メイリオ" panose="020B0604030504040204" pitchFamily="50" charset="-128"/>
              </a:rPr>
              <a:t>平成</a:t>
            </a:r>
            <a:r>
              <a:rPr lang="en-US" altLang="ja-JP" sz="2800" b="1" dirty="0">
                <a:solidFill>
                  <a:prstClr val="white"/>
                </a:solidFill>
                <a:latin typeface="+mj-ea"/>
                <a:ea typeface="+mj-ea"/>
                <a:cs typeface="メイリオ" panose="020B0604030504040204" pitchFamily="50" charset="-128"/>
              </a:rPr>
              <a:t>29</a:t>
            </a:r>
            <a:r>
              <a:rPr lang="ja-JP" altLang="en-US" sz="2800" b="1" dirty="0">
                <a:solidFill>
                  <a:prstClr val="white"/>
                </a:solidFill>
                <a:latin typeface="+mj-ea"/>
                <a:ea typeface="+mj-ea"/>
                <a:cs typeface="メイリオ" panose="020B0604030504040204" pitchFamily="50" charset="-128"/>
              </a:rPr>
              <a:t>年度病床機能報告結果の</a:t>
            </a:r>
            <a:r>
              <a:rPr lang="ja-JP" altLang="en-US" sz="2800" b="1" dirty="0" smtClean="0">
                <a:solidFill>
                  <a:prstClr val="white"/>
                </a:solidFill>
                <a:latin typeface="+mj-ea"/>
                <a:ea typeface="+mj-ea"/>
                <a:cs typeface="メイリオ" panose="020B0604030504040204" pitchFamily="50" charset="-128"/>
              </a:rPr>
              <a:t>状況３（</a:t>
            </a:r>
            <a:r>
              <a:rPr lang="ja-JP" altLang="en-US" sz="2800" b="1" dirty="0">
                <a:solidFill>
                  <a:prstClr val="white"/>
                </a:solidFill>
                <a:latin typeface="+mj-ea"/>
                <a:ea typeface="+mj-ea"/>
                <a:cs typeface="メイリオ" panose="020B0604030504040204" pitchFamily="50" charset="-128"/>
              </a:rPr>
              <a:t>病棟）</a:t>
            </a:r>
            <a:endParaRPr kumimoji="1" lang="en-US" altLang="ja-JP" sz="2800" b="1" i="0" u="none" strike="noStrike" kern="1200" cap="none" spc="0" normalizeH="0" baseline="0" noProof="0" dirty="0">
              <a:ln>
                <a:noFill/>
              </a:ln>
              <a:solidFill>
                <a:prstClr val="white"/>
              </a:solidFill>
              <a:effectLst/>
              <a:uLnTx/>
              <a:uFillTx/>
              <a:latin typeface="+mj-ea"/>
              <a:ea typeface="+mj-ea"/>
              <a:cs typeface="メイリオ"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449927134"/>
              </p:ext>
            </p:extLst>
          </p:nvPr>
        </p:nvGraphicFramePr>
        <p:xfrm>
          <a:off x="317493" y="673107"/>
          <a:ext cx="9423406" cy="6048428"/>
        </p:xfrm>
        <a:graphic>
          <a:graphicData uri="http://schemas.openxmlformats.org/drawingml/2006/table">
            <a:tbl>
              <a:tblPr/>
              <a:tblGrid>
                <a:gridCol w="964171">
                  <a:extLst>
                    <a:ext uri="{9D8B030D-6E8A-4147-A177-3AD203B41FA5}">
                      <a16:colId xmlns:a16="http://schemas.microsoft.com/office/drawing/2014/main" xmlns="" val="2599037853"/>
                    </a:ext>
                  </a:extLst>
                </a:gridCol>
                <a:gridCol w="563949">
                  <a:extLst>
                    <a:ext uri="{9D8B030D-6E8A-4147-A177-3AD203B41FA5}">
                      <a16:colId xmlns:a16="http://schemas.microsoft.com/office/drawing/2014/main" xmlns="" val="734214333"/>
                    </a:ext>
                  </a:extLst>
                </a:gridCol>
                <a:gridCol w="563949">
                  <a:extLst>
                    <a:ext uri="{9D8B030D-6E8A-4147-A177-3AD203B41FA5}">
                      <a16:colId xmlns:a16="http://schemas.microsoft.com/office/drawing/2014/main" xmlns="" val="790757473"/>
                    </a:ext>
                  </a:extLst>
                </a:gridCol>
                <a:gridCol w="563949">
                  <a:extLst>
                    <a:ext uri="{9D8B030D-6E8A-4147-A177-3AD203B41FA5}">
                      <a16:colId xmlns:a16="http://schemas.microsoft.com/office/drawing/2014/main" xmlns="" val="840031206"/>
                    </a:ext>
                  </a:extLst>
                </a:gridCol>
                <a:gridCol w="563949">
                  <a:extLst>
                    <a:ext uri="{9D8B030D-6E8A-4147-A177-3AD203B41FA5}">
                      <a16:colId xmlns:a16="http://schemas.microsoft.com/office/drawing/2014/main" xmlns="" val="3706772908"/>
                    </a:ext>
                  </a:extLst>
                </a:gridCol>
                <a:gridCol w="563949">
                  <a:extLst>
                    <a:ext uri="{9D8B030D-6E8A-4147-A177-3AD203B41FA5}">
                      <a16:colId xmlns:a16="http://schemas.microsoft.com/office/drawing/2014/main" xmlns="" val="1360076395"/>
                    </a:ext>
                  </a:extLst>
                </a:gridCol>
                <a:gridCol w="563949">
                  <a:extLst>
                    <a:ext uri="{9D8B030D-6E8A-4147-A177-3AD203B41FA5}">
                      <a16:colId xmlns:a16="http://schemas.microsoft.com/office/drawing/2014/main" xmlns="" val="1409126481"/>
                    </a:ext>
                  </a:extLst>
                </a:gridCol>
                <a:gridCol w="563949">
                  <a:extLst>
                    <a:ext uri="{9D8B030D-6E8A-4147-A177-3AD203B41FA5}">
                      <a16:colId xmlns:a16="http://schemas.microsoft.com/office/drawing/2014/main" xmlns="" val="2754124723"/>
                    </a:ext>
                  </a:extLst>
                </a:gridCol>
                <a:gridCol w="563949">
                  <a:extLst>
                    <a:ext uri="{9D8B030D-6E8A-4147-A177-3AD203B41FA5}">
                      <a16:colId xmlns:a16="http://schemas.microsoft.com/office/drawing/2014/main" xmlns="" val="3144997662"/>
                    </a:ext>
                  </a:extLst>
                </a:gridCol>
                <a:gridCol w="563949">
                  <a:extLst>
                    <a:ext uri="{9D8B030D-6E8A-4147-A177-3AD203B41FA5}">
                      <a16:colId xmlns:a16="http://schemas.microsoft.com/office/drawing/2014/main" xmlns="" val="984669032"/>
                    </a:ext>
                  </a:extLst>
                </a:gridCol>
                <a:gridCol w="563949">
                  <a:extLst>
                    <a:ext uri="{9D8B030D-6E8A-4147-A177-3AD203B41FA5}">
                      <a16:colId xmlns:a16="http://schemas.microsoft.com/office/drawing/2014/main" xmlns="" val="2552558840"/>
                    </a:ext>
                  </a:extLst>
                </a:gridCol>
                <a:gridCol w="563949">
                  <a:extLst>
                    <a:ext uri="{9D8B030D-6E8A-4147-A177-3AD203B41FA5}">
                      <a16:colId xmlns:a16="http://schemas.microsoft.com/office/drawing/2014/main" xmlns="" val="4269514744"/>
                    </a:ext>
                  </a:extLst>
                </a:gridCol>
                <a:gridCol w="563949">
                  <a:extLst>
                    <a:ext uri="{9D8B030D-6E8A-4147-A177-3AD203B41FA5}">
                      <a16:colId xmlns:a16="http://schemas.microsoft.com/office/drawing/2014/main" xmlns="" val="905128292"/>
                    </a:ext>
                  </a:extLst>
                </a:gridCol>
                <a:gridCol w="563949">
                  <a:extLst>
                    <a:ext uri="{9D8B030D-6E8A-4147-A177-3AD203B41FA5}">
                      <a16:colId xmlns:a16="http://schemas.microsoft.com/office/drawing/2014/main" xmlns="" val="3471984314"/>
                    </a:ext>
                  </a:extLst>
                </a:gridCol>
                <a:gridCol w="563949">
                  <a:extLst>
                    <a:ext uri="{9D8B030D-6E8A-4147-A177-3AD203B41FA5}">
                      <a16:colId xmlns:a16="http://schemas.microsoft.com/office/drawing/2014/main" xmlns="" val="1271491443"/>
                    </a:ext>
                  </a:extLst>
                </a:gridCol>
                <a:gridCol w="563949">
                  <a:extLst>
                    <a:ext uri="{9D8B030D-6E8A-4147-A177-3AD203B41FA5}">
                      <a16:colId xmlns:a16="http://schemas.microsoft.com/office/drawing/2014/main" xmlns="" val="3565537427"/>
                    </a:ext>
                  </a:extLst>
                </a:gridCol>
              </a:tblGrid>
              <a:tr h="150197">
                <a:tc rowSpan="3">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医療機関名</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病床数</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kumimoji="1" lang="ja-JP" altLang="en-US"/>
                    </a:p>
                  </a:txBody>
                  <a:tcPr/>
                </a:tc>
                <a:tc hMerge="1">
                  <a:txBody>
                    <a:bodyPr/>
                    <a:lstStyle/>
                    <a:p>
                      <a:endParaRPr kumimoji="1" lang="ja-JP" altLang="en-US"/>
                    </a:p>
                  </a:txBody>
                  <a:tcPr/>
                </a:tc>
                <a:tc gridSpan="6">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医療機能の状況</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6">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入退棟経路の状況</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234326738"/>
                  </a:ext>
                </a:extLst>
              </a:tr>
              <a:tr h="150197">
                <a:tc vMerge="1">
                  <a:txBody>
                    <a:bodyPr/>
                    <a:lstStyle/>
                    <a:p>
                      <a:endParaRPr kumimoji="1" lang="ja-JP" altLang="en-US"/>
                    </a:p>
                  </a:txBody>
                  <a:tcPr/>
                </a:tc>
                <a:tc rowSpan="2">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許可</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2">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稼働</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2">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介護療養</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2">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病床機能</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rowSpan="2">
                  <a:txBody>
                    <a:bodyPr/>
                    <a:lstStyle/>
                    <a:p>
                      <a:pPr algn="ctr" fontAlgn="ctr"/>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病床機</a:t>
                      </a:r>
                      <a:b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能（６年後）</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rowSpan="2">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基本料等</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gridSpan="3">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診療科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新規入棟患者数</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rowSpan="2">
                  <a:txBody>
                    <a:bodyPr/>
                    <a:lstStyle/>
                    <a:p>
                      <a:pPr algn="ctr"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新規入棟患者数</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rowSpan="2">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退棟患者数</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xmlns="" val="1006499333"/>
                  </a:ext>
                </a:extLst>
              </a:tr>
              <a:tr h="20610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上位１位</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上位２位</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上位３位</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vMerge="1">
                  <a:txBody>
                    <a:bodyPr/>
                    <a:lstStyle/>
                    <a:p>
                      <a:endParaRPr kumimoji="1" lang="ja-JP" altLang="en-US"/>
                    </a:p>
                  </a:txBody>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うち、転棟</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vMerge="1">
                  <a:txBody>
                    <a:bodyPr/>
                    <a:lstStyle/>
                    <a:p>
                      <a:endParaRPr kumimoji="1" lang="ja-JP" altLang="en-US"/>
                    </a:p>
                  </a:txBody>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うち、転棟</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vMerge="1">
                  <a:txBody>
                    <a:bodyPr/>
                    <a:lstStyle/>
                    <a:p>
                      <a:endParaRPr kumimoji="1" lang="ja-JP" altLang="en-US"/>
                    </a:p>
                  </a:txBody>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うち、転棟</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xmlns="" val="1904688243"/>
                  </a:ext>
                </a:extLst>
              </a:tr>
              <a:tr h="290051">
                <a:tc>
                  <a:txBody>
                    <a:bodyPr/>
                    <a:lstStyle/>
                    <a:p>
                      <a:pPr algn="l"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報告時点等</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29.7.1</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29.7.1</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29.7.1</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29.7.1</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2023.7.1</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29.7.1</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29.7.1</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29.7.1</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29.7.1</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28.7.1~29.6.30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28.7.1~29.6.30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29.6.1~29.6.30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29.6.1~29.6.30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29.6.1~29.6.30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29.6.1~29.6.30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2656765999"/>
                  </a:ext>
                </a:extLst>
              </a:tr>
              <a:tr h="259543">
                <a:tc rowSpan="5">
                  <a:txBody>
                    <a:bodyPr/>
                    <a:lstStyle/>
                    <a:p>
                      <a:pPr algn="l" fontAlgn="ctr"/>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飯山赤十字病院</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60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60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急性期</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急性期</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７対１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内科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整形外科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外科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1,292</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485</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89</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87</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29</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37336320"/>
                  </a:ext>
                </a:extLst>
              </a:tr>
              <a:tr h="259543">
                <a:tc v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60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60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回復期</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回復期</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包括ケア１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整形外科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内科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小児科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1,291</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469</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76</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89</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35</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94921572"/>
                  </a:ext>
                </a:extLst>
              </a:tr>
              <a:tr h="259543">
                <a:tc v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60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60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回復期</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回復期</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包括ケア１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内科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外科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整形外科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666</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665</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48</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36886922"/>
                  </a:ext>
                </a:extLst>
              </a:tr>
              <a:tr h="259543">
                <a:tc v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60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60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回復期</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回復期</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回リハ２</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整形外科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脳神経外科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神経内科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379</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379</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36</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26</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36</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49726796"/>
                  </a:ext>
                </a:extLst>
              </a:tr>
              <a:tr h="259543">
                <a:tc v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44</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44</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慢性期</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慢性期</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25</a:t>
                      </a: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対１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内科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94</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75</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8</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73193751"/>
                  </a:ext>
                </a:extLst>
              </a:tr>
              <a:tr h="290051">
                <a:tc rowSpan="12">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北信総合病院</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高度急性期</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高度急性期</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ＭＳ Ｐゴシック" panose="020B0600070205080204" pitchFamily="50" charset="-128"/>
                          <a:ea typeface="ＭＳ Ｐゴシック" panose="020B0600070205080204" pitchFamily="50" charset="-128"/>
                        </a:rPr>
                        <a:t>ICU</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脳神経外科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循環器内科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心臓血管外科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566</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258</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52</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24</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53</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51</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52336156"/>
                  </a:ext>
                </a:extLst>
              </a:tr>
              <a:tr h="259543">
                <a:tc v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高度急性期</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高度急性期</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ＭＳ Ｐゴシック" panose="020B0600070205080204" pitchFamily="50" charset="-128"/>
                          <a:ea typeface="ＭＳ Ｐゴシック" panose="020B0600070205080204" pitchFamily="50" charset="-128"/>
                        </a:rPr>
                        <a:t>NICU</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小児科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144</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143</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12</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01297730"/>
                  </a:ext>
                </a:extLst>
              </a:tr>
              <a:tr h="259543">
                <a:tc v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急性期</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高度急性期</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７対１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脳神経外科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腎臓内科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呼吸器内科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1,077</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263</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90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28</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97</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91</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76472330"/>
                  </a:ext>
                </a:extLst>
              </a:tr>
              <a:tr h="290051">
                <a:tc v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48</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48</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高度急性期</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高度急性期</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７対１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循環器内科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心臓血管外科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腎臓内科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1,069</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743</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89</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39</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96</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25</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47810277"/>
                  </a:ext>
                </a:extLst>
              </a:tr>
              <a:tr h="259543">
                <a:tc v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48</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48</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急性期</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急性期</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７対１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整形外科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泌尿器科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形成外科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1,200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943</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97</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108</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56787979"/>
                  </a:ext>
                </a:extLst>
              </a:tr>
              <a:tr h="259543">
                <a:tc v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48</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48</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急性期</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急性期</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７対１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消化器内科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外科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1,374</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807</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126</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27</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123</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22</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88832267"/>
                  </a:ext>
                </a:extLst>
              </a:tr>
              <a:tr h="259543">
                <a:tc v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46</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46</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急性期</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急性期</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７対１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神経内科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脳神経外科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外科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1,431</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624</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118</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16</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112</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2498463"/>
                  </a:ext>
                </a:extLst>
              </a:tr>
              <a:tr h="259543">
                <a:tc v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48</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48</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急性期</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急性期</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７対１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呼吸器内科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耳鼻咽喉科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837</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533</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73</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25</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75</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50446782"/>
                  </a:ext>
                </a:extLst>
              </a:tr>
              <a:tr h="259543">
                <a:tc v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44</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44</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急性期</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急性期</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７対１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神経内科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脳神経外科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616</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410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49</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33</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49</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21133884"/>
                  </a:ext>
                </a:extLst>
              </a:tr>
              <a:tr h="259543">
                <a:tc v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28</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28</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急性期</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急性期</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７対１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産婦人科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小児科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眼科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1,452</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1,228</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102</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107</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09901764"/>
                  </a:ext>
                </a:extLst>
              </a:tr>
              <a:tr h="259543">
                <a:tc v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38</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38</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慢性期</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慢性期</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25</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対１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神経内科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脳神経外科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呼吸器内科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176</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176</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14</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12</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96488492"/>
                  </a:ext>
                </a:extLst>
              </a:tr>
              <a:tr h="259543">
                <a:tc v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26</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休棟中</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休棟中</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７対１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腎臓内科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5052655"/>
                  </a:ext>
                </a:extLst>
              </a:tr>
              <a:tr h="259543">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佐藤病院</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回復期</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回復期</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15</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対１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内科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精神科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心療内科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155</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116</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14</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55766086"/>
                  </a:ext>
                </a:extLst>
              </a:tr>
              <a:tr h="259543">
                <a:tc>
                  <a:txBody>
                    <a:bodyPr/>
                    <a:lstStyle/>
                    <a:p>
                      <a:pPr algn="l" fontAlgn="ctr"/>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保倉産婦人科医院</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19</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19</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急性期</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急性期</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有床診</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産婦人科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334</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14982268"/>
                  </a:ext>
                </a:extLst>
              </a:tr>
              <a:tr h="259543">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関整形外科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17</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慢性期</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慢性期</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介護療養</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整形外科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リハビリ科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リウマチ科</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767" marR="5767" marT="5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97224123"/>
                  </a:ext>
                </a:extLst>
              </a:tr>
            </a:tbl>
          </a:graphicData>
        </a:graphic>
      </p:graphicFrame>
    </p:spTree>
    <p:extLst>
      <p:ext uri="{BB962C8B-B14F-4D97-AF65-F5344CB8AC3E}">
        <p14:creationId xmlns:p14="http://schemas.microsoft.com/office/powerpoint/2010/main" val="3659132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xmlns="" id="{131D4E6F-7247-DE47-83B7-44AAF97549A0}"/>
              </a:ext>
            </a:extLst>
          </p:cNvPr>
          <p:cNvSpPr/>
          <p:nvPr/>
        </p:nvSpPr>
        <p:spPr>
          <a:xfrm>
            <a:off x="0" y="0"/>
            <a:ext cx="9906000" cy="54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1" dirty="0">
                <a:solidFill>
                  <a:prstClr val="white"/>
                </a:solidFill>
                <a:latin typeface="+mj-ea"/>
                <a:ea typeface="+mj-ea"/>
                <a:cs typeface="メイリオ" panose="020B0604030504040204" pitchFamily="50" charset="-128"/>
              </a:rPr>
              <a:t>平成</a:t>
            </a:r>
            <a:r>
              <a:rPr lang="en-US" altLang="ja-JP" sz="2800" b="1" dirty="0">
                <a:solidFill>
                  <a:prstClr val="white"/>
                </a:solidFill>
                <a:latin typeface="+mj-ea"/>
                <a:ea typeface="+mj-ea"/>
                <a:cs typeface="メイリオ" panose="020B0604030504040204" pitchFamily="50" charset="-128"/>
              </a:rPr>
              <a:t>29</a:t>
            </a:r>
            <a:r>
              <a:rPr lang="ja-JP" altLang="en-US" sz="2800" b="1" dirty="0">
                <a:solidFill>
                  <a:prstClr val="white"/>
                </a:solidFill>
                <a:latin typeface="+mj-ea"/>
                <a:ea typeface="+mj-ea"/>
                <a:cs typeface="メイリオ" panose="020B0604030504040204" pitchFamily="50" charset="-128"/>
              </a:rPr>
              <a:t>年度病床機能報告結果の</a:t>
            </a:r>
            <a:r>
              <a:rPr lang="ja-JP" altLang="en-US" sz="2800" b="1" dirty="0" smtClean="0">
                <a:solidFill>
                  <a:prstClr val="white"/>
                </a:solidFill>
                <a:latin typeface="+mj-ea"/>
                <a:ea typeface="+mj-ea"/>
                <a:cs typeface="メイリオ" panose="020B0604030504040204" pitchFamily="50" charset="-128"/>
              </a:rPr>
              <a:t>状況４（</a:t>
            </a:r>
            <a:r>
              <a:rPr lang="ja-JP" altLang="en-US" sz="2800" b="1" dirty="0">
                <a:solidFill>
                  <a:prstClr val="white"/>
                </a:solidFill>
                <a:latin typeface="+mj-ea"/>
                <a:ea typeface="+mj-ea"/>
                <a:cs typeface="メイリオ" panose="020B0604030504040204" pitchFamily="50" charset="-128"/>
              </a:rPr>
              <a:t>病棟）</a:t>
            </a:r>
            <a:endParaRPr kumimoji="1" lang="en-US" altLang="ja-JP" sz="2800" b="1" i="0" u="none" strike="noStrike" kern="1200" cap="none" spc="0" normalizeH="0" baseline="0" noProof="0" dirty="0">
              <a:ln>
                <a:noFill/>
              </a:ln>
              <a:solidFill>
                <a:prstClr val="white"/>
              </a:solidFill>
              <a:effectLst/>
              <a:uLnTx/>
              <a:uFillTx/>
              <a:latin typeface="+mj-ea"/>
              <a:ea typeface="+mj-ea"/>
              <a:cs typeface="メイリオ"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150399776"/>
              </p:ext>
            </p:extLst>
          </p:nvPr>
        </p:nvGraphicFramePr>
        <p:xfrm>
          <a:off x="354839" y="640464"/>
          <a:ext cx="9255890" cy="6003262"/>
        </p:xfrm>
        <a:graphic>
          <a:graphicData uri="http://schemas.openxmlformats.org/drawingml/2006/table">
            <a:tbl>
              <a:tblPr/>
              <a:tblGrid>
                <a:gridCol w="994434">
                  <a:extLst>
                    <a:ext uri="{9D8B030D-6E8A-4147-A177-3AD203B41FA5}">
                      <a16:colId xmlns:a16="http://schemas.microsoft.com/office/drawing/2014/main" xmlns="" val="492915681"/>
                    </a:ext>
                  </a:extLst>
                </a:gridCol>
                <a:gridCol w="516341">
                  <a:extLst>
                    <a:ext uri="{9D8B030D-6E8A-4147-A177-3AD203B41FA5}">
                      <a16:colId xmlns:a16="http://schemas.microsoft.com/office/drawing/2014/main" xmlns="" val="503485655"/>
                    </a:ext>
                  </a:extLst>
                </a:gridCol>
                <a:gridCol w="516341">
                  <a:extLst>
                    <a:ext uri="{9D8B030D-6E8A-4147-A177-3AD203B41FA5}">
                      <a16:colId xmlns:a16="http://schemas.microsoft.com/office/drawing/2014/main" xmlns="" val="3240054894"/>
                    </a:ext>
                  </a:extLst>
                </a:gridCol>
                <a:gridCol w="516341">
                  <a:extLst>
                    <a:ext uri="{9D8B030D-6E8A-4147-A177-3AD203B41FA5}">
                      <a16:colId xmlns:a16="http://schemas.microsoft.com/office/drawing/2014/main" xmlns="" val="1814754678"/>
                    </a:ext>
                  </a:extLst>
                </a:gridCol>
                <a:gridCol w="516341">
                  <a:extLst>
                    <a:ext uri="{9D8B030D-6E8A-4147-A177-3AD203B41FA5}">
                      <a16:colId xmlns:a16="http://schemas.microsoft.com/office/drawing/2014/main" xmlns="" val="551636159"/>
                    </a:ext>
                  </a:extLst>
                </a:gridCol>
                <a:gridCol w="516341">
                  <a:extLst>
                    <a:ext uri="{9D8B030D-6E8A-4147-A177-3AD203B41FA5}">
                      <a16:colId xmlns:a16="http://schemas.microsoft.com/office/drawing/2014/main" xmlns="" val="573207607"/>
                    </a:ext>
                  </a:extLst>
                </a:gridCol>
                <a:gridCol w="516341">
                  <a:extLst>
                    <a:ext uri="{9D8B030D-6E8A-4147-A177-3AD203B41FA5}">
                      <a16:colId xmlns:a16="http://schemas.microsoft.com/office/drawing/2014/main" xmlns="" val="1362203297"/>
                    </a:ext>
                  </a:extLst>
                </a:gridCol>
                <a:gridCol w="516341">
                  <a:extLst>
                    <a:ext uri="{9D8B030D-6E8A-4147-A177-3AD203B41FA5}">
                      <a16:colId xmlns:a16="http://schemas.microsoft.com/office/drawing/2014/main" xmlns="" val="293935413"/>
                    </a:ext>
                  </a:extLst>
                </a:gridCol>
                <a:gridCol w="516341">
                  <a:extLst>
                    <a:ext uri="{9D8B030D-6E8A-4147-A177-3AD203B41FA5}">
                      <a16:colId xmlns:a16="http://schemas.microsoft.com/office/drawing/2014/main" xmlns="" val="3678619540"/>
                    </a:ext>
                  </a:extLst>
                </a:gridCol>
                <a:gridCol w="516341">
                  <a:extLst>
                    <a:ext uri="{9D8B030D-6E8A-4147-A177-3AD203B41FA5}">
                      <a16:colId xmlns:a16="http://schemas.microsoft.com/office/drawing/2014/main" xmlns="" val="1279208870"/>
                    </a:ext>
                  </a:extLst>
                </a:gridCol>
                <a:gridCol w="516341">
                  <a:extLst>
                    <a:ext uri="{9D8B030D-6E8A-4147-A177-3AD203B41FA5}">
                      <a16:colId xmlns:a16="http://schemas.microsoft.com/office/drawing/2014/main" xmlns="" val="3754579239"/>
                    </a:ext>
                  </a:extLst>
                </a:gridCol>
                <a:gridCol w="516341">
                  <a:extLst>
                    <a:ext uri="{9D8B030D-6E8A-4147-A177-3AD203B41FA5}">
                      <a16:colId xmlns:a16="http://schemas.microsoft.com/office/drawing/2014/main" xmlns="" val="3260681902"/>
                    </a:ext>
                  </a:extLst>
                </a:gridCol>
                <a:gridCol w="516341">
                  <a:extLst>
                    <a:ext uri="{9D8B030D-6E8A-4147-A177-3AD203B41FA5}">
                      <a16:colId xmlns:a16="http://schemas.microsoft.com/office/drawing/2014/main" xmlns="" val="2312427942"/>
                    </a:ext>
                  </a:extLst>
                </a:gridCol>
                <a:gridCol w="516341">
                  <a:extLst>
                    <a:ext uri="{9D8B030D-6E8A-4147-A177-3AD203B41FA5}">
                      <a16:colId xmlns:a16="http://schemas.microsoft.com/office/drawing/2014/main" xmlns="" val="922668660"/>
                    </a:ext>
                  </a:extLst>
                </a:gridCol>
                <a:gridCol w="516341">
                  <a:extLst>
                    <a:ext uri="{9D8B030D-6E8A-4147-A177-3AD203B41FA5}">
                      <a16:colId xmlns:a16="http://schemas.microsoft.com/office/drawing/2014/main" xmlns="" val="410457749"/>
                    </a:ext>
                  </a:extLst>
                </a:gridCol>
                <a:gridCol w="516341">
                  <a:extLst>
                    <a:ext uri="{9D8B030D-6E8A-4147-A177-3AD203B41FA5}">
                      <a16:colId xmlns:a16="http://schemas.microsoft.com/office/drawing/2014/main" xmlns="" val="4146211579"/>
                    </a:ext>
                  </a:extLst>
                </a:gridCol>
                <a:gridCol w="516341">
                  <a:extLst>
                    <a:ext uri="{9D8B030D-6E8A-4147-A177-3AD203B41FA5}">
                      <a16:colId xmlns:a16="http://schemas.microsoft.com/office/drawing/2014/main" xmlns="" val="479915458"/>
                    </a:ext>
                  </a:extLst>
                </a:gridCol>
              </a:tblGrid>
              <a:tr h="236479">
                <a:tc rowSpan="3">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医療機関名</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病床数</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kumimoji="1" lang="ja-JP" altLang="en-US"/>
                    </a:p>
                  </a:txBody>
                  <a:tcPr/>
                </a:tc>
                <a:tc hMerge="1">
                  <a:txBody>
                    <a:bodyPr/>
                    <a:lstStyle/>
                    <a:p>
                      <a:endParaRPr kumimoji="1" lang="ja-JP" altLang="en-US"/>
                    </a:p>
                  </a:txBody>
                  <a:tcPr/>
                </a:tc>
                <a:tc gridSpan="6">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医療機能の状況</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手術・リハの実施状況</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hMerge="1">
                  <a:txBody>
                    <a:bodyPr/>
                    <a:lstStyle/>
                    <a:p>
                      <a:endParaRPr kumimoji="1" lang="ja-JP" altLang="en-US"/>
                    </a:p>
                  </a:txBody>
                  <a:tcPr/>
                </a:tc>
                <a:tc hMerge="1">
                  <a:txBody>
                    <a:bodyPr/>
                    <a:lstStyle/>
                    <a:p>
                      <a:endParaRPr kumimoji="1" lang="ja-JP" altLang="en-US"/>
                    </a:p>
                  </a:txBody>
                  <a:tcPr/>
                </a:tc>
                <a:tc rowSpan="3">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平均在棟日数</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rowSpan="3">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病床利用率</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rowSpan="3">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在宅復帰率</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rowSpan="3">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救急医療入院率</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xmlns="" val="3913821685"/>
                  </a:ext>
                </a:extLst>
              </a:tr>
              <a:tr h="236479">
                <a:tc vMerge="1">
                  <a:txBody>
                    <a:bodyPr/>
                    <a:lstStyle/>
                    <a:p>
                      <a:endParaRPr kumimoji="1" lang="ja-JP" altLang="en-US"/>
                    </a:p>
                  </a:txBody>
                  <a:tcPr/>
                </a:tc>
                <a:tc rowSpan="2">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許可</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2">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稼働</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2">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介護療養</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2">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病床機能</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rowSpan="2">
                  <a:txBody>
                    <a:bodyPr/>
                    <a:lstStyle/>
                    <a:p>
                      <a:pPr algn="ctr"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病床機能（６年後）</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rowSpan="2">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基本料等</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gridSpan="3">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診療科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手術件数</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全身麻酔の手術件数</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疾患別リハ件数</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590730812"/>
                  </a:ext>
                </a:extLst>
              </a:tr>
              <a:tr h="44753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上位１位</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上位２位</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上位３位</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1666737630"/>
                  </a:ext>
                </a:extLst>
              </a:tr>
              <a:tr h="169694">
                <a:tc>
                  <a:txBody>
                    <a:bodyPr/>
                    <a:lstStyle/>
                    <a:p>
                      <a:pPr algn="l" fontAlgn="ct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報告時点等</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altLang="ja-JP" sz="600" b="0" i="0" u="none" strike="noStrike">
                          <a:solidFill>
                            <a:srgbClr val="000000"/>
                          </a:solidFill>
                          <a:effectLst/>
                          <a:latin typeface="ＭＳ Ｐゴシック" panose="020B0600070205080204" pitchFamily="50" charset="-128"/>
                          <a:ea typeface="ＭＳ Ｐゴシック" panose="020B0600070205080204" pitchFamily="50" charset="-128"/>
                        </a:rPr>
                        <a:t>29.7.1</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altLang="ja-JP" sz="600" b="0" i="0" u="none" strike="noStrike">
                          <a:solidFill>
                            <a:srgbClr val="000000"/>
                          </a:solidFill>
                          <a:effectLst/>
                          <a:latin typeface="ＭＳ Ｐゴシック" panose="020B0600070205080204" pitchFamily="50" charset="-128"/>
                          <a:ea typeface="ＭＳ Ｐゴシック" panose="020B0600070205080204" pitchFamily="50" charset="-128"/>
                        </a:rPr>
                        <a:t>29.7.1</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altLang="ja-JP" sz="600" b="0" i="0" u="none" strike="noStrike">
                          <a:solidFill>
                            <a:srgbClr val="000000"/>
                          </a:solidFill>
                          <a:effectLst/>
                          <a:latin typeface="ＭＳ Ｐゴシック" panose="020B0600070205080204" pitchFamily="50" charset="-128"/>
                          <a:ea typeface="ＭＳ Ｐゴシック" panose="020B0600070205080204" pitchFamily="50" charset="-128"/>
                        </a:rPr>
                        <a:t>29.7.1</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altLang="ja-JP" sz="600" b="0" i="0" u="none" strike="noStrike">
                          <a:solidFill>
                            <a:srgbClr val="000000"/>
                          </a:solidFill>
                          <a:effectLst/>
                          <a:latin typeface="ＭＳ Ｐゴシック" panose="020B0600070205080204" pitchFamily="50" charset="-128"/>
                          <a:ea typeface="ＭＳ Ｐゴシック" panose="020B0600070205080204" pitchFamily="50" charset="-128"/>
                        </a:rPr>
                        <a:t>29.7.1</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altLang="ja-JP" sz="600" b="0" i="0" u="none" strike="noStrike">
                          <a:solidFill>
                            <a:srgbClr val="000000"/>
                          </a:solidFill>
                          <a:effectLst/>
                          <a:latin typeface="ＭＳ Ｐゴシック" panose="020B0600070205080204" pitchFamily="50" charset="-128"/>
                          <a:ea typeface="ＭＳ Ｐゴシック" panose="020B0600070205080204" pitchFamily="50" charset="-128"/>
                        </a:rPr>
                        <a:t>2023.7.1</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altLang="ja-JP" sz="600" b="0" i="0" u="none" strike="noStrike" dirty="0">
                          <a:solidFill>
                            <a:srgbClr val="000000"/>
                          </a:solidFill>
                          <a:effectLst/>
                          <a:latin typeface="ＭＳ Ｐゴシック" panose="020B0600070205080204" pitchFamily="50" charset="-128"/>
                          <a:ea typeface="ＭＳ Ｐゴシック" panose="020B0600070205080204" pitchFamily="50" charset="-128"/>
                        </a:rPr>
                        <a:t>29.7.1</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altLang="ja-JP" sz="600" b="0" i="0" u="none" strike="noStrike">
                          <a:solidFill>
                            <a:srgbClr val="000000"/>
                          </a:solidFill>
                          <a:effectLst/>
                          <a:latin typeface="ＭＳ Ｐゴシック" panose="020B0600070205080204" pitchFamily="50" charset="-128"/>
                          <a:ea typeface="ＭＳ Ｐゴシック" panose="020B0600070205080204" pitchFamily="50" charset="-128"/>
                        </a:rPr>
                        <a:t>29.7.1</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altLang="ja-JP" sz="600" b="0" i="0" u="none" strike="noStrike" dirty="0">
                          <a:solidFill>
                            <a:srgbClr val="000000"/>
                          </a:solidFill>
                          <a:effectLst/>
                          <a:latin typeface="ＭＳ Ｐゴシック" panose="020B0600070205080204" pitchFamily="50" charset="-128"/>
                          <a:ea typeface="ＭＳ Ｐゴシック" panose="020B0600070205080204" pitchFamily="50" charset="-128"/>
                        </a:rPr>
                        <a:t>29.7.1</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altLang="ja-JP" sz="600" b="0" i="0" u="none" strike="noStrike" dirty="0">
                          <a:solidFill>
                            <a:srgbClr val="000000"/>
                          </a:solidFill>
                          <a:effectLst/>
                          <a:latin typeface="ＭＳ Ｐゴシック" panose="020B0600070205080204" pitchFamily="50" charset="-128"/>
                          <a:ea typeface="ＭＳ Ｐゴシック" panose="020B0600070205080204" pitchFamily="50" charset="-128"/>
                        </a:rPr>
                        <a:t>29.7.1</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600" b="0" i="0" u="none" strike="noStrike">
                          <a:solidFill>
                            <a:srgbClr val="000000"/>
                          </a:solidFill>
                          <a:effectLst/>
                          <a:latin typeface="ＭＳ Ｐゴシック" panose="020B0600070205080204" pitchFamily="50" charset="-128"/>
                          <a:ea typeface="ＭＳ Ｐゴシック" panose="020B0600070205080204" pitchFamily="50" charset="-128"/>
                        </a:rPr>
                        <a:t>29.6.1~29.6.30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600" b="0" i="0" u="none" strike="noStrike">
                          <a:solidFill>
                            <a:srgbClr val="000000"/>
                          </a:solidFill>
                          <a:effectLst/>
                          <a:latin typeface="ＭＳ Ｐゴシック" panose="020B0600070205080204" pitchFamily="50" charset="-128"/>
                          <a:ea typeface="ＭＳ Ｐゴシック" panose="020B0600070205080204" pitchFamily="50" charset="-128"/>
                        </a:rPr>
                        <a:t>29.6.1~29.6.30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600" b="0" i="0" u="none" strike="noStrike" dirty="0">
                          <a:solidFill>
                            <a:srgbClr val="000000"/>
                          </a:solidFill>
                          <a:effectLst/>
                          <a:latin typeface="ＭＳ Ｐゴシック" panose="020B0600070205080204" pitchFamily="50" charset="-128"/>
                          <a:ea typeface="ＭＳ Ｐゴシック" panose="020B0600070205080204" pitchFamily="50" charset="-128"/>
                        </a:rPr>
                        <a:t>29.6.1~29.6.30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600" b="0" i="0" u="none" strike="noStrike">
                          <a:solidFill>
                            <a:srgbClr val="000000"/>
                          </a:solidFill>
                          <a:effectLst/>
                          <a:latin typeface="ＭＳ Ｐゴシック" panose="020B0600070205080204" pitchFamily="50" charset="-128"/>
                          <a:ea typeface="ＭＳ Ｐゴシック" panose="020B0600070205080204" pitchFamily="50" charset="-128"/>
                        </a:rPr>
                        <a:t>28.7.1~29.6.30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600" b="0" i="0" u="none" strike="noStrike" dirty="0">
                          <a:solidFill>
                            <a:srgbClr val="000000"/>
                          </a:solidFill>
                          <a:effectLst/>
                          <a:latin typeface="ＭＳ Ｐゴシック" panose="020B0600070205080204" pitchFamily="50" charset="-128"/>
                          <a:ea typeface="ＭＳ Ｐゴシック" panose="020B0600070205080204" pitchFamily="50" charset="-128"/>
                        </a:rPr>
                        <a:t>28.7.1~29.6.30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600" b="0" i="0" u="none" strike="noStrike" dirty="0">
                          <a:solidFill>
                            <a:srgbClr val="000000"/>
                          </a:solidFill>
                          <a:effectLst/>
                          <a:latin typeface="ＭＳ Ｐゴシック" panose="020B0600070205080204" pitchFamily="50" charset="-128"/>
                          <a:ea typeface="ＭＳ Ｐゴシック" panose="020B0600070205080204" pitchFamily="50" charset="-128"/>
                        </a:rPr>
                        <a:t>29.6.1~29.6.30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600" b="0" i="0" u="none" strike="noStrike" dirty="0">
                          <a:solidFill>
                            <a:srgbClr val="000000"/>
                          </a:solidFill>
                          <a:effectLst/>
                          <a:latin typeface="ＭＳ Ｐゴシック" panose="020B0600070205080204" pitchFamily="50" charset="-128"/>
                          <a:ea typeface="ＭＳ Ｐゴシック" panose="020B0600070205080204" pitchFamily="50" charset="-128"/>
                        </a:rPr>
                        <a:t>28.7.1~29.6.30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973376719"/>
                  </a:ext>
                </a:extLst>
              </a:tr>
              <a:tr h="242080">
                <a:tc rowSpan="5">
                  <a:txBody>
                    <a:bodyPr/>
                    <a:lstStyle/>
                    <a:p>
                      <a:pPr algn="l" fontAlgn="ctr"/>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飯山赤十字病院</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60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60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急性期</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急性期</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７対１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内科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整形外科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外科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30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15</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57</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11.3</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66.3%</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62.1%</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51.5%</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30078103"/>
                  </a:ext>
                </a:extLst>
              </a:tr>
              <a:tr h="242080">
                <a:tc v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60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60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回復期</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回復期</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包括ケア１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整形外科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内科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小児科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34</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11.3</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66.6%</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59.6%</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42.7%</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12578539"/>
                  </a:ext>
                </a:extLst>
              </a:tr>
              <a:tr h="242080">
                <a:tc v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60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60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回復期</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回復期</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包括ケア１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内科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外科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整形外科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27.2</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82.8%</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78.0%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66959592"/>
                  </a:ext>
                </a:extLst>
              </a:tr>
              <a:tr h="242080">
                <a:tc v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60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60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回復期</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回復期</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回リハ２</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整形外科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脳神経外科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神経内科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80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50.8</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87.4%</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83.3%</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02495536"/>
                  </a:ext>
                </a:extLst>
              </a:tr>
              <a:tr h="242080">
                <a:tc v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44</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44</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慢性期</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慢性期</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25</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対１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内科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36</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137.2</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79.4%</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33.3%</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12413778"/>
                  </a:ext>
                </a:extLst>
              </a:tr>
              <a:tr h="242080">
                <a:tc rowSpan="12">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北信総合病院</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12</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高度急性期</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高度急性期</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ＭＳ Ｐゴシック" panose="020B0600070205080204" pitchFamily="50" charset="-128"/>
                          <a:ea typeface="ＭＳ Ｐゴシック" panose="020B0600070205080204" pitchFamily="50" charset="-128"/>
                        </a:rPr>
                        <a:t>ICU</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脳神経外科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循環器内科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心臓血管外科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18</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5.2</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66.0%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48.6%</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39243732"/>
                  </a:ext>
                </a:extLst>
              </a:tr>
              <a:tr h="242080">
                <a:tc v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高度急性期</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高度急性期</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ＭＳ Ｐゴシック" panose="020B0600070205080204" pitchFamily="50" charset="-128"/>
                          <a:ea typeface="ＭＳ Ｐゴシック" panose="020B0600070205080204" pitchFamily="50" charset="-128"/>
                        </a:rPr>
                        <a:t>NICU</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小児科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6.0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82.1%</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0.7%</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06583632"/>
                  </a:ext>
                </a:extLst>
              </a:tr>
              <a:tr h="242080">
                <a:tc v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急性期</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高度急性期</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７対１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脳神経外科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腎臓内科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呼吸器内科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19</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2.4</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61.7%</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5.2%</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53.6%</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63221076"/>
                  </a:ext>
                </a:extLst>
              </a:tr>
              <a:tr h="242080">
                <a:tc v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48</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48</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高度急性期</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高度急性期</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７対１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循環器内科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心臓血管外科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腎臓内科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65</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15.3</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91.8%</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68.8%</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25.3%</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47742125"/>
                  </a:ext>
                </a:extLst>
              </a:tr>
              <a:tr h="242080">
                <a:tc v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48</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48</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急性期</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急性期</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７対１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整形外科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泌尿器科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形成外科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75</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22</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51</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12.6</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90.1%</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89.8%</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13.2%</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66333746"/>
                  </a:ext>
                </a:extLst>
              </a:tr>
              <a:tr h="242080">
                <a:tc v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48</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48</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急性期</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急性期</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７対１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消化器</a:t>
                      </a:r>
                      <a:r>
                        <a:rPr lang="zh-CN" altLang="en-US" sz="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内科</a:t>
                      </a:r>
                      <a:endParaRPr lang="zh-CN"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外科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48</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18</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11.4</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88.0%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77.2%</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31.4%</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58392823"/>
                  </a:ext>
                </a:extLst>
              </a:tr>
              <a:tr h="242080">
                <a:tc v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46</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46</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急性期</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急性期</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７対１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神経内科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脳神経外科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外科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32</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38</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9.2</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77.9%</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87.5%</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41.8%</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97934781"/>
                  </a:ext>
                </a:extLst>
              </a:tr>
              <a:tr h="242080">
                <a:tc v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48</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48</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急性期</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急性期</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７対１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呼吸器内科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耳鼻咽喉科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39</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19.9</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94.0%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69.3%</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21.6%</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25560244"/>
                  </a:ext>
                </a:extLst>
              </a:tr>
              <a:tr h="242080">
                <a:tc v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44</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44</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急性期</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急性期</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７対１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神経内科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脳神経外科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65</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25.4</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94.6%</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49.0%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14.8%</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89655221"/>
                  </a:ext>
                </a:extLst>
              </a:tr>
              <a:tr h="242080">
                <a:tc v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28</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28</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急性期</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急性期</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７対１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産婦人科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小児科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眼科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7.0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99.9%</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88.8%</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2.8%</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97122590"/>
                  </a:ext>
                </a:extLst>
              </a:tr>
              <a:tr h="242080">
                <a:tc v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38</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38</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慢性期</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慢性期</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25</a:t>
                      </a: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対１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神経内科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脳神経外科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呼吸器内科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42</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69.4</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87.6%</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58.3%</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31232077"/>
                  </a:ext>
                </a:extLst>
              </a:tr>
              <a:tr h="242080">
                <a:tc v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26</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休棟中</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休棟中</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７対１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腎臓内科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49127251"/>
                  </a:ext>
                </a:extLst>
              </a:tr>
              <a:tr h="242080">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佐藤病院</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回復期</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回復期</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15</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対１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内科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精神科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心療内科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45.2</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94.8%</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71.4%</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25.2%</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17081905"/>
                  </a:ext>
                </a:extLst>
              </a:tr>
              <a:tr h="242080">
                <a:tc>
                  <a:txBody>
                    <a:bodyPr/>
                    <a:lstStyle/>
                    <a:p>
                      <a:pPr algn="l" fontAlgn="ctr"/>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保倉産婦人科医院</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19</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19</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急性期</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急性期</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有床診</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産婦人科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12.8</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61.2%</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75997830"/>
                  </a:ext>
                </a:extLst>
              </a:tr>
              <a:tr h="242080">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関整形外科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17</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慢性期</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慢性期</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介護療養</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整形外科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リハビリ科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リウマチ科</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15.0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3.3%</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03227573"/>
                  </a:ext>
                </a:extLst>
              </a:tr>
            </a:tbl>
          </a:graphicData>
        </a:graphic>
      </p:graphicFrame>
      <p:sp>
        <p:nvSpPr>
          <p:cNvPr id="9" name="テキスト ボックス 8"/>
          <p:cNvSpPr txBox="1"/>
          <p:nvPr/>
        </p:nvSpPr>
        <p:spPr>
          <a:xfrm>
            <a:off x="6234484" y="6604084"/>
            <a:ext cx="3302507" cy="253916"/>
          </a:xfrm>
          <a:prstGeom prst="rect">
            <a:avLst/>
          </a:prstGeom>
          <a:noFill/>
        </p:spPr>
        <p:txBody>
          <a:bodyPr wrap="none" rtlCol="0">
            <a:spAutoFit/>
          </a:bodyPr>
          <a:lstStyle/>
          <a:p>
            <a:pPr algn="ctr"/>
            <a:r>
              <a:rPr lang="ja-JP" altLang="en-US" sz="1050" dirty="0" smtClean="0">
                <a:latin typeface="+mj-ea"/>
                <a:ea typeface="+mj-ea"/>
              </a:rPr>
              <a:t>＊</a:t>
            </a:r>
            <a:r>
              <a:rPr lang="en-US" altLang="ja-JP" sz="1050" dirty="0" smtClean="0">
                <a:latin typeface="+mj-ea"/>
                <a:ea typeface="+mj-ea"/>
              </a:rPr>
              <a:t>:</a:t>
            </a:r>
            <a:r>
              <a:rPr lang="ja-JP" altLang="en-US" sz="1050" dirty="0" smtClean="0">
                <a:latin typeface="+mj-ea"/>
                <a:ea typeface="+mj-ea"/>
              </a:rPr>
              <a:t>レセプトデータを基にしており実績が</a:t>
            </a:r>
            <a:r>
              <a:rPr lang="en-US" altLang="ja-JP" sz="1050" dirty="0" smtClean="0">
                <a:latin typeface="+mj-ea"/>
                <a:ea typeface="+mj-ea"/>
              </a:rPr>
              <a:t>10</a:t>
            </a:r>
            <a:r>
              <a:rPr lang="ja-JP" altLang="en-US" sz="1050" dirty="0" smtClean="0">
                <a:latin typeface="+mj-ea"/>
                <a:ea typeface="+mj-ea"/>
              </a:rPr>
              <a:t>件未満のもの</a:t>
            </a:r>
            <a:endParaRPr lang="en-US" altLang="ja-JP" sz="1100" dirty="0">
              <a:latin typeface="+mj-ea"/>
              <a:ea typeface="+mj-ea"/>
            </a:endParaRPr>
          </a:p>
        </p:txBody>
      </p:sp>
    </p:spTree>
    <p:extLst>
      <p:ext uri="{BB962C8B-B14F-4D97-AF65-F5344CB8AC3E}">
        <p14:creationId xmlns:p14="http://schemas.microsoft.com/office/powerpoint/2010/main" val="7535441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xmlns="" id="{131D4E6F-7247-DE47-83B7-44AAF97549A0}"/>
              </a:ext>
            </a:extLst>
          </p:cNvPr>
          <p:cNvSpPr/>
          <p:nvPr/>
        </p:nvSpPr>
        <p:spPr>
          <a:xfrm>
            <a:off x="0" y="0"/>
            <a:ext cx="9906000" cy="54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b="1">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参考</a:t>
            </a:r>
            <a:r>
              <a:rPr lang="en-US" altLang="ja-JP"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b="1">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2800" b="1">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年度</a:t>
            </a:r>
            <a:r>
              <a:rPr lang="en-US" altLang="ja-JP"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DPC</a:t>
            </a:r>
            <a:r>
              <a:rPr lang="ja-JP" altLang="en-US" sz="2800" b="1">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病院の診療実績</a:t>
            </a:r>
            <a:endParaRPr kumimoji="1" lang="en-US" altLang="ja-JP"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 name="表 1">
            <a:extLst>
              <a:ext uri="{FF2B5EF4-FFF2-40B4-BE49-F238E27FC236}">
                <a16:creationId xmlns:a16="http://schemas.microsoft.com/office/drawing/2014/main" xmlns="" id="{92B804F4-6EA6-CA44-B274-EEDFD51EDB49}"/>
              </a:ext>
            </a:extLst>
          </p:cNvPr>
          <p:cNvGraphicFramePr>
            <a:graphicFrameLocks noGrp="1"/>
          </p:cNvGraphicFramePr>
          <p:nvPr>
            <p:extLst>
              <p:ext uri="{D42A27DB-BD31-4B8C-83A1-F6EECF244321}">
                <p14:modId xmlns:p14="http://schemas.microsoft.com/office/powerpoint/2010/main" val="2006828042"/>
              </p:ext>
            </p:extLst>
          </p:nvPr>
        </p:nvGraphicFramePr>
        <p:xfrm>
          <a:off x="304033" y="1367608"/>
          <a:ext cx="9170891" cy="5003356"/>
        </p:xfrm>
        <a:graphic>
          <a:graphicData uri="http://schemas.openxmlformats.org/drawingml/2006/table">
            <a:tbl>
              <a:tblPr/>
              <a:tblGrid>
                <a:gridCol w="856080">
                  <a:extLst>
                    <a:ext uri="{9D8B030D-6E8A-4147-A177-3AD203B41FA5}">
                      <a16:colId xmlns:a16="http://schemas.microsoft.com/office/drawing/2014/main" xmlns="" val="3223831616"/>
                    </a:ext>
                  </a:extLst>
                </a:gridCol>
                <a:gridCol w="5392328">
                  <a:extLst>
                    <a:ext uri="{9D8B030D-6E8A-4147-A177-3AD203B41FA5}">
                      <a16:colId xmlns:a16="http://schemas.microsoft.com/office/drawing/2014/main" xmlns="" val="611416308"/>
                    </a:ext>
                  </a:extLst>
                </a:gridCol>
                <a:gridCol w="974161">
                  <a:extLst>
                    <a:ext uri="{9D8B030D-6E8A-4147-A177-3AD203B41FA5}">
                      <a16:colId xmlns:a16="http://schemas.microsoft.com/office/drawing/2014/main" xmlns="" val="726362771"/>
                    </a:ext>
                  </a:extLst>
                </a:gridCol>
                <a:gridCol w="974161">
                  <a:extLst>
                    <a:ext uri="{9D8B030D-6E8A-4147-A177-3AD203B41FA5}">
                      <a16:colId xmlns:a16="http://schemas.microsoft.com/office/drawing/2014/main" xmlns="" val="370914176"/>
                    </a:ext>
                  </a:extLst>
                </a:gridCol>
                <a:gridCol w="974161">
                  <a:extLst>
                    <a:ext uri="{9D8B030D-6E8A-4147-A177-3AD203B41FA5}">
                      <a16:colId xmlns:a16="http://schemas.microsoft.com/office/drawing/2014/main" xmlns="" val="2297564859"/>
                    </a:ext>
                  </a:extLst>
                </a:gridCol>
              </a:tblGrid>
              <a:tr h="217425">
                <a:tc>
                  <a:txBody>
                    <a:bodyPr/>
                    <a:lstStyle/>
                    <a:p>
                      <a:pPr algn="l" fontAlgn="ctr"/>
                      <a:r>
                        <a:rPr lang="ja-JP" altLang="en-US" sz="1400" b="0" i="0" u="none" strike="noStrike">
                          <a:solidFill>
                            <a:srgbClr val="000000"/>
                          </a:solidFill>
                          <a:effectLst/>
                          <a:latin typeface="Meiryo" panose="020B0604030504040204" pitchFamily="34" charset="-128"/>
                          <a:ea typeface="Meiryo" panose="020B0604030504040204" pitchFamily="34" charset="-128"/>
                        </a:rPr>
                        <a:t>　</a:t>
                      </a:r>
                    </a:p>
                  </a:txBody>
                  <a:tcPr marL="5689" marR="5689" marT="568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a:solidFill>
                            <a:srgbClr val="000000"/>
                          </a:solidFill>
                          <a:effectLst/>
                          <a:latin typeface="Meiryo" panose="020B0604030504040204" pitchFamily="34" charset="-128"/>
                          <a:ea typeface="Meiryo" panose="020B0604030504040204" pitchFamily="34" charset="-128"/>
                        </a:rPr>
                        <a:t>　</a:t>
                      </a:r>
                    </a:p>
                  </a:txBody>
                  <a:tcPr marL="5689" marR="5689" marT="568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Meiryo" panose="020B0604030504040204" pitchFamily="34" charset="-128"/>
                          <a:ea typeface="Meiryo" panose="020B0604030504040204" pitchFamily="34" charset="-128"/>
                        </a:rPr>
                        <a:t>手術あり</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Meiryo" panose="020B0604030504040204" pitchFamily="34" charset="-128"/>
                          <a:ea typeface="Meiryo" panose="020B0604030504040204" pitchFamily="34" charset="-128"/>
                        </a:rPr>
                        <a:t>手術なし</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Meiryo" panose="020B0604030504040204" pitchFamily="34" charset="-128"/>
                          <a:ea typeface="Meiryo" panose="020B0604030504040204" pitchFamily="34" charset="-128"/>
                        </a:rPr>
                        <a:t>総計</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23381411"/>
                  </a:ext>
                </a:extLst>
              </a:tr>
              <a:tr h="311188">
                <a:tc gridSpan="2">
                  <a:txBody>
                    <a:bodyPr/>
                    <a:lstStyle/>
                    <a:p>
                      <a:pPr algn="l" fontAlgn="ctr"/>
                      <a:r>
                        <a:rPr lang="ja-JP" altLang="en-US" sz="1400" b="0" i="0" u="none" strike="noStrike">
                          <a:solidFill>
                            <a:srgbClr val="000000"/>
                          </a:solidFill>
                          <a:effectLst/>
                          <a:latin typeface="Meiryo" panose="020B0604030504040204" pitchFamily="34" charset="-128"/>
                          <a:ea typeface="Meiryo" panose="020B0604030504040204" pitchFamily="34" charset="-128"/>
                        </a:rPr>
                        <a:t>飯山赤十字病院</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pPr algn="l"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endParaRPr lang="en-US" altLang="ja-JP" sz="1400" b="0" i="0" u="none" strike="noStrike" dirty="0">
                        <a:solidFill>
                          <a:srgbClr val="000000"/>
                        </a:solidFill>
                        <a:effectLst/>
                        <a:latin typeface="Meiryo" panose="020B0604030504040204" pitchFamily="34" charset="-128"/>
                        <a:ea typeface="Meiryo" panose="020B0604030504040204" pitchFamily="34" charset="-128"/>
                      </a:endParaRP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endParaRPr lang="en-US" altLang="ja-JP" sz="1400" b="0" i="0" u="none" strike="noStrike" dirty="0">
                        <a:solidFill>
                          <a:srgbClr val="000000"/>
                        </a:solidFill>
                        <a:effectLst/>
                        <a:latin typeface="Meiryo" panose="020B0604030504040204" pitchFamily="34" charset="-128"/>
                        <a:ea typeface="Meiryo" panose="020B0604030504040204" pitchFamily="34" charset="-128"/>
                      </a:endParaRP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endParaRPr lang="en-US" altLang="ja-JP" sz="1400" b="0" i="0" u="none" strike="noStrike" dirty="0">
                        <a:solidFill>
                          <a:srgbClr val="000000"/>
                        </a:solidFill>
                        <a:effectLst/>
                        <a:latin typeface="Meiryo" panose="020B0604030504040204" pitchFamily="34" charset="-128"/>
                        <a:ea typeface="Meiryo" panose="020B0604030504040204" pitchFamily="34" charset="-128"/>
                      </a:endParaRP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3806694551"/>
                  </a:ext>
                </a:extLst>
              </a:tr>
              <a:tr h="217425">
                <a:tc rowSpan="6">
                  <a:txBody>
                    <a:bodyPr/>
                    <a:lstStyle/>
                    <a:p>
                      <a:pPr algn="ctr" fontAlgn="ctr"/>
                      <a:r>
                        <a:rPr lang="ja-JP" altLang="en-US" sz="1400" b="0" i="0" u="none" strike="noStrike">
                          <a:solidFill>
                            <a:srgbClr val="000000"/>
                          </a:solidFill>
                          <a:effectLst/>
                          <a:latin typeface="Meiryo" panose="020B0604030504040204" pitchFamily="34" charset="-128"/>
                          <a:ea typeface="Meiryo" panose="020B0604030504040204" pitchFamily="34" charset="-128"/>
                        </a:rPr>
                        <a:t>　</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a:solidFill>
                            <a:srgbClr val="000000"/>
                          </a:solidFill>
                          <a:effectLst/>
                          <a:latin typeface="Meiryo" panose="020B0604030504040204" pitchFamily="34" charset="-128"/>
                          <a:ea typeface="Meiryo" panose="020B0604030504040204" pitchFamily="34" charset="-128"/>
                        </a:rPr>
                        <a:t>胃の悪性腫瘍</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panose="020B0604030504040204" pitchFamily="34" charset="-128"/>
                          <a:ea typeface="Meiryo" panose="020B0604030504040204" pitchFamily="34" charset="-128"/>
                        </a:rPr>
                        <a:t>35</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panose="020B0604030504040204" pitchFamily="34" charset="-128"/>
                          <a:ea typeface="Meiryo" panose="020B0604030504040204" pitchFamily="34" charset="-128"/>
                        </a:rPr>
                        <a:t>33</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panose="020B0604030504040204" pitchFamily="34" charset="-128"/>
                          <a:ea typeface="Meiryo" panose="020B0604030504040204" pitchFamily="34" charset="-128"/>
                        </a:rPr>
                        <a:t>68</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54318722"/>
                  </a:ext>
                </a:extLst>
              </a:tr>
              <a:tr h="217425">
                <a:tc vMerge="1">
                  <a:txBody>
                    <a:bodyPr/>
                    <a:lstStyle/>
                    <a:p>
                      <a:endParaRPr kumimoji="1" lang="ja-JP" altLang="en-US"/>
                    </a:p>
                  </a:txBody>
                  <a:tcPr/>
                </a:tc>
                <a:tc>
                  <a:txBody>
                    <a:bodyPr/>
                    <a:lstStyle/>
                    <a:p>
                      <a:pPr algn="l" fontAlgn="ctr"/>
                      <a:r>
                        <a:rPr lang="ja-JP" altLang="en-US" sz="1400" b="0" i="0" u="none" strike="noStrike">
                          <a:solidFill>
                            <a:srgbClr val="000000"/>
                          </a:solidFill>
                          <a:effectLst/>
                          <a:latin typeface="Meiryo" panose="020B0604030504040204" pitchFamily="34" charset="-128"/>
                          <a:ea typeface="Meiryo" panose="020B0604030504040204" pitchFamily="34" charset="-128"/>
                        </a:rPr>
                        <a:t>結腸（虫垂を含む。）の悪性腫瘍</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panose="020B0604030504040204" pitchFamily="34" charset="-128"/>
                          <a:ea typeface="Meiryo" panose="020B0604030504040204" pitchFamily="34" charset="-128"/>
                        </a:rPr>
                        <a:t>0</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panose="020B0604030504040204" pitchFamily="34" charset="-128"/>
                          <a:ea typeface="Meiryo" panose="020B0604030504040204" pitchFamily="34" charset="-128"/>
                        </a:rPr>
                        <a:t>17</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panose="020B0604030504040204" pitchFamily="34" charset="-128"/>
                          <a:ea typeface="Meiryo" panose="020B0604030504040204" pitchFamily="34" charset="-128"/>
                        </a:rPr>
                        <a:t>17</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29732498"/>
                  </a:ext>
                </a:extLst>
              </a:tr>
              <a:tr h="217425">
                <a:tc vMerge="1">
                  <a:txBody>
                    <a:bodyPr/>
                    <a:lstStyle/>
                    <a:p>
                      <a:endParaRPr kumimoji="1" lang="ja-JP" altLang="en-US"/>
                    </a:p>
                  </a:txBody>
                  <a:tcPr/>
                </a:tc>
                <a:tc>
                  <a:txBody>
                    <a:bodyPr/>
                    <a:lstStyle/>
                    <a:p>
                      <a:pPr algn="l" fontAlgn="ctr"/>
                      <a:r>
                        <a:rPr lang="ja-JP" altLang="en-US" sz="1400" b="0" i="0" u="none" strike="noStrike">
                          <a:solidFill>
                            <a:srgbClr val="000000"/>
                          </a:solidFill>
                          <a:effectLst/>
                          <a:latin typeface="Meiryo" panose="020B0604030504040204" pitchFamily="34" charset="-128"/>
                          <a:ea typeface="Meiryo" panose="020B0604030504040204" pitchFamily="34" charset="-128"/>
                        </a:rPr>
                        <a:t>前立腺の悪性腫瘍</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panose="020B0604030504040204" pitchFamily="34" charset="-128"/>
                          <a:ea typeface="Meiryo" panose="020B0604030504040204" pitchFamily="34" charset="-128"/>
                        </a:rPr>
                        <a:t>0</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panose="020B0604030504040204" pitchFamily="34" charset="-128"/>
                          <a:ea typeface="Meiryo" panose="020B0604030504040204" pitchFamily="34" charset="-128"/>
                        </a:rPr>
                        <a:t>21</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panose="020B0604030504040204" pitchFamily="34" charset="-128"/>
                          <a:ea typeface="Meiryo" panose="020B0604030504040204" pitchFamily="34" charset="-128"/>
                        </a:rPr>
                        <a:t>21</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22415675"/>
                  </a:ext>
                </a:extLst>
              </a:tr>
              <a:tr h="217425">
                <a:tc vMerge="1">
                  <a:txBody>
                    <a:bodyPr/>
                    <a:lstStyle/>
                    <a:p>
                      <a:endParaRPr kumimoji="1" lang="ja-JP" altLang="en-US"/>
                    </a:p>
                  </a:txBody>
                  <a:tcPr/>
                </a:tc>
                <a:tc>
                  <a:txBody>
                    <a:bodyPr/>
                    <a:lstStyle/>
                    <a:p>
                      <a:pPr algn="l" fontAlgn="ctr"/>
                      <a:r>
                        <a:rPr lang="ja-JP" altLang="en-US" sz="1400" b="0" i="0" u="none" strike="noStrike">
                          <a:solidFill>
                            <a:srgbClr val="000000"/>
                          </a:solidFill>
                          <a:effectLst/>
                          <a:latin typeface="Meiryo" panose="020B0604030504040204" pitchFamily="34" charset="-128"/>
                          <a:ea typeface="Meiryo" panose="020B0604030504040204" pitchFamily="34" charset="-128"/>
                        </a:rPr>
                        <a:t>胆嚢、肝外胆管の悪性腫瘍</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panose="020B0604030504040204" pitchFamily="34" charset="-128"/>
                          <a:ea typeface="Meiryo" panose="020B0604030504040204" pitchFamily="34" charset="-128"/>
                        </a:rPr>
                        <a:t>0</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panose="020B0604030504040204" pitchFamily="34" charset="-128"/>
                          <a:ea typeface="Meiryo" panose="020B0604030504040204" pitchFamily="34" charset="-128"/>
                        </a:rPr>
                        <a:t>26</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panose="020B0604030504040204" pitchFamily="34" charset="-128"/>
                          <a:ea typeface="Meiryo" panose="020B0604030504040204" pitchFamily="34" charset="-128"/>
                        </a:rPr>
                        <a:t>26</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37040665"/>
                  </a:ext>
                </a:extLst>
              </a:tr>
              <a:tr h="217425">
                <a:tc vMerge="1">
                  <a:txBody>
                    <a:bodyPr/>
                    <a:lstStyle/>
                    <a:p>
                      <a:endParaRPr kumimoji="1" lang="ja-JP" altLang="en-US"/>
                    </a:p>
                  </a:txBody>
                  <a:tcPr/>
                </a:tc>
                <a:tc>
                  <a:txBody>
                    <a:bodyPr/>
                    <a:lstStyle/>
                    <a:p>
                      <a:pPr algn="l" fontAlgn="ctr"/>
                      <a:r>
                        <a:rPr lang="ja-JP" altLang="en-US" sz="1400" b="0" i="0" u="none" strike="noStrike">
                          <a:solidFill>
                            <a:srgbClr val="000000"/>
                          </a:solidFill>
                          <a:effectLst/>
                          <a:latin typeface="Meiryo" panose="020B0604030504040204" pitchFamily="34" charset="-128"/>
                          <a:ea typeface="Meiryo" panose="020B0604030504040204" pitchFamily="34" charset="-128"/>
                        </a:rPr>
                        <a:t>直腸肛門（直腸</a:t>
                      </a:r>
                      <a:r>
                        <a:rPr lang="en" sz="1400" b="0" i="0" u="none" strike="noStrike">
                          <a:solidFill>
                            <a:srgbClr val="000000"/>
                          </a:solidFill>
                          <a:effectLst/>
                          <a:latin typeface="Meiryo" panose="020B0604030504040204" pitchFamily="34" charset="-128"/>
                          <a:ea typeface="Meiryo" panose="020B0604030504040204" pitchFamily="34" charset="-128"/>
                        </a:rPr>
                        <a:t>Ｓ</a:t>
                      </a:r>
                      <a:r>
                        <a:rPr lang="ja-JP" altLang="en-US" sz="1400" b="0" i="0" u="none" strike="noStrike">
                          <a:solidFill>
                            <a:srgbClr val="000000"/>
                          </a:solidFill>
                          <a:effectLst/>
                          <a:latin typeface="Meiryo" panose="020B0604030504040204" pitchFamily="34" charset="-128"/>
                          <a:ea typeface="Meiryo" panose="020B0604030504040204" pitchFamily="34" charset="-128"/>
                        </a:rPr>
                        <a:t>状部から肛門）の悪性腫瘍</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panose="020B0604030504040204" pitchFamily="34" charset="-128"/>
                          <a:ea typeface="Meiryo" panose="020B0604030504040204" pitchFamily="34" charset="-128"/>
                        </a:rPr>
                        <a:t>0</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panose="020B0604030504040204" pitchFamily="34" charset="-128"/>
                          <a:ea typeface="Meiryo" panose="020B0604030504040204" pitchFamily="34" charset="-128"/>
                        </a:rPr>
                        <a:t>16</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panose="020B0604030504040204" pitchFamily="34" charset="-128"/>
                          <a:ea typeface="Meiryo" panose="020B0604030504040204" pitchFamily="34" charset="-128"/>
                        </a:rPr>
                        <a:t>16</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57865610"/>
                  </a:ext>
                </a:extLst>
              </a:tr>
              <a:tr h="217425">
                <a:tc vMerge="1">
                  <a:txBody>
                    <a:bodyPr/>
                    <a:lstStyle/>
                    <a:p>
                      <a:endParaRPr kumimoji="1" lang="ja-JP" altLang="en-US"/>
                    </a:p>
                  </a:txBody>
                  <a:tcPr/>
                </a:tc>
                <a:tc>
                  <a:txBody>
                    <a:bodyPr/>
                    <a:lstStyle/>
                    <a:p>
                      <a:pPr algn="l" fontAlgn="ctr"/>
                      <a:r>
                        <a:rPr lang="ja-JP" altLang="en-US" sz="1400" b="0" i="0" u="none" strike="noStrike">
                          <a:solidFill>
                            <a:srgbClr val="000000"/>
                          </a:solidFill>
                          <a:effectLst/>
                          <a:latin typeface="Meiryo" panose="020B0604030504040204" pitchFamily="34" charset="-128"/>
                          <a:ea typeface="Meiryo" panose="020B0604030504040204" pitchFamily="34" charset="-128"/>
                        </a:rPr>
                        <a:t>脳梗塞</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panose="020B0604030504040204" pitchFamily="34" charset="-128"/>
                          <a:ea typeface="Meiryo" panose="020B0604030504040204" pitchFamily="34" charset="-128"/>
                        </a:rPr>
                        <a:t>0</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panose="020B0604030504040204" pitchFamily="34" charset="-128"/>
                          <a:ea typeface="Meiryo" panose="020B0604030504040204" pitchFamily="34" charset="-128"/>
                        </a:rPr>
                        <a:t>21</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panose="020B0604030504040204" pitchFamily="34" charset="-128"/>
                          <a:ea typeface="Meiryo" panose="020B0604030504040204" pitchFamily="34" charset="-128"/>
                        </a:rPr>
                        <a:t>21</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61231574"/>
                  </a:ext>
                </a:extLst>
              </a:tr>
              <a:tr h="311188">
                <a:tc gridSpan="2">
                  <a:txBody>
                    <a:bodyPr/>
                    <a:lstStyle/>
                    <a:p>
                      <a:pPr algn="l" fontAlgn="ctr"/>
                      <a:r>
                        <a:rPr lang="ja-JP" altLang="en-US" sz="1400" b="0" i="0" u="none" strike="noStrike">
                          <a:solidFill>
                            <a:srgbClr val="000000"/>
                          </a:solidFill>
                          <a:effectLst/>
                          <a:latin typeface="Meiryo" panose="020B0604030504040204" pitchFamily="34" charset="-128"/>
                          <a:ea typeface="Meiryo" panose="020B0604030504040204" pitchFamily="34" charset="-128"/>
                        </a:rPr>
                        <a:t>北信総合病院　</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pPr algn="l"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endParaRPr lang="en-US" altLang="ja-JP" sz="1400" b="0" i="0" u="none" strike="noStrike" dirty="0">
                        <a:solidFill>
                          <a:srgbClr val="000000"/>
                        </a:solidFill>
                        <a:effectLst/>
                        <a:latin typeface="Meiryo" panose="020B0604030504040204" pitchFamily="34" charset="-128"/>
                        <a:ea typeface="Meiryo" panose="020B0604030504040204" pitchFamily="34" charset="-128"/>
                      </a:endParaRP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endParaRPr lang="en-US" altLang="ja-JP" sz="1400" b="0" i="0" u="none" strike="noStrike">
                        <a:solidFill>
                          <a:srgbClr val="000000"/>
                        </a:solidFill>
                        <a:effectLst/>
                        <a:latin typeface="Meiryo" panose="020B0604030504040204" pitchFamily="34" charset="-128"/>
                        <a:ea typeface="Meiryo" panose="020B0604030504040204" pitchFamily="34" charset="-128"/>
                      </a:endParaRP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endParaRPr lang="en-US" altLang="ja-JP" sz="1400" b="0" i="0" u="none" strike="noStrike" dirty="0">
                        <a:solidFill>
                          <a:srgbClr val="000000"/>
                        </a:solidFill>
                        <a:effectLst/>
                        <a:latin typeface="Meiryo" panose="020B0604030504040204" pitchFamily="34" charset="-128"/>
                        <a:ea typeface="Meiryo" panose="020B0604030504040204" pitchFamily="34" charset="-128"/>
                      </a:endParaRP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3694380976"/>
                  </a:ext>
                </a:extLst>
              </a:tr>
              <a:tr h="217425">
                <a:tc rowSpan="13">
                  <a:txBody>
                    <a:bodyPr/>
                    <a:lstStyle/>
                    <a:p>
                      <a:pPr algn="ctr" fontAlgn="ctr"/>
                      <a:r>
                        <a:rPr lang="ja-JP" altLang="en-US" sz="1400" b="0" i="0" u="none" strike="noStrike">
                          <a:solidFill>
                            <a:srgbClr val="000000"/>
                          </a:solidFill>
                          <a:effectLst/>
                          <a:latin typeface="Meiryo" panose="020B0604030504040204" pitchFamily="34" charset="-128"/>
                          <a:ea typeface="Meiryo" panose="020B0604030504040204" pitchFamily="34" charset="-128"/>
                        </a:rPr>
                        <a:t>　</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a:solidFill>
                            <a:srgbClr val="000000"/>
                          </a:solidFill>
                          <a:effectLst/>
                          <a:latin typeface="Meiryo" panose="020B0604030504040204" pitchFamily="34" charset="-128"/>
                          <a:ea typeface="Meiryo" panose="020B0604030504040204" pitchFamily="34" charset="-128"/>
                        </a:rPr>
                        <a:t>胃の悪性腫瘍</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panose="020B0604030504040204" pitchFamily="34" charset="-128"/>
                          <a:ea typeface="Meiryo" panose="020B0604030504040204" pitchFamily="34" charset="-128"/>
                        </a:rPr>
                        <a:t>46</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panose="020B0604030504040204" pitchFamily="34" charset="-128"/>
                          <a:ea typeface="Meiryo" panose="020B0604030504040204" pitchFamily="34" charset="-128"/>
                        </a:rPr>
                        <a:t>15</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panose="020B0604030504040204" pitchFamily="34" charset="-128"/>
                          <a:ea typeface="Meiryo" panose="020B0604030504040204" pitchFamily="34" charset="-128"/>
                        </a:rPr>
                        <a:t>61</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65465677"/>
                  </a:ext>
                </a:extLst>
              </a:tr>
              <a:tr h="217425">
                <a:tc vMerge="1">
                  <a:txBody>
                    <a:bodyPr/>
                    <a:lstStyle/>
                    <a:p>
                      <a:endParaRPr kumimoji="1" lang="ja-JP" altLang="en-US"/>
                    </a:p>
                  </a:txBody>
                  <a:tcPr/>
                </a:tc>
                <a:tc>
                  <a:txBody>
                    <a:bodyPr/>
                    <a:lstStyle/>
                    <a:p>
                      <a:pPr algn="l" fontAlgn="ctr"/>
                      <a:r>
                        <a:rPr lang="ja-JP" altLang="en-US" sz="1400" b="0" i="0" u="none" strike="noStrike">
                          <a:solidFill>
                            <a:srgbClr val="000000"/>
                          </a:solidFill>
                          <a:effectLst/>
                          <a:latin typeface="Meiryo" panose="020B0604030504040204" pitchFamily="34" charset="-128"/>
                          <a:ea typeface="Meiryo" panose="020B0604030504040204" pitchFamily="34" charset="-128"/>
                        </a:rPr>
                        <a:t>肝・肝内胆管の悪性腫瘍（続発性を含む。）</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panose="020B0604030504040204" pitchFamily="34" charset="-128"/>
                          <a:ea typeface="Meiryo" panose="020B0604030504040204" pitchFamily="34" charset="-128"/>
                        </a:rPr>
                        <a:t>17</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panose="020B0604030504040204" pitchFamily="34" charset="-128"/>
                          <a:ea typeface="Meiryo" panose="020B0604030504040204" pitchFamily="34" charset="-128"/>
                        </a:rPr>
                        <a:t>15</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panose="020B0604030504040204" pitchFamily="34" charset="-128"/>
                          <a:ea typeface="Meiryo" panose="020B0604030504040204" pitchFamily="34" charset="-128"/>
                        </a:rPr>
                        <a:t>32</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80636338"/>
                  </a:ext>
                </a:extLst>
              </a:tr>
              <a:tr h="217425">
                <a:tc vMerge="1">
                  <a:txBody>
                    <a:bodyPr/>
                    <a:lstStyle/>
                    <a:p>
                      <a:endParaRPr kumimoji="1" lang="ja-JP" altLang="en-US"/>
                    </a:p>
                  </a:txBody>
                  <a:tcPr>
                    <a:lnT w="6350" cap="flat" cmpd="sng" algn="ctr">
                      <a:solidFill>
                        <a:srgbClr val="000000"/>
                      </a:solidFill>
                      <a:prstDash val="solid"/>
                      <a:round/>
                      <a:headEnd type="none" w="med" len="med"/>
                      <a:tailEnd type="none" w="med" len="med"/>
                    </a:lnT>
                  </a:tcPr>
                </a:tc>
                <a:tc>
                  <a:txBody>
                    <a:bodyPr/>
                    <a:lstStyle/>
                    <a:p>
                      <a:pPr algn="l" fontAlgn="ctr"/>
                      <a:r>
                        <a:rPr lang="ja-JP" altLang="en-US" sz="1400" b="0" i="0" u="none" strike="noStrike">
                          <a:solidFill>
                            <a:srgbClr val="000000"/>
                          </a:solidFill>
                          <a:effectLst/>
                          <a:latin typeface="Meiryo" panose="020B0604030504040204" pitchFamily="34" charset="-128"/>
                          <a:ea typeface="Meiryo" panose="020B0604030504040204" pitchFamily="34" charset="-128"/>
                        </a:rPr>
                        <a:t>結腸（虫垂を含む。）の悪性腫瘍</a:t>
                      </a:r>
                    </a:p>
                  </a:txBody>
                  <a:tcPr marL="5689" marR="5689" marT="5689"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panose="020B0604030504040204" pitchFamily="34" charset="-128"/>
                          <a:ea typeface="Meiryo" panose="020B0604030504040204" pitchFamily="34" charset="-128"/>
                        </a:rPr>
                        <a:t>42</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panose="020B0604030504040204" pitchFamily="34" charset="-128"/>
                          <a:ea typeface="Meiryo" panose="020B0604030504040204" pitchFamily="34" charset="-128"/>
                        </a:rPr>
                        <a:t>14</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panose="020B0604030504040204" pitchFamily="34" charset="-128"/>
                          <a:ea typeface="Meiryo" panose="020B0604030504040204" pitchFamily="34" charset="-128"/>
                        </a:rPr>
                        <a:t>56</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14550542"/>
                  </a:ext>
                </a:extLst>
              </a:tr>
              <a:tr h="217425">
                <a:tc vMerge="1">
                  <a:txBody>
                    <a:bodyPr/>
                    <a:lstStyle/>
                    <a:p>
                      <a:endParaRPr kumimoji="1" lang="ja-JP" altLang="en-US"/>
                    </a:p>
                  </a:txBody>
                  <a:tcPr/>
                </a:tc>
                <a:tc>
                  <a:txBody>
                    <a:bodyPr/>
                    <a:lstStyle/>
                    <a:p>
                      <a:pPr algn="l" fontAlgn="ctr"/>
                      <a:r>
                        <a:rPr lang="ja-JP" altLang="en-US" sz="1400" b="0" i="0" u="none" strike="noStrike">
                          <a:solidFill>
                            <a:srgbClr val="000000"/>
                          </a:solidFill>
                          <a:effectLst/>
                          <a:latin typeface="Meiryo" panose="020B0604030504040204" pitchFamily="34" charset="-128"/>
                          <a:ea typeface="Meiryo" panose="020B0604030504040204" pitchFamily="34" charset="-128"/>
                        </a:rPr>
                        <a:t>子宮頸・体部の悪性腫瘍</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panose="020B0604030504040204" pitchFamily="34" charset="-128"/>
                          <a:ea typeface="Meiryo" panose="020B0604030504040204" pitchFamily="34" charset="-128"/>
                        </a:rPr>
                        <a:t>12</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panose="020B0604030504040204" pitchFamily="34" charset="-128"/>
                          <a:ea typeface="Meiryo" panose="020B0604030504040204" pitchFamily="34" charset="-128"/>
                        </a:rPr>
                        <a:t>11</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panose="020B0604030504040204" pitchFamily="34" charset="-128"/>
                          <a:ea typeface="Meiryo" panose="020B0604030504040204" pitchFamily="34" charset="-128"/>
                        </a:rPr>
                        <a:t>23</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38807664"/>
                  </a:ext>
                </a:extLst>
              </a:tr>
              <a:tr h="217425">
                <a:tc vMerge="1">
                  <a:txBody>
                    <a:bodyPr/>
                    <a:lstStyle/>
                    <a:p>
                      <a:endParaRPr kumimoji="1" lang="ja-JP" altLang="en-US"/>
                    </a:p>
                  </a:txBody>
                  <a:tcPr/>
                </a:tc>
                <a:tc>
                  <a:txBody>
                    <a:bodyPr/>
                    <a:lstStyle/>
                    <a:p>
                      <a:pPr algn="l" fontAlgn="ctr"/>
                      <a:r>
                        <a:rPr lang="ja-JP" altLang="en-US" sz="1400" b="0" i="0" u="none" strike="noStrike">
                          <a:solidFill>
                            <a:srgbClr val="000000"/>
                          </a:solidFill>
                          <a:effectLst/>
                          <a:latin typeface="Meiryo" panose="020B0604030504040204" pitchFamily="34" charset="-128"/>
                          <a:ea typeface="Meiryo" panose="020B0604030504040204" pitchFamily="34" charset="-128"/>
                        </a:rPr>
                        <a:t>食道の悪性腫瘍（頸部を含む。）</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panose="020B0604030504040204" pitchFamily="34" charset="-128"/>
                          <a:ea typeface="Meiryo" panose="020B0604030504040204" pitchFamily="34" charset="-128"/>
                        </a:rPr>
                        <a:t>0</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panose="020B0604030504040204" pitchFamily="34" charset="-128"/>
                          <a:ea typeface="Meiryo" panose="020B0604030504040204" pitchFamily="34" charset="-128"/>
                        </a:rPr>
                        <a:t>21</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panose="020B0604030504040204" pitchFamily="34" charset="-128"/>
                          <a:ea typeface="Meiryo" panose="020B0604030504040204" pitchFamily="34" charset="-128"/>
                        </a:rPr>
                        <a:t>21</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25526269"/>
                  </a:ext>
                </a:extLst>
              </a:tr>
              <a:tr h="217425">
                <a:tc vMerge="1">
                  <a:txBody>
                    <a:bodyPr/>
                    <a:lstStyle/>
                    <a:p>
                      <a:endParaRPr kumimoji="1" lang="ja-JP" altLang="en-US"/>
                    </a:p>
                  </a:txBody>
                  <a:tcPr/>
                </a:tc>
                <a:tc>
                  <a:txBody>
                    <a:bodyPr/>
                    <a:lstStyle/>
                    <a:p>
                      <a:pPr algn="l" fontAlgn="ctr"/>
                      <a:r>
                        <a:rPr lang="ja-JP" altLang="en-US" sz="1400" b="0" i="0" u="none" strike="noStrike">
                          <a:solidFill>
                            <a:srgbClr val="000000"/>
                          </a:solidFill>
                          <a:effectLst/>
                          <a:latin typeface="Meiryo" panose="020B0604030504040204" pitchFamily="34" charset="-128"/>
                          <a:ea typeface="Meiryo" panose="020B0604030504040204" pitchFamily="34" charset="-128"/>
                        </a:rPr>
                        <a:t>前立腺の悪性腫瘍</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panose="020B0604030504040204" pitchFamily="34" charset="-128"/>
                          <a:ea typeface="Meiryo" panose="020B0604030504040204" pitchFamily="34" charset="-128"/>
                        </a:rPr>
                        <a:t>0</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panose="020B0604030504040204" pitchFamily="34" charset="-128"/>
                          <a:ea typeface="Meiryo" panose="020B0604030504040204" pitchFamily="34" charset="-128"/>
                        </a:rPr>
                        <a:t>55</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panose="020B0604030504040204" pitchFamily="34" charset="-128"/>
                          <a:ea typeface="Meiryo" panose="020B0604030504040204" pitchFamily="34" charset="-128"/>
                        </a:rPr>
                        <a:t>55</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03239521"/>
                  </a:ext>
                </a:extLst>
              </a:tr>
              <a:tr h="217425">
                <a:tc vMerge="1">
                  <a:txBody>
                    <a:bodyPr/>
                    <a:lstStyle/>
                    <a:p>
                      <a:endParaRPr kumimoji="1" lang="ja-JP" altLang="en-US"/>
                    </a:p>
                  </a:txBody>
                  <a:tcPr/>
                </a:tc>
                <a:tc>
                  <a:txBody>
                    <a:bodyPr/>
                    <a:lstStyle/>
                    <a:p>
                      <a:pPr algn="l" fontAlgn="ctr"/>
                      <a:r>
                        <a:rPr lang="ja-JP" altLang="en-US" sz="1400" b="0" i="0" u="none" strike="noStrike">
                          <a:solidFill>
                            <a:srgbClr val="000000"/>
                          </a:solidFill>
                          <a:effectLst/>
                          <a:latin typeface="Meiryo" panose="020B0604030504040204" pitchFamily="34" charset="-128"/>
                          <a:ea typeface="Meiryo" panose="020B0604030504040204" pitchFamily="34" charset="-128"/>
                        </a:rPr>
                        <a:t>胆嚢、肝外胆管の悪性腫瘍</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panose="020B0604030504040204" pitchFamily="34" charset="-128"/>
                          <a:ea typeface="Meiryo" panose="020B0604030504040204" pitchFamily="34" charset="-128"/>
                        </a:rPr>
                        <a:t>25</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panose="020B0604030504040204" pitchFamily="34" charset="-128"/>
                          <a:ea typeface="Meiryo" panose="020B0604030504040204" pitchFamily="34" charset="-128"/>
                        </a:rPr>
                        <a:t>13</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panose="020B0604030504040204" pitchFamily="34" charset="-128"/>
                          <a:ea typeface="Meiryo" panose="020B0604030504040204" pitchFamily="34" charset="-128"/>
                        </a:rPr>
                        <a:t>38</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12406962"/>
                  </a:ext>
                </a:extLst>
              </a:tr>
              <a:tr h="217425">
                <a:tc vMerge="1">
                  <a:txBody>
                    <a:bodyPr/>
                    <a:lstStyle/>
                    <a:p>
                      <a:endParaRPr kumimoji="1" lang="ja-JP" altLang="en-US"/>
                    </a:p>
                  </a:txBody>
                  <a:tcPr/>
                </a:tc>
                <a:tc>
                  <a:txBody>
                    <a:bodyPr/>
                    <a:lstStyle/>
                    <a:p>
                      <a:pPr algn="l" fontAlgn="ctr"/>
                      <a:r>
                        <a:rPr lang="ja-JP" altLang="en-US" sz="1400" b="0" i="0" u="none" strike="noStrike">
                          <a:solidFill>
                            <a:srgbClr val="000000"/>
                          </a:solidFill>
                          <a:effectLst/>
                          <a:latin typeface="Meiryo" panose="020B0604030504040204" pitchFamily="34" charset="-128"/>
                          <a:ea typeface="Meiryo" panose="020B0604030504040204" pitchFamily="34" charset="-128"/>
                        </a:rPr>
                        <a:t>直腸肛門（直腸</a:t>
                      </a:r>
                      <a:r>
                        <a:rPr lang="en" sz="1400" b="0" i="0" u="none" strike="noStrike" dirty="0" err="1">
                          <a:solidFill>
                            <a:srgbClr val="000000"/>
                          </a:solidFill>
                          <a:effectLst/>
                          <a:latin typeface="Meiryo" panose="020B0604030504040204" pitchFamily="34" charset="-128"/>
                          <a:ea typeface="Meiryo" panose="020B0604030504040204" pitchFamily="34" charset="-128"/>
                        </a:rPr>
                        <a:t>Ｓ</a:t>
                      </a:r>
                      <a:r>
                        <a:rPr lang="ja-JP" altLang="en-US" sz="1400" b="0" i="0" u="none" strike="noStrike">
                          <a:solidFill>
                            <a:srgbClr val="000000"/>
                          </a:solidFill>
                          <a:effectLst/>
                          <a:latin typeface="Meiryo" panose="020B0604030504040204" pitchFamily="34" charset="-128"/>
                          <a:ea typeface="Meiryo" panose="020B0604030504040204" pitchFamily="34" charset="-128"/>
                        </a:rPr>
                        <a:t>状部から肛門）の悪性腫瘍</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panose="020B0604030504040204" pitchFamily="34" charset="-128"/>
                          <a:ea typeface="Meiryo" panose="020B0604030504040204" pitchFamily="34" charset="-128"/>
                        </a:rPr>
                        <a:t>10</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panose="020B0604030504040204" pitchFamily="34" charset="-128"/>
                          <a:ea typeface="Meiryo" panose="020B0604030504040204" pitchFamily="34" charset="-128"/>
                        </a:rPr>
                        <a:t>0</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panose="020B0604030504040204" pitchFamily="34" charset="-128"/>
                          <a:ea typeface="Meiryo" panose="020B0604030504040204" pitchFamily="34" charset="-128"/>
                        </a:rPr>
                        <a:t>10</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35404064"/>
                  </a:ext>
                </a:extLst>
              </a:tr>
              <a:tr h="217425">
                <a:tc vMerge="1">
                  <a:txBody>
                    <a:bodyPr/>
                    <a:lstStyle/>
                    <a:p>
                      <a:endParaRPr kumimoji="1" lang="ja-JP" altLang="en-US"/>
                    </a:p>
                  </a:txBody>
                  <a:tcPr/>
                </a:tc>
                <a:tc>
                  <a:txBody>
                    <a:bodyPr/>
                    <a:lstStyle/>
                    <a:p>
                      <a:pPr algn="l" fontAlgn="ctr"/>
                      <a:r>
                        <a:rPr lang="ja-JP" altLang="en-US" sz="1400" b="0" i="0" u="none" strike="noStrike">
                          <a:solidFill>
                            <a:srgbClr val="000000"/>
                          </a:solidFill>
                          <a:effectLst/>
                          <a:latin typeface="Meiryo" panose="020B0604030504040204" pitchFamily="34" charset="-128"/>
                          <a:ea typeface="Meiryo" panose="020B0604030504040204" pitchFamily="34" charset="-128"/>
                        </a:rPr>
                        <a:t>乳房の悪性腫瘍</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panose="020B0604030504040204" pitchFamily="34" charset="-128"/>
                          <a:ea typeface="Meiryo" panose="020B0604030504040204" pitchFamily="34" charset="-128"/>
                        </a:rPr>
                        <a:t>34</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panose="020B0604030504040204" pitchFamily="34" charset="-128"/>
                          <a:ea typeface="Meiryo" panose="020B0604030504040204" pitchFamily="34" charset="-128"/>
                        </a:rPr>
                        <a:t>0</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panose="020B0604030504040204" pitchFamily="34" charset="-128"/>
                          <a:ea typeface="Meiryo" panose="020B0604030504040204" pitchFamily="34" charset="-128"/>
                        </a:rPr>
                        <a:t>34</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24352483"/>
                  </a:ext>
                </a:extLst>
              </a:tr>
              <a:tr h="217425">
                <a:tc vMerge="1">
                  <a:txBody>
                    <a:bodyPr/>
                    <a:lstStyle/>
                    <a:p>
                      <a:endParaRPr kumimoji="1" lang="ja-JP" altLang="en-US"/>
                    </a:p>
                  </a:txBody>
                  <a:tcPr/>
                </a:tc>
                <a:tc>
                  <a:txBody>
                    <a:bodyPr/>
                    <a:lstStyle/>
                    <a:p>
                      <a:pPr algn="l" fontAlgn="ctr"/>
                      <a:r>
                        <a:rPr lang="ja-JP" altLang="en-US" sz="1400" b="0" i="0" u="none" strike="noStrike">
                          <a:solidFill>
                            <a:srgbClr val="000000"/>
                          </a:solidFill>
                          <a:effectLst/>
                          <a:latin typeface="Meiryo" panose="020B0604030504040204" pitchFamily="34" charset="-128"/>
                          <a:ea typeface="Meiryo" panose="020B0604030504040204" pitchFamily="34" charset="-128"/>
                        </a:rPr>
                        <a:t>卵巣・子宮附属器の悪性腫瘍</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panose="020B0604030504040204" pitchFamily="34" charset="-128"/>
                          <a:ea typeface="Meiryo" panose="020B0604030504040204" pitchFamily="34" charset="-128"/>
                        </a:rPr>
                        <a:t>0</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panose="020B0604030504040204" pitchFamily="34" charset="-128"/>
                          <a:ea typeface="Meiryo" panose="020B0604030504040204" pitchFamily="34" charset="-128"/>
                        </a:rPr>
                        <a:t>14</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panose="020B0604030504040204" pitchFamily="34" charset="-128"/>
                          <a:ea typeface="Meiryo" panose="020B0604030504040204" pitchFamily="34" charset="-128"/>
                        </a:rPr>
                        <a:t>14</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25805483"/>
                  </a:ext>
                </a:extLst>
              </a:tr>
              <a:tr h="217425">
                <a:tc vMerge="1">
                  <a:txBody>
                    <a:bodyPr/>
                    <a:lstStyle/>
                    <a:p>
                      <a:endParaRPr kumimoji="1" lang="ja-JP" altLang="en-US"/>
                    </a:p>
                  </a:txBody>
                  <a:tcPr/>
                </a:tc>
                <a:tc>
                  <a:txBody>
                    <a:bodyPr/>
                    <a:lstStyle/>
                    <a:p>
                      <a:pPr algn="l" fontAlgn="ctr"/>
                      <a:r>
                        <a:rPr lang="ja-JP" altLang="en-US" sz="1400" b="0" i="0" u="none" strike="noStrike">
                          <a:solidFill>
                            <a:srgbClr val="000000"/>
                          </a:solidFill>
                          <a:effectLst/>
                          <a:latin typeface="Meiryo" panose="020B0604030504040204" pitchFamily="34" charset="-128"/>
                          <a:ea typeface="Meiryo" panose="020B0604030504040204" pitchFamily="34" charset="-128"/>
                        </a:rPr>
                        <a:t>肺の悪性腫瘍</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panose="020B0604030504040204" pitchFamily="34" charset="-128"/>
                          <a:ea typeface="Meiryo" panose="020B0604030504040204" pitchFamily="34" charset="-128"/>
                        </a:rPr>
                        <a:t>12</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panose="020B0604030504040204" pitchFamily="34" charset="-128"/>
                          <a:ea typeface="Meiryo" panose="020B0604030504040204" pitchFamily="34" charset="-128"/>
                        </a:rPr>
                        <a:t>122</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panose="020B0604030504040204" pitchFamily="34" charset="-128"/>
                          <a:ea typeface="Meiryo" panose="020B0604030504040204" pitchFamily="34" charset="-128"/>
                        </a:rPr>
                        <a:t>134</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11521964"/>
                  </a:ext>
                </a:extLst>
              </a:tr>
              <a:tr h="217425">
                <a:tc vMerge="1">
                  <a:txBody>
                    <a:bodyPr/>
                    <a:lstStyle/>
                    <a:p>
                      <a:endParaRPr kumimoji="1" lang="ja-JP" altLang="en-US"/>
                    </a:p>
                  </a:txBody>
                  <a:tcPr>
                    <a:lnT w="6350" cap="flat" cmpd="sng" algn="ctr">
                      <a:solidFill>
                        <a:srgbClr val="000000"/>
                      </a:solidFill>
                      <a:prstDash val="solid"/>
                      <a:round/>
                      <a:headEnd type="none" w="med" len="med"/>
                      <a:tailEnd type="none" w="med" len="med"/>
                    </a:lnT>
                  </a:tcPr>
                </a:tc>
                <a:tc>
                  <a:txBody>
                    <a:bodyPr/>
                    <a:lstStyle/>
                    <a:p>
                      <a:pPr algn="l" fontAlgn="ctr"/>
                      <a:r>
                        <a:rPr lang="ja-JP" altLang="en-US" sz="1400" b="0" i="0" u="none" strike="noStrike">
                          <a:solidFill>
                            <a:srgbClr val="000000"/>
                          </a:solidFill>
                          <a:effectLst/>
                          <a:latin typeface="Meiryo" panose="020B0604030504040204" pitchFamily="34" charset="-128"/>
                          <a:ea typeface="Meiryo" panose="020B0604030504040204" pitchFamily="34" charset="-128"/>
                        </a:rPr>
                        <a:t>脳梗塞</a:t>
                      </a:r>
                    </a:p>
                  </a:txBody>
                  <a:tcPr marL="5689" marR="5689" marT="5689"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panose="020B0604030504040204" pitchFamily="34" charset="-128"/>
                          <a:ea typeface="Meiryo" panose="020B0604030504040204" pitchFamily="34" charset="-128"/>
                        </a:rPr>
                        <a:t>0</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panose="020B0604030504040204" pitchFamily="34" charset="-128"/>
                          <a:ea typeface="Meiryo" panose="020B0604030504040204" pitchFamily="34" charset="-128"/>
                        </a:rPr>
                        <a:t>167</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panose="020B0604030504040204" pitchFamily="34" charset="-128"/>
                          <a:ea typeface="Meiryo" panose="020B0604030504040204" pitchFamily="34" charset="-128"/>
                        </a:rPr>
                        <a:t>167</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95956121"/>
                  </a:ext>
                </a:extLst>
              </a:tr>
              <a:tr h="217425">
                <a:tc vMerge="1">
                  <a:txBody>
                    <a:bodyPr/>
                    <a:lstStyle/>
                    <a:p>
                      <a:endParaRPr kumimoji="1" lang="ja-JP" altLang="en-US"/>
                    </a:p>
                  </a:txBody>
                  <a:tcPr/>
                </a:tc>
                <a:tc>
                  <a:txBody>
                    <a:bodyPr/>
                    <a:lstStyle/>
                    <a:p>
                      <a:pPr algn="l" fontAlgn="ctr"/>
                      <a:r>
                        <a:rPr lang="ja-JP" altLang="en-US" sz="1400" b="0" i="0" u="none" strike="noStrike">
                          <a:solidFill>
                            <a:srgbClr val="000000"/>
                          </a:solidFill>
                          <a:effectLst/>
                          <a:latin typeface="Meiryo" panose="020B0604030504040204" pitchFamily="34" charset="-128"/>
                          <a:ea typeface="Meiryo" panose="020B0604030504040204" pitchFamily="34" charset="-128"/>
                        </a:rPr>
                        <a:t>急性心筋梗塞（続発性合併症を含む。）、再発性心筋梗塞</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panose="020B0604030504040204" pitchFamily="34" charset="-128"/>
                          <a:ea typeface="Meiryo" panose="020B0604030504040204" pitchFamily="34" charset="-128"/>
                        </a:rPr>
                        <a:t>27</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panose="020B0604030504040204" pitchFamily="34" charset="-128"/>
                          <a:ea typeface="Meiryo" panose="020B0604030504040204" pitchFamily="34" charset="-128"/>
                        </a:rPr>
                        <a:t>12</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panose="020B0604030504040204" pitchFamily="34" charset="-128"/>
                          <a:ea typeface="Meiryo" panose="020B0604030504040204" pitchFamily="34" charset="-128"/>
                        </a:rPr>
                        <a:t>39</a:t>
                      </a:r>
                    </a:p>
                  </a:txBody>
                  <a:tcPr marL="5689" marR="5689" marT="5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74005954"/>
                  </a:ext>
                </a:extLst>
              </a:tr>
            </a:tbl>
          </a:graphicData>
        </a:graphic>
      </p:graphicFrame>
      <p:sp>
        <p:nvSpPr>
          <p:cNvPr id="6" name="テキスト ボックス 5">
            <a:extLst>
              <a:ext uri="{FF2B5EF4-FFF2-40B4-BE49-F238E27FC236}">
                <a16:creationId xmlns:a16="http://schemas.microsoft.com/office/drawing/2014/main" xmlns="" id="{BEF300C6-D6DF-D240-9623-F038A1D459E2}"/>
              </a:ext>
            </a:extLst>
          </p:cNvPr>
          <p:cNvSpPr txBox="1"/>
          <p:nvPr/>
        </p:nvSpPr>
        <p:spPr>
          <a:xfrm>
            <a:off x="143468" y="640499"/>
            <a:ext cx="9492022" cy="62661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35955" tIns="35955" rIns="35955" bIns="35955" rtlCol="0">
            <a:spAutoFit/>
          </a:bodyPr>
          <a:lstStyle/>
          <a:p>
            <a:pPr marL="259200" lvl="0" indent="-342758" defTabSz="914020">
              <a:defRPr/>
            </a:pPr>
            <a:r>
              <a:rPr kumimoji="1" lang="en-US" altLang="ja-JP"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平成</a:t>
            </a:r>
            <a:r>
              <a:rPr lang="en-US" altLang="ja-JP" dirty="0">
                <a:solidFill>
                  <a:prstClr val="black"/>
                </a:solidFill>
                <a:latin typeface="メイリオ" panose="020B0604030504040204" pitchFamily="50" charset="-128"/>
                <a:ea typeface="メイリオ" panose="020B0604030504040204" pitchFamily="50" charset="-128"/>
              </a:rPr>
              <a:t>28</a:t>
            </a:r>
            <a:r>
              <a:rPr lang="ja-JP" altLang="en-US" dirty="0">
                <a:solidFill>
                  <a:prstClr val="black"/>
                </a:solidFill>
                <a:latin typeface="メイリオ" panose="020B0604030504040204" pitchFamily="50" charset="-128"/>
                <a:ea typeface="メイリオ" panose="020B0604030504040204" pitchFamily="50" charset="-128"/>
              </a:rPr>
              <a:t>年度の</a:t>
            </a:r>
            <a:r>
              <a:rPr lang="en-US" altLang="ja-JP" dirty="0">
                <a:solidFill>
                  <a:prstClr val="black"/>
                </a:solidFill>
                <a:latin typeface="メイリオ" panose="020B0604030504040204" pitchFamily="50" charset="-128"/>
                <a:ea typeface="メイリオ" panose="020B0604030504040204" pitchFamily="50" charset="-128"/>
              </a:rPr>
              <a:t>1</a:t>
            </a:r>
            <a:r>
              <a:rPr lang="ja-JP" altLang="en-US" dirty="0">
                <a:solidFill>
                  <a:prstClr val="black"/>
                </a:solidFill>
                <a:latin typeface="メイリオ" panose="020B0604030504040204" pitchFamily="50" charset="-128"/>
                <a:ea typeface="メイリオ" panose="020B0604030504040204" pitchFamily="50" charset="-128"/>
              </a:rPr>
              <a:t>年間の</a:t>
            </a:r>
            <a:r>
              <a:rPr lang="en-US" altLang="ja-JP" dirty="0">
                <a:solidFill>
                  <a:prstClr val="black"/>
                </a:solidFill>
                <a:latin typeface="メイリオ" panose="020B0604030504040204" pitchFamily="50" charset="-128"/>
                <a:ea typeface="メイリオ" panose="020B0604030504040204" pitchFamily="50" charset="-128"/>
              </a:rPr>
              <a:t>DPC</a:t>
            </a:r>
            <a:r>
              <a:rPr lang="ja-JP" altLang="en-US" dirty="0">
                <a:solidFill>
                  <a:prstClr val="black"/>
                </a:solidFill>
                <a:latin typeface="メイリオ" panose="020B0604030504040204" pitchFamily="50" charset="-128"/>
                <a:ea typeface="メイリオ" panose="020B0604030504040204" pitchFamily="50" charset="-128"/>
              </a:rPr>
              <a:t>病院の診療実績のうち</a:t>
            </a:r>
            <a:r>
              <a:rPr lang="ja-JP" altLang="en-US" dirty="0" smtClean="0">
                <a:solidFill>
                  <a:prstClr val="black"/>
                </a:solidFill>
                <a:latin typeface="メイリオ" panose="020B0604030504040204" pitchFamily="50" charset="-128"/>
                <a:ea typeface="メイリオ" panose="020B0604030504040204" pitchFamily="50" charset="-128"/>
              </a:rPr>
              <a:t>、循環器及び悪性腫瘍への</a:t>
            </a:r>
            <a:r>
              <a:rPr lang="ja-JP" altLang="en-US" dirty="0">
                <a:solidFill>
                  <a:prstClr val="black"/>
                </a:solidFill>
                <a:latin typeface="メイリオ" panose="020B0604030504040204" pitchFamily="50" charset="-128"/>
                <a:ea typeface="メイリオ" panose="020B0604030504040204" pitchFamily="50" charset="-128"/>
              </a:rPr>
              <a:t>対応件数を示したもの。</a:t>
            </a:r>
            <a:r>
              <a:rPr lang="ja-JP" altLang="en-US" dirty="0">
                <a:latin typeface="メイリオ" panose="020B0604030504040204" pitchFamily="50" charset="-128"/>
                <a:ea typeface="メイリオ" panose="020B0604030504040204" pitchFamily="50" charset="-128"/>
              </a:rPr>
              <a:t>厚生労働省「平成</a:t>
            </a:r>
            <a:r>
              <a:rPr lang="en-US" altLang="ja-JP" dirty="0">
                <a:latin typeface="メイリオ" panose="020B0604030504040204" pitchFamily="50" charset="-128"/>
                <a:ea typeface="メイリオ" panose="020B0604030504040204" pitchFamily="50" charset="-128"/>
              </a:rPr>
              <a:t>28</a:t>
            </a:r>
            <a:r>
              <a:rPr lang="ja-JP" altLang="en-US" dirty="0">
                <a:latin typeface="メイリオ" panose="020B0604030504040204" pitchFamily="50" charset="-128"/>
                <a:ea typeface="メイリオ" panose="020B0604030504040204" pitchFamily="50" charset="-128"/>
              </a:rPr>
              <a:t>年度</a:t>
            </a:r>
            <a:r>
              <a:rPr lang="en" altLang="ja-JP" dirty="0">
                <a:latin typeface="メイリオ" panose="020B0604030504040204" pitchFamily="50" charset="-128"/>
                <a:ea typeface="メイリオ" panose="020B0604030504040204" pitchFamily="50" charset="-128"/>
              </a:rPr>
              <a:t>DPC</a:t>
            </a:r>
            <a:r>
              <a:rPr lang="ja-JP" altLang="en-US" dirty="0">
                <a:latin typeface="メイリオ" panose="020B0604030504040204" pitchFamily="50" charset="-128"/>
                <a:ea typeface="メイリオ" panose="020B0604030504040204" pitchFamily="50" charset="-128"/>
              </a:rPr>
              <a:t>導入の影響評価に関する調査」を基に作成。</a:t>
            </a:r>
            <a:endParaRPr lang="en-US" altLang="ja-JP"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91042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906000" cy="54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2866"/>
            <a:r>
              <a:rPr lang="ja-JP" altLang="en-US" sz="3200" b="1" dirty="0" smtClean="0">
                <a:solidFill>
                  <a:prstClr val="white"/>
                </a:solidFill>
                <a:latin typeface="メイリオ" panose="020B0604030504040204" pitchFamily="50" charset="-128"/>
                <a:ea typeface="メイリオ" panose="020B0604030504040204" pitchFamily="50" charset="-128"/>
              </a:rPr>
              <a:t>（参考）指標の算出方法</a:t>
            </a:r>
            <a:endParaRPr lang="ja-JP" altLang="en-US" sz="3200" b="1" dirty="0">
              <a:solidFill>
                <a:prstClr val="white"/>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421057" y="2319576"/>
            <a:ext cx="2460930" cy="400110"/>
          </a:xfrm>
          <a:prstGeom prst="rect">
            <a:avLst/>
          </a:prstGeom>
          <a:noFill/>
        </p:spPr>
        <p:txBody>
          <a:bodyPr wrap="none" rtlCol="0">
            <a:spAutoFit/>
          </a:bodyPr>
          <a:lstStyle/>
          <a:p>
            <a:r>
              <a:rPr kumimoji="1" lang="ja-JP" altLang="en-US" sz="2000" dirty="0" smtClean="0">
                <a:latin typeface="メイリオ" panose="020B0604030504040204" pitchFamily="50" charset="-128"/>
                <a:ea typeface="メイリオ" panose="020B0604030504040204" pitchFamily="50" charset="-128"/>
              </a:rPr>
              <a:t>平均在院</a:t>
            </a:r>
            <a:r>
              <a:rPr kumimoji="1" lang="en-US" altLang="ja-JP" sz="2000" dirty="0" smtClean="0">
                <a:latin typeface="メイリオ" panose="020B0604030504040204" pitchFamily="50" charset="-128"/>
                <a:ea typeface="メイリオ" panose="020B0604030504040204" pitchFamily="50" charset="-128"/>
              </a:rPr>
              <a:t>(</a:t>
            </a:r>
            <a:r>
              <a:rPr kumimoji="1" lang="ja-JP" altLang="en-US" sz="2000" dirty="0" smtClean="0">
                <a:latin typeface="メイリオ" panose="020B0604030504040204" pitchFamily="50" charset="-128"/>
                <a:ea typeface="メイリオ" panose="020B0604030504040204" pitchFamily="50" charset="-128"/>
              </a:rPr>
              <a:t>棟</a:t>
            </a:r>
            <a:r>
              <a:rPr kumimoji="1" lang="en-US" altLang="ja-JP" sz="2000" dirty="0" smtClean="0">
                <a:latin typeface="メイリオ" panose="020B0604030504040204" pitchFamily="50" charset="-128"/>
                <a:ea typeface="メイリオ" panose="020B0604030504040204" pitchFamily="50" charset="-128"/>
              </a:rPr>
              <a:t>)</a:t>
            </a:r>
            <a:r>
              <a:rPr kumimoji="1" lang="ja-JP" altLang="en-US" sz="2000" dirty="0" smtClean="0">
                <a:latin typeface="メイリオ" panose="020B0604030504040204" pitchFamily="50" charset="-128"/>
                <a:ea typeface="メイリオ" panose="020B0604030504040204" pitchFamily="50" charset="-128"/>
              </a:rPr>
              <a:t>日数：</a:t>
            </a:r>
            <a:endParaRPr kumimoji="1" lang="ja-JP" altLang="en-US" sz="20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2686957" y="2335397"/>
            <a:ext cx="6771405" cy="400110"/>
          </a:xfrm>
          <a:prstGeom prst="rect">
            <a:avLst/>
          </a:prstGeom>
          <a:noFill/>
        </p:spPr>
        <p:txBody>
          <a:bodyPr wrap="none" rtlCol="0">
            <a:spAutoFit/>
          </a:bodyPr>
          <a:lstStyle/>
          <a:p>
            <a:r>
              <a:rPr kumimoji="1" lang="ja-JP" altLang="en-US" sz="2000" dirty="0" smtClean="0">
                <a:latin typeface="メイリオ" panose="020B0604030504040204" pitchFamily="50" charset="-128"/>
                <a:ea typeface="メイリオ" panose="020B0604030504040204" pitchFamily="50" charset="-128"/>
              </a:rPr>
              <a:t>延べ入院患者数</a:t>
            </a:r>
            <a:r>
              <a:rPr lang="ja-JP" altLang="en-US" sz="2000" dirty="0" smtClean="0">
                <a:latin typeface="メイリオ" panose="020B0604030504040204" pitchFamily="50" charset="-128"/>
                <a:ea typeface="メイリオ" panose="020B0604030504040204" pitchFamily="50" charset="-128"/>
              </a:rPr>
              <a:t>／</a:t>
            </a: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新規入院患者数</a:t>
            </a: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退院患者数）／２）</a:t>
            </a:r>
            <a:endParaRPr kumimoji="1" lang="ja-JP" altLang="en-US" sz="2000"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1065008" y="2782970"/>
            <a:ext cx="1723549" cy="400110"/>
          </a:xfrm>
          <a:prstGeom prst="rect">
            <a:avLst/>
          </a:prstGeom>
          <a:noFill/>
        </p:spPr>
        <p:txBody>
          <a:bodyPr wrap="none" rtlCol="0">
            <a:spAutoFit/>
          </a:bodyPr>
          <a:lstStyle/>
          <a:p>
            <a:r>
              <a:rPr lang="ja-JP" altLang="en-US" sz="2000" dirty="0" smtClean="0">
                <a:latin typeface="メイリオ" panose="020B0604030504040204" pitchFamily="50" charset="-128"/>
                <a:ea typeface="メイリオ" panose="020B0604030504040204" pitchFamily="50" charset="-128"/>
              </a:rPr>
              <a:t>病床利用率：</a:t>
            </a:r>
            <a:endParaRPr kumimoji="1" lang="ja-JP" altLang="en-US" sz="2000"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2686957" y="2782970"/>
            <a:ext cx="4801314" cy="400110"/>
          </a:xfrm>
          <a:prstGeom prst="rect">
            <a:avLst/>
          </a:prstGeom>
          <a:noFill/>
        </p:spPr>
        <p:txBody>
          <a:bodyPr wrap="none" rtlCol="0">
            <a:spAutoFit/>
          </a:bodyPr>
          <a:lstStyle/>
          <a:p>
            <a:r>
              <a:rPr kumimoji="1" lang="ja-JP" altLang="en-US" sz="2000" dirty="0" smtClean="0">
                <a:latin typeface="メイリオ" panose="020B0604030504040204" pitchFamily="50" charset="-128"/>
                <a:ea typeface="メイリオ" panose="020B0604030504040204" pitchFamily="50" charset="-128"/>
              </a:rPr>
              <a:t>延べ入院患者数</a:t>
            </a:r>
            <a:r>
              <a:rPr lang="ja-JP" altLang="en-US" sz="2000" dirty="0" smtClean="0">
                <a:latin typeface="メイリオ" panose="020B0604030504040204" pitchFamily="50" charset="-128"/>
                <a:ea typeface="メイリオ" panose="020B0604030504040204" pitchFamily="50" charset="-128"/>
              </a:rPr>
              <a:t>／診療日数／稼働病床数</a:t>
            </a:r>
            <a:endParaRPr kumimoji="1" lang="ja-JP" altLang="en-US" sz="2000"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1090408" y="3205585"/>
            <a:ext cx="1723549" cy="400110"/>
          </a:xfrm>
          <a:prstGeom prst="rect">
            <a:avLst/>
          </a:prstGeom>
          <a:noFill/>
        </p:spPr>
        <p:txBody>
          <a:bodyPr wrap="none" rtlCol="0">
            <a:spAutoFit/>
          </a:bodyPr>
          <a:lstStyle/>
          <a:p>
            <a:r>
              <a:rPr kumimoji="1" lang="ja-JP" altLang="en-US" sz="2000" dirty="0" smtClean="0">
                <a:latin typeface="メイリオ" panose="020B0604030504040204" pitchFamily="50" charset="-128"/>
                <a:ea typeface="メイリオ" panose="020B0604030504040204" pitchFamily="50" charset="-128"/>
              </a:rPr>
              <a:t>在宅復帰率：</a:t>
            </a:r>
            <a:endParaRPr kumimoji="1" lang="ja-JP" altLang="en-US" sz="2000"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2534557" y="3205585"/>
            <a:ext cx="4495141" cy="400110"/>
          </a:xfrm>
          <a:prstGeom prst="rect">
            <a:avLst/>
          </a:prstGeom>
          <a:noFill/>
        </p:spPr>
        <p:txBody>
          <a:bodyPr wrap="none" rtlCol="0">
            <a:spAutoFit/>
          </a:bodyPr>
          <a:lstStyle/>
          <a:p>
            <a:r>
              <a:rPr lang="ja-JP" altLang="en-US" sz="2000" dirty="0" smtClean="0">
                <a:latin typeface="メイリオ" panose="020B0604030504040204" pitchFamily="50" charset="-128"/>
                <a:ea typeface="メイリオ" panose="020B0604030504040204" pitchFamily="50" charset="-128"/>
              </a:rPr>
              <a:t>（家庭退院</a:t>
            </a: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施設退院）／退院患者数</a:t>
            </a:r>
            <a:endParaRPr kumimoji="1" lang="ja-JP" altLang="en-US" sz="2000"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602847" y="3718205"/>
            <a:ext cx="2236510" cy="400110"/>
          </a:xfrm>
          <a:prstGeom prst="rect">
            <a:avLst/>
          </a:prstGeom>
          <a:noFill/>
        </p:spPr>
        <p:txBody>
          <a:bodyPr wrap="none" rtlCol="0">
            <a:spAutoFit/>
          </a:bodyPr>
          <a:lstStyle/>
          <a:p>
            <a:r>
              <a:rPr kumimoji="1" lang="ja-JP" altLang="en-US" sz="2000" dirty="0" smtClean="0">
                <a:latin typeface="メイリオ" panose="020B0604030504040204" pitchFamily="50" charset="-128"/>
                <a:ea typeface="メイリオ" panose="020B0604030504040204" pitchFamily="50" charset="-128"/>
              </a:rPr>
              <a:t>救急医療入院率：</a:t>
            </a:r>
            <a:endParaRPr kumimoji="1" lang="ja-JP" altLang="en-US" sz="2000"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2737757" y="3718205"/>
            <a:ext cx="3775393" cy="400110"/>
          </a:xfrm>
          <a:prstGeom prst="rect">
            <a:avLst/>
          </a:prstGeom>
          <a:noFill/>
        </p:spPr>
        <p:txBody>
          <a:bodyPr wrap="none" rtlCol="0">
            <a:spAutoFit/>
          </a:bodyPr>
          <a:lstStyle/>
          <a:p>
            <a:r>
              <a:rPr lang="ja-JP" altLang="en-US" sz="2000" dirty="0" smtClean="0">
                <a:latin typeface="メイリオ" panose="020B0604030504040204" pitchFamily="50" charset="-128"/>
                <a:ea typeface="メイリオ" panose="020B0604030504040204" pitchFamily="50" charset="-128"/>
              </a:rPr>
              <a:t>救急医療入院／新規入院患者数</a:t>
            </a:r>
            <a:endParaRPr kumimoji="1" lang="ja-JP" altLang="en-US" sz="20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xmlns="" id="{E111E40B-B1DB-4F40-B4D0-E0E8292BD7FB}"/>
              </a:ext>
            </a:extLst>
          </p:cNvPr>
          <p:cNvSpPr txBox="1"/>
          <p:nvPr/>
        </p:nvSpPr>
        <p:spPr>
          <a:xfrm>
            <a:off x="152084" y="940110"/>
            <a:ext cx="9601831" cy="34961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35955" tIns="35955" rIns="35955" bIns="35955" rtlCol="0">
            <a:spAutoFit/>
          </a:bodyPr>
          <a:lstStyle/>
          <a:p>
            <a:pPr marL="259200" marR="0" lvl="0" indent="-342758" algn="l" defTabSz="914020" rtl="0" eaLnBrk="1" fontAlgn="auto" latinLnBrk="0" hangingPunct="1">
              <a:lnSpc>
                <a:spcPct val="100000"/>
              </a:lnSpc>
              <a:spcBef>
                <a:spcPts val="0"/>
              </a:spcBef>
              <a:spcAft>
                <a:spcPts val="0"/>
              </a:spcAft>
              <a:buClrTx/>
              <a:buSzTx/>
              <a:buFontTx/>
              <a:buNone/>
              <a:tabLst/>
              <a:defRPr/>
            </a:pPr>
            <a:r>
              <a:rPr kumimoji="1" lang="en-US" altLang="ja-JP"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病床機能報告結果を活用し算出した指標の計算方法は以下のとおり</a:t>
            </a:r>
            <a:r>
              <a:rPr lang="ja-JP" altLang="en-US" dirty="0" err="1" smtClean="0">
                <a:solidFill>
                  <a:prstClr val="black"/>
                </a:solidFill>
                <a:latin typeface="メイリオ" panose="020B0604030504040204" pitchFamily="50" charset="-128"/>
                <a:ea typeface="メイリオ" panose="020B0604030504040204" pitchFamily="50" charset="-128"/>
              </a:rPr>
              <a:t>。</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xmlns="" id="{E111E40B-B1DB-4F40-B4D0-E0E8292BD7FB}"/>
              </a:ext>
            </a:extLst>
          </p:cNvPr>
          <p:cNvSpPr txBox="1"/>
          <p:nvPr/>
        </p:nvSpPr>
        <p:spPr>
          <a:xfrm>
            <a:off x="152084" y="1727972"/>
            <a:ext cx="9601831" cy="38038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35955" tIns="35955" rIns="35955" bIns="35955" rtlCol="0">
            <a:spAutoFit/>
          </a:bodyPr>
          <a:lstStyle/>
          <a:p>
            <a:pPr marL="259200" marR="0" lvl="0" indent="-342758" algn="l" defTabSz="91402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算出方法</a:t>
            </a:r>
            <a:r>
              <a:rPr kumimoji="1" lang="en-US" altLang="ja-JP"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a:t>
            </a: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3099539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メイリオArial">
      <a:majorFont>
        <a:latin typeface="Arial"/>
        <a:ea typeface="メイリオ"/>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レトロスペクト">
  <a:themeElements>
    <a:clrScheme name="00office-ben">
      <a:dk1>
        <a:sysClr val="windowText" lastClr="000000"/>
      </a:dk1>
      <a:lt1>
        <a:sysClr val="window" lastClr="FFFFFF"/>
      </a:lt1>
      <a:dk2>
        <a:srgbClr val="1F497D"/>
      </a:dk2>
      <a:lt2>
        <a:srgbClr val="EBE6E5"/>
      </a:lt2>
      <a:accent1>
        <a:srgbClr val="0070C0"/>
      </a:accent1>
      <a:accent2>
        <a:srgbClr val="C00000"/>
      </a:accent2>
      <a:accent3>
        <a:srgbClr val="108645"/>
      </a:accent3>
      <a:accent4>
        <a:srgbClr val="7030A0"/>
      </a:accent4>
      <a:accent5>
        <a:srgbClr val="00B0F0"/>
      </a:accent5>
      <a:accent6>
        <a:srgbClr val="FF9900"/>
      </a:accent6>
      <a:hlink>
        <a:srgbClr val="0033CC"/>
      </a:hlink>
      <a:folHlink>
        <a:srgbClr val="660066"/>
      </a:folHlink>
    </a:clrScheme>
    <a:fontScheme name="メイリオArial">
      <a:majorFont>
        <a:latin typeface="Arial"/>
        <a:ea typeface="メイリオ"/>
        <a:cs typeface=""/>
      </a:majorFont>
      <a:minorFont>
        <a:latin typeface="Arial"/>
        <a:ea typeface="メイリオ"/>
        <a:cs typeface=""/>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3.xml><?xml version="1.0" encoding="utf-8"?>
<a:theme xmlns:a="http://schemas.openxmlformats.org/drawingml/2006/main" name="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10914</TotalTime>
  <Words>1793</Words>
  <Application>Microsoft Office PowerPoint</Application>
  <PresentationFormat>A4 210 x 297 mm</PresentationFormat>
  <Paragraphs>1087</Paragraphs>
  <Slides>8</Slides>
  <Notes>4</Notes>
  <HiddenSlides>0</HiddenSlides>
  <MMClips>0</MMClips>
  <ScaleCrop>false</ScaleCrop>
  <HeadingPairs>
    <vt:vector size="4" baseType="variant">
      <vt:variant>
        <vt:lpstr>テーマ</vt:lpstr>
      </vt:variant>
      <vt:variant>
        <vt:i4>3</vt:i4>
      </vt:variant>
      <vt:variant>
        <vt:lpstr>スライド タイトル</vt:lpstr>
      </vt:variant>
      <vt:variant>
        <vt:i4>8</vt:i4>
      </vt:variant>
    </vt:vector>
  </HeadingPairs>
  <TitlesOfParts>
    <vt:vector size="11" baseType="lpstr">
      <vt:lpstr>1_Office ​​テーマ</vt:lpstr>
      <vt:lpstr>レトロスペクト</vt:lpstr>
      <vt:lpstr>9_Office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厚生労働省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厚生労働省ネットワークシステム</dc:creator>
  <cp:lastModifiedBy>長野県</cp:lastModifiedBy>
  <cp:revision>606</cp:revision>
  <cp:lastPrinted>2018-08-16T03:42:21Z</cp:lastPrinted>
  <dcterms:created xsi:type="dcterms:W3CDTF">2017-04-19T07:11:45Z</dcterms:created>
  <dcterms:modified xsi:type="dcterms:W3CDTF">2018-08-16T03:57:14Z</dcterms:modified>
</cp:coreProperties>
</file>