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8375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66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864" y="-96"/>
      </p:cViewPr>
      <p:guideLst>
        <p:guide orient="horz" pos="2160"/>
        <p:guide pos="30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281" y="1122363"/>
            <a:ext cx="82311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0469" y="3602038"/>
            <a:ext cx="72628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80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55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934" y="365125"/>
            <a:ext cx="2088059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5758" y="365125"/>
            <a:ext cx="614312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98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715" y="1709740"/>
            <a:ext cx="835223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715" y="4589465"/>
            <a:ext cx="835223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9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5758" y="1825625"/>
            <a:ext cx="4115594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2398" y="1825625"/>
            <a:ext cx="4115594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00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019" y="365127"/>
            <a:ext cx="8352234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020" y="1681163"/>
            <a:ext cx="40966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020" y="2505075"/>
            <a:ext cx="409668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02399" y="1681163"/>
            <a:ext cx="411685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02399" y="2505075"/>
            <a:ext cx="4116855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62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9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62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019" y="457200"/>
            <a:ext cx="312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6855" y="987427"/>
            <a:ext cx="490239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7019" y="2057400"/>
            <a:ext cx="312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6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019" y="457200"/>
            <a:ext cx="312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6855" y="987427"/>
            <a:ext cx="4902398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7019" y="2057400"/>
            <a:ext cx="312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7854-D5EB-4F5D-A56F-FA8E455F2DC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85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5758" y="365127"/>
            <a:ext cx="83522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758" y="1825625"/>
            <a:ext cx="83522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758" y="6356352"/>
            <a:ext cx="2178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7854-D5EB-4F5D-A56F-FA8E455F2DC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7742" y="6356352"/>
            <a:ext cx="3268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9148" y="6356352"/>
            <a:ext cx="2178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B4D60-76FA-4C3C-B203-DD5E7F25C8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0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221697" y="5009699"/>
            <a:ext cx="2487158" cy="969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10/16 (</a:t>
            </a:r>
            <a:r>
              <a:rPr lang="ja-JP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)〔</a:t>
            </a:r>
            <a:r>
              <a:rPr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昼</a:t>
            </a:r>
            <a:r>
              <a:rPr lang="ja-JP" altLang="en-US" sz="1050" b="1" dirty="0" smtClean="0">
                <a:solidFill>
                  <a:srgbClr val="9933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夜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</a:p>
          <a:p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10/17 (</a:t>
            </a:r>
            <a:r>
              <a:rPr kumimoji="1" lang="ja-JP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)〔</a:t>
            </a:r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昼</a:t>
            </a:r>
            <a:r>
              <a:rPr kumimoji="1" lang="ja-JP" altLang="en-US" sz="1050" b="1" dirty="0" smtClean="0">
                <a:solidFill>
                  <a:srgbClr val="9933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夜</a:t>
            </a:r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</a:p>
          <a:p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10/18 (</a:t>
            </a:r>
            <a:r>
              <a:rPr lang="ja-JP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)〔</a:t>
            </a:r>
            <a:r>
              <a:rPr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昼間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</a:p>
          <a:p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10/19 (</a:t>
            </a:r>
            <a:r>
              <a:rPr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土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)〔</a:t>
            </a:r>
            <a:r>
              <a:rPr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昼間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</a:p>
          <a:p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10/20 (</a:t>
            </a:r>
            <a:r>
              <a:rPr lang="ja-JP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)〔</a:t>
            </a:r>
            <a:r>
              <a:rPr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昼間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</a:p>
          <a:p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10/21 (</a:t>
            </a:r>
            <a:r>
              <a:rPr kumimoji="1" lang="ja-JP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)〔</a:t>
            </a:r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昼間</a:t>
            </a:r>
            <a:r>
              <a:rPr kumimoji="1"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109" y="2666492"/>
            <a:ext cx="2880000" cy="216000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7553" y="2113943"/>
            <a:ext cx="2880000" cy="2160000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7553" y="4556936"/>
            <a:ext cx="2880000" cy="2160000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5400" y="4556936"/>
            <a:ext cx="2880000" cy="2160000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5400" y="2113943"/>
            <a:ext cx="2880000" cy="216000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862080" y="86781"/>
            <a:ext cx="7959591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</a:t>
            </a:r>
            <a:r>
              <a:rPr kumimoji="1"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kumimoji="1" lang="ja-JP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</a:t>
            </a:r>
            <a:r>
              <a:rPr kumimoji="1"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える</a:t>
            </a:r>
            <a:r>
              <a:rPr kumimoji="1" lang="ja-JP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建設業　</a:t>
            </a:r>
            <a:r>
              <a:rPr kumimoji="1"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</a:t>
            </a:r>
            <a:r>
              <a:rPr kumimoji="1" lang="ja-JP" altLang="en-US" sz="32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頼もしい</a:t>
            </a:r>
            <a:r>
              <a:rPr kumimoji="1" lang="ja-JP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背中</a:t>
            </a:r>
            <a:endParaRPr kumimoji="1" lang="ja-JP" alt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603" y="523470"/>
            <a:ext cx="7959591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一般社団法人</a:t>
            </a:r>
            <a:r>
              <a:rPr kumimoji="1" lang="ja-JP" altLang="en-US" sz="2000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長野県建設業協会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850458" y="1882211"/>
            <a:ext cx="180982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ja-JP" altLang="en-US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機動力！</a:t>
            </a:r>
            <a:endParaRPr kumimoji="1" lang="ja-JP" altLang="en-US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85758" y="1882211"/>
            <a:ext cx="247130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ja-JP" altLang="en-US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心強い！</a:t>
            </a:r>
            <a:endParaRPr kumimoji="1" lang="ja-JP" altLang="en-US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-66777" y="1686616"/>
            <a:ext cx="3222176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日間  </a:t>
            </a:r>
            <a:r>
              <a:rPr kumimoji="1"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人員 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延べ</a:t>
            </a:r>
            <a:r>
              <a:rPr kumimoji="1" lang="en-US" altLang="ja-JP" sz="3200" b="1" spc="-150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770</a:t>
            </a:r>
            <a:r>
              <a:rPr kumimoji="1" lang="ja-JP" altLang="en-US" sz="1600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人･回</a:t>
            </a:r>
            <a:endParaRPr kumimoji="1" lang="ja-JP" altLang="en-US" sz="2000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000599" y="5009699"/>
            <a:ext cx="2291157" cy="969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</a:t>
            </a:r>
            <a:r>
              <a:rPr kumimoji="1" lang="en-US" altLang="ja-JP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kumimoji="1"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 　 </a:t>
            </a:r>
            <a:r>
              <a:rPr kumimoji="1"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80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機械　</a:t>
            </a:r>
            <a:r>
              <a:rPr lang="en-US" altLang="ja-JP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</a:t>
            </a:r>
            <a:endParaRPr lang="en-US" altLang="ja-JP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kumimoji="1" lang="en-US" altLang="ja-JP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83</a:t>
            </a:r>
            <a:r>
              <a:rPr kumimoji="1"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　</a:t>
            </a:r>
            <a:r>
              <a:rPr kumimoji="1"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280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機械 </a:t>
            </a:r>
            <a:r>
              <a:rPr lang="en-US" altLang="ja-JP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150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</a:t>
            </a:r>
            <a:endParaRPr lang="en-US" altLang="ja-JP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lang="en-US" altLang="ja-JP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54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　</a:t>
            </a:r>
            <a:r>
              <a:rPr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160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機械　</a:t>
            </a:r>
            <a:r>
              <a:rPr lang="en-US" altLang="ja-JP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90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</a:t>
            </a:r>
            <a:endParaRPr kumimoji="1" lang="en-US" altLang="ja-JP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46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140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機械　</a:t>
            </a:r>
            <a:r>
              <a:rPr lang="en-US" altLang="ja-JP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  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機械　</a:t>
            </a:r>
            <a:r>
              <a:rPr lang="en-US" altLang="ja-JP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  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機械　</a:t>
            </a:r>
            <a:r>
              <a:rPr lang="en-US" altLang="ja-JP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47874" y="1254316"/>
            <a:ext cx="2880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Ins="0" bIns="0" rtlCol="0" anchor="ctr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人的支援</a:t>
            </a:r>
            <a:endParaRPr kumimoji="1"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095228" y="4334826"/>
            <a:ext cx="247130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ja-JP" altLang="en-US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貢献！</a:t>
            </a:r>
            <a:endParaRPr kumimoji="1" lang="ja-JP" altLang="en-US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8133065" y="448400"/>
            <a:ext cx="1440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令和元年</a:t>
            </a:r>
            <a:r>
              <a:rPr kumimoji="1" lang="en-US" altLang="ja-JP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</a:t>
            </a:r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endParaRPr kumimoji="1" lang="en-US" altLang="ja-JP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長野県 建設部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50900" y="4334826"/>
            <a:ext cx="1906735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マテイな作業</a:t>
            </a:r>
            <a:r>
              <a:rPr kumimoji="1" lang="ja-JP" altLang="en-US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kumimoji="1" lang="ja-JP" altLang="en-US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307754" y="6737159"/>
            <a:ext cx="2292677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ja-JP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</a:t>
            </a:r>
            <a:r>
              <a:rPr lang="zh-TW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長野県建設部撮影</a:t>
            </a:r>
            <a:endParaRPr kumimoji="1" lang="ja-JP" altLang="en-US" sz="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771650" y="1380733"/>
            <a:ext cx="1308325" cy="153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日現在</a:t>
            </a:r>
            <a:r>
              <a:rPr kumimoji="1" lang="en-US" altLang="ja-JP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概数</a:t>
            </a:r>
            <a:r>
              <a:rPr kumimoji="1" lang="en-US" altLang="ja-JP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47097" y="1598002"/>
            <a:ext cx="21904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ja-JP" altLang="en-US" sz="900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オレンジのベストをつけて出動！</a:t>
            </a:r>
            <a:endParaRPr kumimoji="1" lang="ja-JP" altLang="en-US" sz="900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77569" y="788157"/>
            <a:ext cx="795959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長野市</a:t>
            </a:r>
            <a:r>
              <a:rPr kumimoji="1"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での</a:t>
            </a:r>
            <a:r>
              <a:rPr kumimoji="1" lang="ja-JP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排土作業</a:t>
            </a:r>
            <a:r>
              <a:rPr kumimoji="1" lang="en-US" altLang="ja-JP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《</a:t>
            </a:r>
            <a:r>
              <a:rPr kumimoji="1" lang="ja-JP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人海戦術チーム</a:t>
            </a:r>
            <a:r>
              <a:rPr kumimoji="1" lang="en-US" altLang="ja-JP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》</a:t>
            </a:r>
            <a:endParaRPr kumimoji="1" lang="ja-JP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275742" y="1254316"/>
            <a:ext cx="6480000" cy="1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長野県建設業協会が、長野県との協定により、台風第</a:t>
            </a:r>
            <a:r>
              <a:rPr kumimoji="1" lang="en-US" altLang="ja-JP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</a:t>
            </a:r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号で被災した長野市で復旧活動を支援！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275742" y="1475315"/>
            <a:ext cx="6480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県内各地域の支部のみなさまが、一堂に集結し</a:t>
            </a:r>
            <a:r>
              <a:rPr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、昼夜連続の作業を続け、千曲川堤防の決壊により</a:t>
            </a:r>
            <a:endParaRPr lang="en-US" altLang="ja-JP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冠水した道路上の土砂撤去を行いました。</a:t>
            </a:r>
            <a:endParaRPr lang="en-US" altLang="ja-JP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9903610" y="1275472"/>
            <a:ext cx="147864" cy="266844"/>
            <a:chOff x="10012846" y="1360148"/>
            <a:chExt cx="147864" cy="266844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10016710" y="1363323"/>
              <a:ext cx="144000" cy="263669"/>
              <a:chOff x="-972626" y="1420252"/>
              <a:chExt cx="180020" cy="315505"/>
            </a:xfrm>
          </p:grpSpPr>
          <p:sp>
            <p:nvSpPr>
              <p:cNvPr id="46" name="円/楕円 45"/>
              <p:cNvSpPr/>
              <p:nvPr/>
            </p:nvSpPr>
            <p:spPr>
              <a:xfrm>
                <a:off x="-972606" y="1420252"/>
                <a:ext cx="180000" cy="172309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二等辺三角形 46"/>
              <p:cNvSpPr/>
              <p:nvPr/>
            </p:nvSpPr>
            <p:spPr>
              <a:xfrm>
                <a:off x="-972626" y="1469244"/>
                <a:ext cx="180020" cy="266513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" name="弦 1"/>
            <p:cNvSpPr/>
            <p:nvPr/>
          </p:nvSpPr>
          <p:spPr>
            <a:xfrm>
              <a:off x="10012846" y="1360148"/>
              <a:ext cx="144000" cy="144000"/>
            </a:xfrm>
            <a:prstGeom prst="chord">
              <a:avLst>
                <a:gd name="adj1" fmla="val 10836415"/>
                <a:gd name="adj2" fmla="val 21526962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十字形 2"/>
            <p:cNvSpPr/>
            <p:nvPr/>
          </p:nvSpPr>
          <p:spPr>
            <a:xfrm>
              <a:off x="10059708" y="1370168"/>
              <a:ext cx="58011" cy="58011"/>
            </a:xfrm>
            <a:prstGeom prst="plus">
              <a:avLst>
                <a:gd name="adj" fmla="val 34688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4" name="正方形/長方形 53"/>
          <p:cNvSpPr/>
          <p:nvPr/>
        </p:nvSpPr>
        <p:spPr>
          <a:xfrm>
            <a:off x="-66777" y="2228980"/>
            <a:ext cx="322217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延べ</a:t>
            </a:r>
            <a:r>
              <a:rPr kumimoji="1" lang="en-US" altLang="ja-JP" sz="2400" spc="-150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261</a:t>
            </a:r>
            <a:r>
              <a:rPr kumimoji="1" lang="ja-JP" altLang="en-US" sz="1400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</a:t>
            </a:r>
            <a:r>
              <a:rPr kumimoji="1" lang="en-US" altLang="ja-JP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機械</a:t>
            </a:r>
            <a:r>
              <a:rPr kumimoji="1" lang="ja-JP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延べ</a:t>
            </a:r>
            <a:r>
              <a:rPr kumimoji="1" lang="en-US" altLang="ja-JP" sz="2400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380</a:t>
            </a:r>
            <a:r>
              <a:rPr kumimoji="1" lang="ja-JP" altLang="en-US" sz="1400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</a:t>
            </a:r>
            <a:endParaRPr kumimoji="1" lang="ja-JP" altLang="en-US" sz="2400" dirty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7372350" y="3473443"/>
            <a:ext cx="216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5182341" y="4564416"/>
            <a:ext cx="7200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ja-JP" altLang="en-US" sz="900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 丁 </a:t>
            </a:r>
            <a:r>
              <a:rPr kumimoji="1"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900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寧</a:t>
            </a:r>
            <a:r>
              <a:rPr kumimoji="1"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900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221697" y="6557460"/>
            <a:ext cx="4960644" cy="161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ja-JP" alt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この他、国土交通省等の機械派遣支援等をいただきました。</a:t>
            </a:r>
            <a:endParaRPr kumimoji="1" lang="en-US" altLang="ja-JP" sz="105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000599" y="6031269"/>
            <a:ext cx="2291157" cy="161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r"/>
            <a:r>
              <a:rPr kumimoji="1" lang="en-US" altLang="ja-JP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261</a:t>
            </a:r>
            <a:r>
              <a:rPr kumimoji="1"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　</a:t>
            </a:r>
            <a:r>
              <a:rPr kumimoji="1"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770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機械 </a:t>
            </a:r>
            <a:r>
              <a:rPr lang="en-US" altLang="ja-JP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380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</a:t>
            </a:r>
            <a:endParaRPr lang="en-US" altLang="ja-JP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142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186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N1000046</cp:lastModifiedBy>
  <cp:revision>38</cp:revision>
  <cp:lastPrinted>2019-10-21T05:41:40Z</cp:lastPrinted>
  <dcterms:created xsi:type="dcterms:W3CDTF">2019-09-27T02:24:37Z</dcterms:created>
  <dcterms:modified xsi:type="dcterms:W3CDTF">2019-10-21T05:56:04Z</dcterms:modified>
</cp:coreProperties>
</file>