
<file path=[Content_Types].xml><?xml version="1.0" encoding="utf-8"?>
<Types xmlns="http://schemas.openxmlformats.org/package/2006/content-types">
  <Default Extension="png" ContentType="image/png"/>
  <Default Extension="jfif" ContentType="image/j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97" r:id="rId2"/>
    <p:sldId id="290" r:id="rId3"/>
    <p:sldId id="315" r:id="rId4"/>
    <p:sldId id="318" r:id="rId5"/>
    <p:sldId id="292" r:id="rId6"/>
    <p:sldId id="311" r:id="rId7"/>
    <p:sldId id="312" r:id="rId8"/>
    <p:sldId id="300" r:id="rId9"/>
    <p:sldId id="295" r:id="rId10"/>
    <p:sldId id="271" r:id="rId11"/>
    <p:sldId id="281" r:id="rId12"/>
    <p:sldId id="266" r:id="rId13"/>
    <p:sldId id="282" r:id="rId14"/>
    <p:sldId id="322" r:id="rId15"/>
    <p:sldId id="323" r:id="rId16"/>
    <p:sldId id="260" r:id="rId17"/>
    <p:sldId id="320" r:id="rId18"/>
    <p:sldId id="302" r:id="rId19"/>
    <p:sldId id="303" r:id="rId20"/>
  </p:sldIdLst>
  <p:sldSz cx="6858000" cy="9144000" type="screen4x3"/>
  <p:notesSz cx="9939338" cy="6807200"/>
  <p:defaultTextStyle>
    <a:defPPr>
      <a:defRPr lang="ja-JP"/>
    </a:defPPr>
    <a:lvl1pPr marL="0" algn="l" defTabSz="856610" rtl="0" eaLnBrk="1" latinLnBrk="0" hangingPunct="1">
      <a:defRPr kumimoji="1" sz="1700" kern="1200">
        <a:solidFill>
          <a:schemeClr val="tx1"/>
        </a:solidFill>
        <a:latin typeface="+mn-lt"/>
        <a:ea typeface="+mn-ea"/>
        <a:cs typeface="+mn-cs"/>
      </a:defRPr>
    </a:lvl1pPr>
    <a:lvl2pPr marL="428305" algn="l" defTabSz="856610" rtl="0" eaLnBrk="1" latinLnBrk="0" hangingPunct="1">
      <a:defRPr kumimoji="1" sz="1700" kern="1200">
        <a:solidFill>
          <a:schemeClr val="tx1"/>
        </a:solidFill>
        <a:latin typeface="+mn-lt"/>
        <a:ea typeface="+mn-ea"/>
        <a:cs typeface="+mn-cs"/>
      </a:defRPr>
    </a:lvl2pPr>
    <a:lvl3pPr marL="856610" algn="l" defTabSz="856610" rtl="0" eaLnBrk="1" latinLnBrk="0" hangingPunct="1">
      <a:defRPr kumimoji="1" sz="1700" kern="1200">
        <a:solidFill>
          <a:schemeClr val="tx1"/>
        </a:solidFill>
        <a:latin typeface="+mn-lt"/>
        <a:ea typeface="+mn-ea"/>
        <a:cs typeface="+mn-cs"/>
      </a:defRPr>
    </a:lvl3pPr>
    <a:lvl4pPr marL="1284915" algn="l" defTabSz="856610" rtl="0" eaLnBrk="1" latinLnBrk="0" hangingPunct="1">
      <a:defRPr kumimoji="1" sz="1700" kern="1200">
        <a:solidFill>
          <a:schemeClr val="tx1"/>
        </a:solidFill>
        <a:latin typeface="+mn-lt"/>
        <a:ea typeface="+mn-ea"/>
        <a:cs typeface="+mn-cs"/>
      </a:defRPr>
    </a:lvl4pPr>
    <a:lvl5pPr marL="1713220" algn="l" defTabSz="856610" rtl="0" eaLnBrk="1" latinLnBrk="0" hangingPunct="1">
      <a:defRPr kumimoji="1" sz="1700" kern="1200">
        <a:solidFill>
          <a:schemeClr val="tx1"/>
        </a:solidFill>
        <a:latin typeface="+mn-lt"/>
        <a:ea typeface="+mn-ea"/>
        <a:cs typeface="+mn-cs"/>
      </a:defRPr>
    </a:lvl5pPr>
    <a:lvl6pPr marL="2141525" algn="l" defTabSz="856610" rtl="0" eaLnBrk="1" latinLnBrk="0" hangingPunct="1">
      <a:defRPr kumimoji="1" sz="1700" kern="1200">
        <a:solidFill>
          <a:schemeClr val="tx1"/>
        </a:solidFill>
        <a:latin typeface="+mn-lt"/>
        <a:ea typeface="+mn-ea"/>
        <a:cs typeface="+mn-cs"/>
      </a:defRPr>
    </a:lvl6pPr>
    <a:lvl7pPr marL="2569830" algn="l" defTabSz="856610" rtl="0" eaLnBrk="1" latinLnBrk="0" hangingPunct="1">
      <a:defRPr kumimoji="1" sz="1700" kern="1200">
        <a:solidFill>
          <a:schemeClr val="tx1"/>
        </a:solidFill>
        <a:latin typeface="+mn-lt"/>
        <a:ea typeface="+mn-ea"/>
        <a:cs typeface="+mn-cs"/>
      </a:defRPr>
    </a:lvl7pPr>
    <a:lvl8pPr marL="2998135" algn="l" defTabSz="856610" rtl="0" eaLnBrk="1" latinLnBrk="0" hangingPunct="1">
      <a:defRPr kumimoji="1" sz="1700" kern="1200">
        <a:solidFill>
          <a:schemeClr val="tx1"/>
        </a:solidFill>
        <a:latin typeface="+mn-lt"/>
        <a:ea typeface="+mn-ea"/>
        <a:cs typeface="+mn-cs"/>
      </a:defRPr>
    </a:lvl8pPr>
    <a:lvl9pPr marL="3426440" algn="l" defTabSz="856610" rtl="0" eaLnBrk="1" latinLnBrk="0" hangingPunct="1">
      <a:defRPr kumimoji="1"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9"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2144" userDrawn="1">
          <p15:clr>
            <a:srgbClr val="A4A3A4"/>
          </p15:clr>
        </p15:guide>
        <p15:guide id="2" pos="31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三宅　秀隆" initials="三宅　秀隆" lastIdx="1" clrIdx="0">
    <p:extLst>
      <p:ext uri="{19B8F6BF-5375-455C-9EA6-DF929625EA0E}">
        <p15:presenceInfo xmlns:p15="http://schemas.microsoft.com/office/powerpoint/2012/main" userId="S::hidetaka_miyake460@maff.go.jp::a2587125-3f3b-45ae-bb8d-3e0abf637d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CE1"/>
    <a:srgbClr val="0000CC"/>
    <a:srgbClr val="D7F6F9"/>
    <a:srgbClr val="D9EFF7"/>
    <a:srgbClr val="E7FAFF"/>
    <a:srgbClr val="D9EBF7"/>
    <a:srgbClr val="F3FAFF"/>
    <a:srgbClr val="E7FFFF"/>
    <a:srgbClr val="E1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2083" autoAdjust="0"/>
  </p:normalViewPr>
  <p:slideViewPr>
    <p:cSldViewPr>
      <p:cViewPr varScale="1">
        <p:scale>
          <a:sx n="40" d="100"/>
          <a:sy n="40" d="100"/>
        </p:scale>
        <p:origin x="1445" y="29"/>
      </p:cViewPr>
      <p:guideLst>
        <p:guide orient="horz" pos="2789"/>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058"/>
    </p:cViewPr>
  </p:sorterViewPr>
  <p:notesViewPr>
    <p:cSldViewPr showGuides="1">
      <p:cViewPr varScale="1">
        <p:scale>
          <a:sx n="52" d="100"/>
          <a:sy n="52" d="100"/>
        </p:scale>
        <p:origin x="-2892" y="-102"/>
      </p:cViewPr>
      <p:guideLst>
        <p:guide orient="horz" pos="2144"/>
        <p:guide pos="3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6737" cy="3413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0284" y="0"/>
            <a:ext cx="4306737" cy="341393"/>
          </a:xfrm>
          <a:prstGeom prst="rect">
            <a:avLst/>
          </a:prstGeom>
        </p:spPr>
        <p:txBody>
          <a:bodyPr vert="horz" lIns="91440" tIns="45720" rIns="91440" bIns="45720" rtlCol="0"/>
          <a:lstStyle>
            <a:lvl1pPr algn="r">
              <a:defRPr sz="1200"/>
            </a:lvl1pPr>
          </a:lstStyle>
          <a:p>
            <a:fld id="{08C3D93F-B14D-4DB7-AD70-4BF93AD632A9}" type="datetimeFigureOut">
              <a:rPr kumimoji="1" lang="ja-JP" altLang="en-US" smtClean="0"/>
              <a:t>2021/8/31</a:t>
            </a:fld>
            <a:endParaRPr kumimoji="1" lang="ja-JP" altLang="en-US"/>
          </a:p>
        </p:txBody>
      </p:sp>
      <p:sp>
        <p:nvSpPr>
          <p:cNvPr id="4" name="フッター プレースホルダー 3"/>
          <p:cNvSpPr>
            <a:spLocks noGrp="1"/>
          </p:cNvSpPr>
          <p:nvPr>
            <p:ph type="ftr" sz="quarter" idx="2"/>
          </p:nvPr>
        </p:nvSpPr>
        <p:spPr>
          <a:xfrm>
            <a:off x="1" y="6465807"/>
            <a:ext cx="4306737" cy="34139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0284" y="6465807"/>
            <a:ext cx="4306737" cy="341393"/>
          </a:xfrm>
          <a:prstGeom prst="rect">
            <a:avLst/>
          </a:prstGeom>
        </p:spPr>
        <p:txBody>
          <a:bodyPr vert="horz" lIns="91440" tIns="45720" rIns="91440" bIns="45720" rtlCol="0" anchor="b"/>
          <a:lstStyle>
            <a:lvl1pPr algn="r">
              <a:defRPr sz="1200"/>
            </a:lvl1pPr>
          </a:lstStyle>
          <a:p>
            <a:fld id="{B4CA33A3-17CF-459F-A30A-94DCC3878B14}" type="slidenum">
              <a:rPr kumimoji="1" lang="ja-JP" altLang="en-US" smtClean="0"/>
              <a:t>‹#›</a:t>
            </a:fld>
            <a:endParaRPr kumimoji="1" lang="ja-JP" altLang="en-US"/>
          </a:p>
        </p:txBody>
      </p:sp>
    </p:spTree>
    <p:extLst>
      <p:ext uri="{BB962C8B-B14F-4D97-AF65-F5344CB8AC3E}">
        <p14:creationId xmlns:p14="http://schemas.microsoft.com/office/powerpoint/2010/main" val="2366103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4307045" cy="340360"/>
          </a:xfrm>
          <a:prstGeom prst="rect">
            <a:avLst/>
          </a:prstGeom>
        </p:spPr>
        <p:txBody>
          <a:bodyPr vert="horz" lIns="92227" tIns="46113" rIns="92227" bIns="46113"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3" y="0"/>
            <a:ext cx="4307045" cy="340360"/>
          </a:xfrm>
          <a:prstGeom prst="rect">
            <a:avLst/>
          </a:prstGeom>
        </p:spPr>
        <p:txBody>
          <a:bodyPr vert="horz" lIns="92227" tIns="46113" rIns="92227" bIns="46113" rtlCol="0"/>
          <a:lstStyle>
            <a:lvl1pPr algn="r">
              <a:defRPr sz="1200"/>
            </a:lvl1pPr>
          </a:lstStyle>
          <a:p>
            <a:fld id="{3ED6EF41-D272-4925-8C27-870F13DD05DC}" type="datetimeFigureOut">
              <a:rPr kumimoji="1" lang="ja-JP" altLang="en-US" smtClean="0"/>
              <a:t>2021/8/31</a:t>
            </a:fld>
            <a:endParaRPr kumimoji="1" lang="ja-JP" altLang="en-US"/>
          </a:p>
        </p:txBody>
      </p:sp>
      <p:sp>
        <p:nvSpPr>
          <p:cNvPr id="4" name="スライド イメージ プレースホルダー 3"/>
          <p:cNvSpPr>
            <a:spLocks noGrp="1" noRot="1" noChangeAspect="1"/>
          </p:cNvSpPr>
          <p:nvPr>
            <p:ph type="sldImg" idx="2"/>
          </p:nvPr>
        </p:nvSpPr>
        <p:spPr>
          <a:xfrm>
            <a:off x="4011613" y="509588"/>
            <a:ext cx="1916112" cy="2554287"/>
          </a:xfrm>
          <a:prstGeom prst="rect">
            <a:avLst/>
          </a:prstGeom>
          <a:noFill/>
          <a:ln w="12700">
            <a:solidFill>
              <a:prstClr val="black"/>
            </a:solidFill>
          </a:ln>
        </p:spPr>
        <p:txBody>
          <a:bodyPr vert="horz" lIns="92227" tIns="46113" rIns="92227" bIns="46113" rtlCol="0" anchor="ctr"/>
          <a:lstStyle/>
          <a:p>
            <a:endParaRPr lang="ja-JP" altLang="en-US"/>
          </a:p>
        </p:txBody>
      </p:sp>
      <p:sp>
        <p:nvSpPr>
          <p:cNvPr id="5" name="ノート プレースホルダー 4"/>
          <p:cNvSpPr>
            <a:spLocks noGrp="1"/>
          </p:cNvSpPr>
          <p:nvPr>
            <p:ph type="body" sz="quarter" idx="3"/>
          </p:nvPr>
        </p:nvSpPr>
        <p:spPr>
          <a:xfrm>
            <a:off x="993935" y="3233421"/>
            <a:ext cx="7951470" cy="3063240"/>
          </a:xfrm>
          <a:prstGeom prst="rect">
            <a:avLst/>
          </a:prstGeom>
        </p:spPr>
        <p:txBody>
          <a:bodyPr vert="horz" lIns="92227" tIns="46113" rIns="92227" bIns="461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6465660"/>
            <a:ext cx="4307045" cy="340360"/>
          </a:xfrm>
          <a:prstGeom prst="rect">
            <a:avLst/>
          </a:prstGeom>
        </p:spPr>
        <p:txBody>
          <a:bodyPr vert="horz" lIns="92227" tIns="46113" rIns="92227" bIns="461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3" y="6465660"/>
            <a:ext cx="4307045" cy="340360"/>
          </a:xfrm>
          <a:prstGeom prst="rect">
            <a:avLst/>
          </a:prstGeom>
        </p:spPr>
        <p:txBody>
          <a:bodyPr vert="horz" lIns="92227" tIns="46113" rIns="92227" bIns="46113" rtlCol="0" anchor="b"/>
          <a:lstStyle>
            <a:lvl1pPr algn="r">
              <a:defRPr sz="1200"/>
            </a:lvl1pPr>
          </a:lstStyle>
          <a:p>
            <a:fld id="{EB1A2BD6-3A33-455F-9D55-A0706420444C}" type="slidenum">
              <a:rPr kumimoji="1" lang="ja-JP" altLang="en-US" smtClean="0"/>
              <a:t>‹#›</a:t>
            </a:fld>
            <a:endParaRPr kumimoji="1" lang="ja-JP" altLang="en-US"/>
          </a:p>
        </p:txBody>
      </p:sp>
    </p:spTree>
    <p:extLst>
      <p:ext uri="{BB962C8B-B14F-4D97-AF65-F5344CB8AC3E}">
        <p14:creationId xmlns:p14="http://schemas.microsoft.com/office/powerpoint/2010/main" val="3412025616"/>
      </p:ext>
    </p:extLst>
  </p:cSld>
  <p:clrMap bg1="lt1" tx1="dk1" bg2="lt2" tx2="dk2" accent1="accent1" accent2="accent2" accent3="accent3" accent4="accent4" accent5="accent5" accent6="accent6" hlink="hlink" folHlink="folHlink"/>
  <p:notesStyle>
    <a:lvl1pPr marL="0" algn="l" defTabSz="856610" rtl="0" eaLnBrk="1" latinLnBrk="0" hangingPunct="1">
      <a:defRPr kumimoji="1" sz="1100" kern="1200">
        <a:solidFill>
          <a:schemeClr val="tx1"/>
        </a:solidFill>
        <a:latin typeface="+mn-lt"/>
        <a:ea typeface="+mn-ea"/>
        <a:cs typeface="+mn-cs"/>
      </a:defRPr>
    </a:lvl1pPr>
    <a:lvl2pPr marL="428305" algn="l" defTabSz="856610" rtl="0" eaLnBrk="1" latinLnBrk="0" hangingPunct="1">
      <a:defRPr kumimoji="1" sz="1100" kern="1200">
        <a:solidFill>
          <a:schemeClr val="tx1"/>
        </a:solidFill>
        <a:latin typeface="+mn-lt"/>
        <a:ea typeface="+mn-ea"/>
        <a:cs typeface="+mn-cs"/>
      </a:defRPr>
    </a:lvl2pPr>
    <a:lvl3pPr marL="856610" algn="l" defTabSz="856610" rtl="0" eaLnBrk="1" latinLnBrk="0" hangingPunct="1">
      <a:defRPr kumimoji="1" sz="1100" kern="1200">
        <a:solidFill>
          <a:schemeClr val="tx1"/>
        </a:solidFill>
        <a:latin typeface="+mn-lt"/>
        <a:ea typeface="+mn-ea"/>
        <a:cs typeface="+mn-cs"/>
      </a:defRPr>
    </a:lvl3pPr>
    <a:lvl4pPr marL="1284915" algn="l" defTabSz="856610" rtl="0" eaLnBrk="1" latinLnBrk="0" hangingPunct="1">
      <a:defRPr kumimoji="1" sz="1100" kern="1200">
        <a:solidFill>
          <a:schemeClr val="tx1"/>
        </a:solidFill>
        <a:latin typeface="+mn-lt"/>
        <a:ea typeface="+mn-ea"/>
        <a:cs typeface="+mn-cs"/>
      </a:defRPr>
    </a:lvl4pPr>
    <a:lvl5pPr marL="1713220" algn="l" defTabSz="856610" rtl="0" eaLnBrk="1" latinLnBrk="0" hangingPunct="1">
      <a:defRPr kumimoji="1" sz="1100" kern="1200">
        <a:solidFill>
          <a:schemeClr val="tx1"/>
        </a:solidFill>
        <a:latin typeface="+mn-lt"/>
        <a:ea typeface="+mn-ea"/>
        <a:cs typeface="+mn-cs"/>
      </a:defRPr>
    </a:lvl5pPr>
    <a:lvl6pPr marL="2141525" algn="l" defTabSz="856610" rtl="0" eaLnBrk="1" latinLnBrk="0" hangingPunct="1">
      <a:defRPr kumimoji="1" sz="1100" kern="1200">
        <a:solidFill>
          <a:schemeClr val="tx1"/>
        </a:solidFill>
        <a:latin typeface="+mn-lt"/>
        <a:ea typeface="+mn-ea"/>
        <a:cs typeface="+mn-cs"/>
      </a:defRPr>
    </a:lvl6pPr>
    <a:lvl7pPr marL="2569830" algn="l" defTabSz="856610" rtl="0" eaLnBrk="1" latinLnBrk="0" hangingPunct="1">
      <a:defRPr kumimoji="1" sz="1100" kern="1200">
        <a:solidFill>
          <a:schemeClr val="tx1"/>
        </a:solidFill>
        <a:latin typeface="+mn-lt"/>
        <a:ea typeface="+mn-ea"/>
        <a:cs typeface="+mn-cs"/>
      </a:defRPr>
    </a:lvl7pPr>
    <a:lvl8pPr marL="2998135" algn="l" defTabSz="856610" rtl="0" eaLnBrk="1" latinLnBrk="0" hangingPunct="1">
      <a:defRPr kumimoji="1" sz="1100" kern="1200">
        <a:solidFill>
          <a:schemeClr val="tx1"/>
        </a:solidFill>
        <a:latin typeface="+mn-lt"/>
        <a:ea typeface="+mn-ea"/>
        <a:cs typeface="+mn-cs"/>
      </a:defRPr>
    </a:lvl8pPr>
    <a:lvl9pPr marL="3426440" algn="l" defTabSz="856610" rtl="0" eaLnBrk="1" latinLnBrk="0" hangingPunct="1">
      <a:defRPr kumimoji="1"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11613" y="509588"/>
            <a:ext cx="1916112" cy="2554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8</a:t>
            </a:fld>
            <a:endParaRPr kumimoji="1" lang="ja-JP" altLang="en-US"/>
          </a:p>
        </p:txBody>
      </p:sp>
    </p:spTree>
    <p:extLst>
      <p:ext uri="{BB962C8B-B14F-4D97-AF65-F5344CB8AC3E}">
        <p14:creationId xmlns:p14="http://schemas.microsoft.com/office/powerpoint/2010/main" val="1321213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11613" y="509588"/>
            <a:ext cx="1916112" cy="2554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19</a:t>
            </a:fld>
            <a:endParaRPr kumimoji="1" lang="ja-JP" altLang="en-US"/>
          </a:p>
        </p:txBody>
      </p:sp>
    </p:spTree>
    <p:extLst>
      <p:ext uri="{BB962C8B-B14F-4D97-AF65-F5344CB8AC3E}">
        <p14:creationId xmlns:p14="http://schemas.microsoft.com/office/powerpoint/2010/main" val="1945278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11613" y="509588"/>
            <a:ext cx="1916112" cy="2554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9</a:t>
            </a:fld>
            <a:endParaRPr kumimoji="1" lang="ja-JP" altLang="en-US"/>
          </a:p>
        </p:txBody>
      </p:sp>
    </p:spTree>
    <p:extLst>
      <p:ext uri="{BB962C8B-B14F-4D97-AF65-F5344CB8AC3E}">
        <p14:creationId xmlns:p14="http://schemas.microsoft.com/office/powerpoint/2010/main" val="649270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11613" y="509588"/>
            <a:ext cx="1916112" cy="2554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11</a:t>
            </a:fld>
            <a:endParaRPr kumimoji="1" lang="ja-JP" altLang="en-US"/>
          </a:p>
        </p:txBody>
      </p:sp>
    </p:spTree>
    <p:extLst>
      <p:ext uri="{BB962C8B-B14F-4D97-AF65-F5344CB8AC3E}">
        <p14:creationId xmlns:p14="http://schemas.microsoft.com/office/powerpoint/2010/main" val="3075913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11613" y="509588"/>
            <a:ext cx="1916112" cy="2554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12</a:t>
            </a:fld>
            <a:endParaRPr kumimoji="1" lang="ja-JP" altLang="en-US"/>
          </a:p>
        </p:txBody>
      </p:sp>
    </p:spTree>
    <p:extLst>
      <p:ext uri="{BB962C8B-B14F-4D97-AF65-F5344CB8AC3E}">
        <p14:creationId xmlns:p14="http://schemas.microsoft.com/office/powerpoint/2010/main" val="1947854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11613" y="509588"/>
            <a:ext cx="1916112" cy="2554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13</a:t>
            </a:fld>
            <a:endParaRPr kumimoji="1" lang="ja-JP" altLang="en-US"/>
          </a:p>
        </p:txBody>
      </p:sp>
    </p:spTree>
    <p:extLst>
      <p:ext uri="{BB962C8B-B14F-4D97-AF65-F5344CB8AC3E}">
        <p14:creationId xmlns:p14="http://schemas.microsoft.com/office/powerpoint/2010/main" val="308418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08438" y="512763"/>
            <a:ext cx="1928812" cy="257333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43264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08438" y="512763"/>
            <a:ext cx="1928812" cy="257333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69068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11613" y="509588"/>
            <a:ext cx="1916112" cy="2554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17</a:t>
            </a:fld>
            <a:endParaRPr kumimoji="1" lang="ja-JP" altLang="en-US"/>
          </a:p>
        </p:txBody>
      </p:sp>
    </p:spTree>
    <p:extLst>
      <p:ext uri="{BB962C8B-B14F-4D97-AF65-F5344CB8AC3E}">
        <p14:creationId xmlns:p14="http://schemas.microsoft.com/office/powerpoint/2010/main" val="688322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11613" y="509588"/>
            <a:ext cx="1916112" cy="2554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18</a:t>
            </a:fld>
            <a:endParaRPr kumimoji="1" lang="ja-JP" altLang="en-US"/>
          </a:p>
        </p:txBody>
      </p:sp>
    </p:spTree>
    <p:extLst>
      <p:ext uri="{BB962C8B-B14F-4D97-AF65-F5344CB8AC3E}">
        <p14:creationId xmlns:p14="http://schemas.microsoft.com/office/powerpoint/2010/main" val="1987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cxnSp>
        <p:nvCxnSpPr>
          <p:cNvPr id="2" name="直線コネクタ 1"/>
          <p:cNvCxnSpPr/>
          <p:nvPr userDrawn="1"/>
        </p:nvCxnSpPr>
        <p:spPr>
          <a:xfrm>
            <a:off x="0" y="702009"/>
            <a:ext cx="6853847" cy="0"/>
          </a:xfrm>
          <a:prstGeom prst="line">
            <a:avLst/>
          </a:prstGeom>
          <a:ln w="38100"/>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342900" y="2133604"/>
            <a:ext cx="6172200" cy="6034617"/>
          </a:xfrm>
          <a:prstGeom prst="rect">
            <a:avLst/>
          </a:prstGeom>
        </p:spPr>
        <p:txBody>
          <a:bodyPr vert="eaVert"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2021/8/31</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8"/>
            <a:ext cx="1543050" cy="7802033"/>
          </a:xfrm>
          <a:prstGeom prst="rect">
            <a:avLst/>
          </a:prstGeom>
        </p:spPr>
        <p:txBody>
          <a:bodyPr vert="eaVert" lIns="85661" tIns="42830" rIns="85661" bIns="42830"/>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342900" y="366188"/>
            <a:ext cx="4514850" cy="7802033"/>
          </a:xfrm>
          <a:prstGeom prst="rect">
            <a:avLst/>
          </a:prstGeom>
        </p:spPr>
        <p:txBody>
          <a:bodyPr vert="eaVert"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2021/8/31</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コンテンツ プレースホルダ 2"/>
          <p:cNvSpPr>
            <a:spLocks noGrp="1"/>
          </p:cNvSpPr>
          <p:nvPr>
            <p:ph idx="1"/>
          </p:nvPr>
        </p:nvSpPr>
        <p:spPr>
          <a:xfrm>
            <a:off x="342900" y="2133604"/>
            <a:ext cx="6172200" cy="6034617"/>
          </a:xfrm>
          <a:prstGeom prst="rect">
            <a:avLst/>
          </a:prstGeom>
        </p:spPr>
        <p:txBody>
          <a:bodyPr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2021/8/31</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4" y="5875870"/>
            <a:ext cx="5829300" cy="1816100"/>
          </a:xfrm>
          <a:prstGeom prst="rect">
            <a:avLst/>
          </a:prstGeom>
        </p:spPr>
        <p:txBody>
          <a:bodyPr lIns="85661" tIns="42830" rIns="85661" bIns="42830" anchor="t"/>
          <a:lstStyle>
            <a:lvl1pPr algn="l">
              <a:defRPr sz="4933" b="1" cap="all"/>
            </a:lvl1pPr>
          </a:lstStyle>
          <a:p>
            <a:r>
              <a:rPr kumimoji="1" lang="ja-JP" altLang="en-US"/>
              <a:t>マスター タイトルの書式設定</a:t>
            </a:r>
          </a:p>
        </p:txBody>
      </p:sp>
      <p:sp>
        <p:nvSpPr>
          <p:cNvPr id="3" name="テキスト プレースホルダ 2"/>
          <p:cNvSpPr>
            <a:spLocks noGrp="1"/>
          </p:cNvSpPr>
          <p:nvPr>
            <p:ph type="body" idx="1"/>
          </p:nvPr>
        </p:nvSpPr>
        <p:spPr>
          <a:xfrm>
            <a:off x="541734" y="3875619"/>
            <a:ext cx="5829300" cy="2000248"/>
          </a:xfrm>
          <a:prstGeom prst="rect">
            <a:avLst/>
          </a:prstGeom>
        </p:spPr>
        <p:txBody>
          <a:bodyPr lIns="85661" tIns="42830" rIns="85661" bIns="42830" anchor="b"/>
          <a:lstStyle>
            <a:lvl1pPr marL="0" indent="0">
              <a:buNone/>
              <a:defRPr sz="2533">
                <a:solidFill>
                  <a:schemeClr val="tx1">
                    <a:tint val="75000"/>
                  </a:schemeClr>
                </a:solidFill>
              </a:defRPr>
            </a:lvl1pPr>
            <a:lvl2pPr marL="571059" indent="0">
              <a:buNone/>
              <a:defRPr sz="2267">
                <a:solidFill>
                  <a:schemeClr val="tx1">
                    <a:tint val="75000"/>
                  </a:schemeClr>
                </a:solidFill>
              </a:defRPr>
            </a:lvl2pPr>
            <a:lvl3pPr marL="1142118" indent="0">
              <a:buNone/>
              <a:defRPr sz="2000">
                <a:solidFill>
                  <a:schemeClr val="tx1">
                    <a:tint val="75000"/>
                  </a:schemeClr>
                </a:solidFill>
              </a:defRPr>
            </a:lvl3pPr>
            <a:lvl4pPr marL="1713177" indent="0">
              <a:buNone/>
              <a:defRPr sz="1733">
                <a:solidFill>
                  <a:schemeClr val="tx1">
                    <a:tint val="75000"/>
                  </a:schemeClr>
                </a:solidFill>
              </a:defRPr>
            </a:lvl4pPr>
            <a:lvl5pPr marL="2284236" indent="0">
              <a:buNone/>
              <a:defRPr sz="1733">
                <a:solidFill>
                  <a:schemeClr val="tx1">
                    <a:tint val="75000"/>
                  </a:schemeClr>
                </a:solidFill>
              </a:defRPr>
            </a:lvl5pPr>
            <a:lvl6pPr marL="2855295" indent="0">
              <a:buNone/>
              <a:defRPr sz="1733">
                <a:solidFill>
                  <a:schemeClr val="tx1">
                    <a:tint val="75000"/>
                  </a:schemeClr>
                </a:solidFill>
              </a:defRPr>
            </a:lvl6pPr>
            <a:lvl7pPr marL="3426354" indent="0">
              <a:buNone/>
              <a:defRPr sz="1733">
                <a:solidFill>
                  <a:schemeClr val="tx1">
                    <a:tint val="75000"/>
                  </a:schemeClr>
                </a:solidFill>
              </a:defRPr>
            </a:lvl7pPr>
            <a:lvl8pPr marL="3997413" indent="0">
              <a:buNone/>
              <a:defRPr sz="1733">
                <a:solidFill>
                  <a:schemeClr val="tx1">
                    <a:tint val="75000"/>
                  </a:schemeClr>
                </a:solidFill>
              </a:defRPr>
            </a:lvl8pPr>
            <a:lvl9pPr marL="4568472" indent="0">
              <a:buNone/>
              <a:defRPr sz="1733">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2021/8/31</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コンテンツ プレースホルダ 2"/>
          <p:cNvSpPr>
            <a:spLocks noGrp="1"/>
          </p:cNvSpPr>
          <p:nvPr>
            <p:ph sz="half" idx="1"/>
          </p:nvPr>
        </p:nvSpPr>
        <p:spPr>
          <a:xfrm>
            <a:off x="342900" y="2133604"/>
            <a:ext cx="3028950" cy="6034617"/>
          </a:xfrm>
          <a:prstGeom prst="rect">
            <a:avLst/>
          </a:prstGeom>
        </p:spPr>
        <p:txBody>
          <a:bodyPr lIns="85661" tIns="42830" rIns="85661" bIns="42830"/>
          <a:lstStyle>
            <a:lvl1pPr>
              <a:defRPr sz="3467"/>
            </a:lvl1pPr>
            <a:lvl2pPr>
              <a:defRPr sz="2933"/>
            </a:lvl2pPr>
            <a:lvl3pPr>
              <a:defRPr sz="2533"/>
            </a:lvl3pPr>
            <a:lvl4pPr>
              <a:defRPr sz="2267"/>
            </a:lvl4pPr>
            <a:lvl5pPr>
              <a:defRPr sz="2267"/>
            </a:lvl5pPr>
            <a:lvl6pPr>
              <a:defRPr sz="2267"/>
            </a:lvl6pPr>
            <a:lvl7pPr>
              <a:defRPr sz="2267"/>
            </a:lvl7pPr>
            <a:lvl8pPr>
              <a:defRPr sz="2267"/>
            </a:lvl8pPr>
            <a:lvl9pPr>
              <a:defRPr sz="226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486150" y="2133604"/>
            <a:ext cx="3028950" cy="6034617"/>
          </a:xfrm>
          <a:prstGeom prst="rect">
            <a:avLst/>
          </a:prstGeom>
        </p:spPr>
        <p:txBody>
          <a:bodyPr lIns="85661" tIns="42830" rIns="85661" bIns="42830"/>
          <a:lstStyle>
            <a:lvl1pPr>
              <a:defRPr sz="3467"/>
            </a:lvl1pPr>
            <a:lvl2pPr>
              <a:defRPr sz="2933"/>
            </a:lvl2pPr>
            <a:lvl3pPr>
              <a:defRPr sz="2533"/>
            </a:lvl3pPr>
            <a:lvl4pPr>
              <a:defRPr sz="2267"/>
            </a:lvl4pPr>
            <a:lvl5pPr>
              <a:defRPr sz="2267"/>
            </a:lvl5pPr>
            <a:lvl6pPr>
              <a:defRPr sz="2267"/>
            </a:lvl6pPr>
            <a:lvl7pPr>
              <a:defRPr sz="2267"/>
            </a:lvl7pPr>
            <a:lvl8pPr>
              <a:defRPr sz="2267"/>
            </a:lvl8pPr>
            <a:lvl9pPr>
              <a:defRPr sz="226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2021/8/31</a:t>
            </a:fld>
            <a:endParaRPr kumimoji="1" lang="ja-JP" altLang="en-US"/>
          </a:p>
        </p:txBody>
      </p:sp>
      <p:sp>
        <p:nvSpPr>
          <p:cNvPr id="6" name="フッター プレースホルダ 5"/>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342901" y="2046819"/>
            <a:ext cx="3030141" cy="853016"/>
          </a:xfrm>
          <a:prstGeom prst="rect">
            <a:avLst/>
          </a:prstGeom>
        </p:spPr>
        <p:txBody>
          <a:bodyPr lIns="85661" tIns="42830" rIns="85661" bIns="42830" anchor="b"/>
          <a:lstStyle>
            <a:lvl1pPr marL="0" indent="0">
              <a:buNone/>
              <a:defRPr sz="2933" b="1"/>
            </a:lvl1pPr>
            <a:lvl2pPr marL="571059" indent="0">
              <a:buNone/>
              <a:defRPr sz="2533" b="1"/>
            </a:lvl2pPr>
            <a:lvl3pPr marL="1142118" indent="0">
              <a:buNone/>
              <a:defRPr sz="2267" b="1"/>
            </a:lvl3pPr>
            <a:lvl4pPr marL="1713177" indent="0">
              <a:buNone/>
              <a:defRPr sz="2000" b="1"/>
            </a:lvl4pPr>
            <a:lvl5pPr marL="2284236" indent="0">
              <a:buNone/>
              <a:defRPr sz="2000" b="1"/>
            </a:lvl5pPr>
            <a:lvl6pPr marL="2855295" indent="0">
              <a:buNone/>
              <a:defRPr sz="2000" b="1"/>
            </a:lvl6pPr>
            <a:lvl7pPr marL="3426354" indent="0">
              <a:buNone/>
              <a:defRPr sz="2000" b="1"/>
            </a:lvl7pPr>
            <a:lvl8pPr marL="3997413" indent="0">
              <a:buNone/>
              <a:defRPr sz="2000" b="1"/>
            </a:lvl8pPr>
            <a:lvl9pPr marL="4568472" indent="0">
              <a:buNone/>
              <a:defRPr sz="20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342901" y="2899835"/>
            <a:ext cx="3030141" cy="5268384"/>
          </a:xfrm>
          <a:prstGeom prst="rect">
            <a:avLst/>
          </a:prstGeom>
        </p:spPr>
        <p:txBody>
          <a:bodyPr lIns="85661" tIns="42830" rIns="85661" bIns="42830"/>
          <a:lstStyle>
            <a:lvl1pPr>
              <a:defRPr sz="2933"/>
            </a:lvl1pPr>
            <a:lvl2pPr>
              <a:defRPr sz="2533"/>
            </a:lvl2pPr>
            <a:lvl3pPr>
              <a:defRPr sz="2267"/>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71" y="2046819"/>
            <a:ext cx="3031331" cy="853016"/>
          </a:xfrm>
          <a:prstGeom prst="rect">
            <a:avLst/>
          </a:prstGeom>
        </p:spPr>
        <p:txBody>
          <a:bodyPr lIns="85661" tIns="42830" rIns="85661" bIns="42830" anchor="b"/>
          <a:lstStyle>
            <a:lvl1pPr marL="0" indent="0">
              <a:buNone/>
              <a:defRPr sz="2933" b="1"/>
            </a:lvl1pPr>
            <a:lvl2pPr marL="571059" indent="0">
              <a:buNone/>
              <a:defRPr sz="2533" b="1"/>
            </a:lvl2pPr>
            <a:lvl3pPr marL="1142118" indent="0">
              <a:buNone/>
              <a:defRPr sz="2267" b="1"/>
            </a:lvl3pPr>
            <a:lvl4pPr marL="1713177" indent="0">
              <a:buNone/>
              <a:defRPr sz="2000" b="1"/>
            </a:lvl4pPr>
            <a:lvl5pPr marL="2284236" indent="0">
              <a:buNone/>
              <a:defRPr sz="2000" b="1"/>
            </a:lvl5pPr>
            <a:lvl6pPr marL="2855295" indent="0">
              <a:buNone/>
              <a:defRPr sz="2000" b="1"/>
            </a:lvl6pPr>
            <a:lvl7pPr marL="3426354" indent="0">
              <a:buNone/>
              <a:defRPr sz="2000" b="1"/>
            </a:lvl7pPr>
            <a:lvl8pPr marL="3997413" indent="0">
              <a:buNone/>
              <a:defRPr sz="2000" b="1"/>
            </a:lvl8pPr>
            <a:lvl9pPr marL="4568472" indent="0">
              <a:buNone/>
              <a:defRPr sz="20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3483771" y="2899835"/>
            <a:ext cx="3031331" cy="5268384"/>
          </a:xfrm>
          <a:prstGeom prst="rect">
            <a:avLst/>
          </a:prstGeom>
        </p:spPr>
        <p:txBody>
          <a:bodyPr lIns="85661" tIns="42830" rIns="85661" bIns="42830"/>
          <a:lstStyle>
            <a:lvl1pPr>
              <a:defRPr sz="2933"/>
            </a:lvl1pPr>
            <a:lvl2pPr>
              <a:defRPr sz="2533"/>
            </a:lvl2pPr>
            <a:lvl3pPr>
              <a:defRPr sz="2267"/>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2021/8/31</a:t>
            </a:fld>
            <a:endParaRPr kumimoji="1" lang="ja-JP" altLang="en-US"/>
          </a:p>
        </p:txBody>
      </p:sp>
      <p:sp>
        <p:nvSpPr>
          <p:cNvPr id="8" name="フッター プレースホルダ 7"/>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9" name="スライド番号プレースホルダ 8"/>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日付プレースホルダ 2"/>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2021/8/31</a:t>
            </a:fld>
            <a:endParaRPr kumimoji="1" lang="ja-JP" altLang="en-US"/>
          </a:p>
        </p:txBody>
      </p:sp>
      <p:sp>
        <p:nvSpPr>
          <p:cNvPr id="4" name="フッター プレースホルダ 3"/>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5" name="スライド番号プレースホルダ 4"/>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2021/8/31</a:t>
            </a:fld>
            <a:endParaRPr kumimoji="1" lang="ja-JP" altLang="en-US"/>
          </a:p>
        </p:txBody>
      </p:sp>
      <p:sp>
        <p:nvSpPr>
          <p:cNvPr id="3" name="フッター プレースホルダ 2"/>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4" name="スライド番号プレースホルダ 3"/>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2" y="364067"/>
            <a:ext cx="2256234" cy="1549400"/>
          </a:xfrm>
          <a:prstGeom prst="rect">
            <a:avLst/>
          </a:prstGeom>
        </p:spPr>
        <p:txBody>
          <a:bodyPr lIns="85661" tIns="42830" rIns="85661" bIns="42830" anchor="b"/>
          <a:lstStyle>
            <a:lvl1pPr algn="l">
              <a:defRPr sz="2533" b="1"/>
            </a:lvl1pPr>
          </a:lstStyle>
          <a:p>
            <a:r>
              <a:rPr kumimoji="1" lang="ja-JP" altLang="en-US"/>
              <a:t>マスター タイトルの書式設定</a:t>
            </a:r>
          </a:p>
        </p:txBody>
      </p:sp>
      <p:sp>
        <p:nvSpPr>
          <p:cNvPr id="3" name="コンテンツ プレースホルダ 2"/>
          <p:cNvSpPr>
            <a:spLocks noGrp="1"/>
          </p:cNvSpPr>
          <p:nvPr>
            <p:ph idx="1"/>
          </p:nvPr>
        </p:nvSpPr>
        <p:spPr>
          <a:xfrm>
            <a:off x="2681289" y="364070"/>
            <a:ext cx="3833812" cy="7804151"/>
          </a:xfrm>
          <a:prstGeom prst="rect">
            <a:avLst/>
          </a:prstGeom>
        </p:spPr>
        <p:txBody>
          <a:bodyPr lIns="85661" tIns="42830" rIns="85661" bIns="42830"/>
          <a:lstStyle>
            <a:lvl1pPr>
              <a:defRPr sz="4000"/>
            </a:lvl1pPr>
            <a:lvl2pPr>
              <a:defRPr sz="3467"/>
            </a:lvl2pPr>
            <a:lvl3pPr>
              <a:defRPr sz="2933"/>
            </a:lvl3pPr>
            <a:lvl4pPr>
              <a:defRPr sz="2533"/>
            </a:lvl4pPr>
            <a:lvl5pPr>
              <a:defRPr sz="2533"/>
            </a:lvl5pPr>
            <a:lvl6pPr>
              <a:defRPr sz="2533"/>
            </a:lvl6pPr>
            <a:lvl7pPr>
              <a:defRPr sz="2533"/>
            </a:lvl7pPr>
            <a:lvl8pPr>
              <a:defRPr sz="2533"/>
            </a:lvl8pPr>
            <a:lvl9pPr>
              <a:defRPr sz="253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02" y="1913470"/>
            <a:ext cx="2256234" cy="6254751"/>
          </a:xfrm>
          <a:prstGeom prst="rect">
            <a:avLst/>
          </a:prstGeom>
        </p:spPr>
        <p:txBody>
          <a:bodyPr lIns="85661" tIns="42830" rIns="85661" bIns="42830"/>
          <a:lstStyle>
            <a:lvl1pPr marL="0" indent="0">
              <a:buNone/>
              <a:defRPr sz="1733"/>
            </a:lvl1pPr>
            <a:lvl2pPr marL="571059" indent="0">
              <a:buNone/>
              <a:defRPr sz="1467"/>
            </a:lvl2pPr>
            <a:lvl3pPr marL="1142118" indent="0">
              <a:buNone/>
              <a:defRPr sz="1200"/>
            </a:lvl3pPr>
            <a:lvl4pPr marL="1713177" indent="0">
              <a:buNone/>
              <a:defRPr sz="1067"/>
            </a:lvl4pPr>
            <a:lvl5pPr marL="2284236" indent="0">
              <a:buNone/>
              <a:defRPr sz="1067"/>
            </a:lvl5pPr>
            <a:lvl6pPr marL="2855295" indent="0">
              <a:buNone/>
              <a:defRPr sz="1067"/>
            </a:lvl6pPr>
            <a:lvl7pPr marL="3426354" indent="0">
              <a:buNone/>
              <a:defRPr sz="1067"/>
            </a:lvl7pPr>
            <a:lvl8pPr marL="3997413" indent="0">
              <a:buNone/>
              <a:defRPr sz="1067"/>
            </a:lvl8pPr>
            <a:lvl9pPr marL="4568472" indent="0">
              <a:buNone/>
              <a:defRPr sz="1067"/>
            </a:lvl9pPr>
          </a:lstStyle>
          <a:p>
            <a:pPr lvl="0"/>
            <a:r>
              <a:rPr kumimoji="1" lang="ja-JP" altLang="en-US"/>
              <a:t>マスター テキストの書式設定</a:t>
            </a:r>
          </a:p>
        </p:txBody>
      </p:sp>
      <p:sp>
        <p:nvSpPr>
          <p:cNvPr id="5" name="日付プレースホルダ 4"/>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2021/8/31</a:t>
            </a:fld>
            <a:endParaRPr kumimoji="1" lang="ja-JP" altLang="en-US"/>
          </a:p>
        </p:txBody>
      </p:sp>
      <p:sp>
        <p:nvSpPr>
          <p:cNvPr id="6" name="フッター プレースホルダ 5"/>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799"/>
            <a:ext cx="4114800" cy="755651"/>
          </a:xfrm>
          <a:prstGeom prst="rect">
            <a:avLst/>
          </a:prstGeom>
        </p:spPr>
        <p:txBody>
          <a:bodyPr lIns="85661" tIns="42830" rIns="85661" bIns="42830" anchor="b"/>
          <a:lstStyle>
            <a:lvl1pPr algn="l">
              <a:defRPr sz="2533" b="1"/>
            </a:lvl1pPr>
          </a:lstStyle>
          <a:p>
            <a:r>
              <a:rPr kumimoji="1" lang="ja-JP" altLang="en-US"/>
              <a:t>マスター タイトルの書式設定</a:t>
            </a:r>
          </a:p>
        </p:txBody>
      </p:sp>
      <p:sp>
        <p:nvSpPr>
          <p:cNvPr id="3" name="図プレースホルダ 2"/>
          <p:cNvSpPr>
            <a:spLocks noGrp="1"/>
          </p:cNvSpPr>
          <p:nvPr>
            <p:ph type="pic" idx="1"/>
          </p:nvPr>
        </p:nvSpPr>
        <p:spPr>
          <a:xfrm>
            <a:off x="1344216" y="817033"/>
            <a:ext cx="4114800" cy="5486400"/>
          </a:xfrm>
          <a:prstGeom prst="rect">
            <a:avLst/>
          </a:prstGeom>
        </p:spPr>
        <p:txBody>
          <a:bodyPr lIns="85661" tIns="42830" rIns="85661" bIns="42830"/>
          <a:lstStyle>
            <a:lvl1pPr marL="0" indent="0">
              <a:buNone/>
              <a:defRPr sz="4000"/>
            </a:lvl1pPr>
            <a:lvl2pPr marL="571059" indent="0">
              <a:buNone/>
              <a:defRPr sz="3467"/>
            </a:lvl2pPr>
            <a:lvl3pPr marL="1142118" indent="0">
              <a:buNone/>
              <a:defRPr sz="2933"/>
            </a:lvl3pPr>
            <a:lvl4pPr marL="1713177" indent="0">
              <a:buNone/>
              <a:defRPr sz="2533"/>
            </a:lvl4pPr>
            <a:lvl5pPr marL="2284236" indent="0">
              <a:buNone/>
              <a:defRPr sz="2533"/>
            </a:lvl5pPr>
            <a:lvl6pPr marL="2855295" indent="0">
              <a:buNone/>
              <a:defRPr sz="2533"/>
            </a:lvl6pPr>
            <a:lvl7pPr marL="3426354" indent="0">
              <a:buNone/>
              <a:defRPr sz="2533"/>
            </a:lvl7pPr>
            <a:lvl8pPr marL="3997413" indent="0">
              <a:buNone/>
              <a:defRPr sz="2533"/>
            </a:lvl8pPr>
            <a:lvl9pPr marL="4568472" indent="0">
              <a:buNone/>
              <a:defRPr sz="2533"/>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344216" y="7156451"/>
            <a:ext cx="4114800" cy="1073149"/>
          </a:xfrm>
          <a:prstGeom prst="rect">
            <a:avLst/>
          </a:prstGeom>
        </p:spPr>
        <p:txBody>
          <a:bodyPr lIns="85661" tIns="42830" rIns="85661" bIns="42830"/>
          <a:lstStyle>
            <a:lvl1pPr marL="0" indent="0">
              <a:buNone/>
              <a:defRPr sz="1733"/>
            </a:lvl1pPr>
            <a:lvl2pPr marL="571059" indent="0">
              <a:buNone/>
              <a:defRPr sz="1467"/>
            </a:lvl2pPr>
            <a:lvl3pPr marL="1142118" indent="0">
              <a:buNone/>
              <a:defRPr sz="1200"/>
            </a:lvl3pPr>
            <a:lvl4pPr marL="1713177" indent="0">
              <a:buNone/>
              <a:defRPr sz="1067"/>
            </a:lvl4pPr>
            <a:lvl5pPr marL="2284236" indent="0">
              <a:buNone/>
              <a:defRPr sz="1067"/>
            </a:lvl5pPr>
            <a:lvl6pPr marL="2855295" indent="0">
              <a:buNone/>
              <a:defRPr sz="1067"/>
            </a:lvl6pPr>
            <a:lvl7pPr marL="3426354" indent="0">
              <a:buNone/>
              <a:defRPr sz="1067"/>
            </a:lvl7pPr>
            <a:lvl8pPr marL="3997413" indent="0">
              <a:buNone/>
              <a:defRPr sz="1067"/>
            </a:lvl8pPr>
            <a:lvl9pPr marL="4568472" indent="0">
              <a:buNone/>
              <a:defRPr sz="1067"/>
            </a:lvl9pPr>
          </a:lstStyle>
          <a:p>
            <a:pPr lvl="0"/>
            <a:r>
              <a:rPr kumimoji="1" lang="ja-JP" altLang="en-US"/>
              <a:t>マスター テキストの書式設定</a:t>
            </a:r>
          </a:p>
        </p:txBody>
      </p:sp>
      <p:sp>
        <p:nvSpPr>
          <p:cNvPr id="5" name="日付プレースホルダ 4"/>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2021/8/31</a:t>
            </a:fld>
            <a:endParaRPr kumimoji="1" lang="ja-JP" altLang="en-US"/>
          </a:p>
        </p:txBody>
      </p:sp>
      <p:sp>
        <p:nvSpPr>
          <p:cNvPr id="6" name="フッター プレースホルダ 5"/>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42118" rtl="0" eaLnBrk="1" latinLnBrk="0" hangingPunct="1">
        <a:spcBef>
          <a:spcPct val="0"/>
        </a:spcBef>
        <a:buNone/>
        <a:defRPr kumimoji="1" sz="5467" kern="1200">
          <a:solidFill>
            <a:schemeClr val="tx1"/>
          </a:solidFill>
          <a:latin typeface="+mj-lt"/>
          <a:ea typeface="+mj-ea"/>
          <a:cs typeface="+mj-cs"/>
        </a:defRPr>
      </a:lvl1pPr>
    </p:titleStyle>
    <p:bodyStyle>
      <a:lvl1pPr marL="428295" indent="-428295" algn="l" defTabSz="1142118" rtl="0" eaLnBrk="1" latinLnBrk="0" hangingPunct="1">
        <a:spcBef>
          <a:spcPct val="20000"/>
        </a:spcBef>
        <a:buFont typeface="Arial" pitchFamily="34" charset="0"/>
        <a:buChar char="•"/>
        <a:defRPr kumimoji="1" sz="4000" kern="1200">
          <a:solidFill>
            <a:schemeClr val="tx1"/>
          </a:solidFill>
          <a:latin typeface="+mn-lt"/>
          <a:ea typeface="+mn-ea"/>
          <a:cs typeface="+mn-cs"/>
        </a:defRPr>
      </a:lvl1pPr>
      <a:lvl2pPr marL="927971" indent="-356912" algn="l" defTabSz="1142118" rtl="0" eaLnBrk="1" latinLnBrk="0" hangingPunct="1">
        <a:spcBef>
          <a:spcPct val="20000"/>
        </a:spcBef>
        <a:buFont typeface="Arial" pitchFamily="34" charset="0"/>
        <a:buChar char="–"/>
        <a:defRPr kumimoji="1" sz="3467" kern="1200">
          <a:solidFill>
            <a:schemeClr val="tx1"/>
          </a:solidFill>
          <a:latin typeface="+mn-lt"/>
          <a:ea typeface="+mn-ea"/>
          <a:cs typeface="+mn-cs"/>
        </a:defRPr>
      </a:lvl2pPr>
      <a:lvl3pPr marL="1427647" indent="-285529" algn="l" defTabSz="1142118" rtl="0" eaLnBrk="1" latinLnBrk="0" hangingPunct="1">
        <a:spcBef>
          <a:spcPct val="20000"/>
        </a:spcBef>
        <a:buFont typeface="Arial" pitchFamily="34" charset="0"/>
        <a:buChar char="•"/>
        <a:defRPr kumimoji="1" sz="2933" kern="1200">
          <a:solidFill>
            <a:schemeClr val="tx1"/>
          </a:solidFill>
          <a:latin typeface="+mn-lt"/>
          <a:ea typeface="+mn-ea"/>
          <a:cs typeface="+mn-cs"/>
        </a:defRPr>
      </a:lvl3pPr>
      <a:lvl4pPr marL="1998706"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4pPr>
      <a:lvl5pPr marL="2569765"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5pPr>
      <a:lvl6pPr marL="3140824"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6pPr>
      <a:lvl7pPr marL="3711883"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7pPr>
      <a:lvl8pPr marL="4282942"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8pPr>
      <a:lvl9pPr marL="4854001"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9pPr>
    </p:bodyStyle>
    <p:otherStyle>
      <a:defPPr>
        <a:defRPr lang="ja-JP"/>
      </a:defPPr>
      <a:lvl1pPr marL="0" algn="l" defTabSz="1142118" rtl="0" eaLnBrk="1" latinLnBrk="0" hangingPunct="1">
        <a:defRPr kumimoji="1" sz="2267" kern="1200">
          <a:solidFill>
            <a:schemeClr val="tx1"/>
          </a:solidFill>
          <a:latin typeface="+mn-lt"/>
          <a:ea typeface="+mn-ea"/>
          <a:cs typeface="+mn-cs"/>
        </a:defRPr>
      </a:lvl1pPr>
      <a:lvl2pPr marL="571059" algn="l" defTabSz="1142118" rtl="0" eaLnBrk="1" latinLnBrk="0" hangingPunct="1">
        <a:defRPr kumimoji="1" sz="2267" kern="1200">
          <a:solidFill>
            <a:schemeClr val="tx1"/>
          </a:solidFill>
          <a:latin typeface="+mn-lt"/>
          <a:ea typeface="+mn-ea"/>
          <a:cs typeface="+mn-cs"/>
        </a:defRPr>
      </a:lvl2pPr>
      <a:lvl3pPr marL="1142118" algn="l" defTabSz="1142118" rtl="0" eaLnBrk="1" latinLnBrk="0" hangingPunct="1">
        <a:defRPr kumimoji="1" sz="2267" kern="1200">
          <a:solidFill>
            <a:schemeClr val="tx1"/>
          </a:solidFill>
          <a:latin typeface="+mn-lt"/>
          <a:ea typeface="+mn-ea"/>
          <a:cs typeface="+mn-cs"/>
        </a:defRPr>
      </a:lvl3pPr>
      <a:lvl4pPr marL="1713177" algn="l" defTabSz="1142118" rtl="0" eaLnBrk="1" latinLnBrk="0" hangingPunct="1">
        <a:defRPr kumimoji="1" sz="2267" kern="1200">
          <a:solidFill>
            <a:schemeClr val="tx1"/>
          </a:solidFill>
          <a:latin typeface="+mn-lt"/>
          <a:ea typeface="+mn-ea"/>
          <a:cs typeface="+mn-cs"/>
        </a:defRPr>
      </a:lvl4pPr>
      <a:lvl5pPr marL="2284236" algn="l" defTabSz="1142118" rtl="0" eaLnBrk="1" latinLnBrk="0" hangingPunct="1">
        <a:defRPr kumimoji="1" sz="2267" kern="1200">
          <a:solidFill>
            <a:schemeClr val="tx1"/>
          </a:solidFill>
          <a:latin typeface="+mn-lt"/>
          <a:ea typeface="+mn-ea"/>
          <a:cs typeface="+mn-cs"/>
        </a:defRPr>
      </a:lvl5pPr>
      <a:lvl6pPr marL="2855295" algn="l" defTabSz="1142118" rtl="0" eaLnBrk="1" latinLnBrk="0" hangingPunct="1">
        <a:defRPr kumimoji="1" sz="2267" kern="1200">
          <a:solidFill>
            <a:schemeClr val="tx1"/>
          </a:solidFill>
          <a:latin typeface="+mn-lt"/>
          <a:ea typeface="+mn-ea"/>
          <a:cs typeface="+mn-cs"/>
        </a:defRPr>
      </a:lvl6pPr>
      <a:lvl7pPr marL="3426354" algn="l" defTabSz="1142118" rtl="0" eaLnBrk="1" latinLnBrk="0" hangingPunct="1">
        <a:defRPr kumimoji="1" sz="2267" kern="1200">
          <a:solidFill>
            <a:schemeClr val="tx1"/>
          </a:solidFill>
          <a:latin typeface="+mn-lt"/>
          <a:ea typeface="+mn-ea"/>
          <a:cs typeface="+mn-cs"/>
        </a:defRPr>
      </a:lvl7pPr>
      <a:lvl8pPr marL="3997413" algn="l" defTabSz="1142118" rtl="0" eaLnBrk="1" latinLnBrk="0" hangingPunct="1">
        <a:defRPr kumimoji="1" sz="2267" kern="1200">
          <a:solidFill>
            <a:schemeClr val="tx1"/>
          </a:solidFill>
          <a:latin typeface="+mn-lt"/>
          <a:ea typeface="+mn-ea"/>
          <a:cs typeface="+mn-cs"/>
        </a:defRPr>
      </a:lvl8pPr>
      <a:lvl9pPr marL="4568472" algn="l" defTabSz="1142118" rtl="0" eaLnBrk="1" latinLnBrk="0" hangingPunct="1">
        <a:defRPr kumimoji="1" sz="22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image" Target="../media/image31.emf"/><Relationship Id="rId1" Type="http://schemas.openxmlformats.org/officeDocument/2006/relationships/slideLayout" Target="../slideLayouts/slideLayout1.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1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0.emf"/><Relationship Id="rId4" Type="http://schemas.openxmlformats.org/officeDocument/2006/relationships/image" Target="../media/image39.emf"/></Relationships>
</file>

<file path=ppt/slides/_rels/slide1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_rels/slide1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jpg"/></Relationships>
</file>

<file path=ppt/slides/_rels/slide16.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52.jpg"/><Relationship Id="rId7" Type="http://schemas.openxmlformats.org/officeDocument/2006/relationships/image" Target="../media/image5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5.jpg"/><Relationship Id="rId5" Type="http://schemas.openxmlformats.org/officeDocument/2006/relationships/image" Target="../media/image54.jfif"/><Relationship Id="rId4" Type="http://schemas.openxmlformats.org/officeDocument/2006/relationships/image" Target="../media/image53.png"/><Relationship Id="rId9" Type="http://schemas.openxmlformats.org/officeDocument/2006/relationships/image" Target="../media/image58.jp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emf"/><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emf"/><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emf"/><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3">
            <a:extLst>
              <a:ext uri="{FF2B5EF4-FFF2-40B4-BE49-F238E27FC236}">
                <a16:creationId xmlns:a16="http://schemas.microsoft.com/office/drawing/2014/main" id="{BB522787-FA89-4CFA-B489-AF49572554FD}"/>
              </a:ext>
            </a:extLst>
          </p:cNvPr>
          <p:cNvSpPr/>
          <p:nvPr/>
        </p:nvSpPr>
        <p:spPr>
          <a:xfrm>
            <a:off x="188640" y="144016"/>
            <a:ext cx="6480720" cy="8388424"/>
          </a:xfrm>
          <a:prstGeom prst="roundRect">
            <a:avLst>
              <a:gd name="adj" fmla="val 5843"/>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gn="r">
              <a:spcAft>
                <a:spcPts val="800"/>
              </a:spcAft>
            </a:pPr>
            <a:endParaRPr lang="en-US" altLang="ja-JP" sz="1600" dirty="0">
              <a:latin typeface="+mj-ea"/>
              <a:cs typeface="Meiryo UI" panose="020B0604030504040204" pitchFamily="50" charset="-128"/>
            </a:endParaRPr>
          </a:p>
          <a:p>
            <a:pPr algn="ctr">
              <a:spcAft>
                <a:spcPts val="800"/>
              </a:spcAft>
            </a:pPr>
            <a:r>
              <a:rPr lang="ja-JP" altLang="en-US" sz="2000" dirty="0">
                <a:latin typeface="Agency FB" panose="020B0503020202020204" pitchFamily="34" charset="0"/>
                <a:ea typeface="+mj-ea"/>
                <a:cs typeface="Meiryo UI" panose="020B0604030504040204" pitchFamily="50" charset="-128"/>
              </a:rPr>
              <a:t>飼養衛生管理マニュアル例</a:t>
            </a:r>
            <a:endParaRPr lang="en-US" altLang="ja-JP" sz="2000" dirty="0">
              <a:latin typeface="Agency FB" panose="020B0503020202020204" pitchFamily="34" charset="0"/>
              <a:ea typeface="+mj-ea"/>
              <a:cs typeface="Meiryo UI" panose="020B0604030504040204" pitchFamily="50" charset="-128"/>
            </a:endParaRPr>
          </a:p>
          <a:p>
            <a:pPr algn="ctr">
              <a:spcAft>
                <a:spcPts val="800"/>
              </a:spcAft>
            </a:pPr>
            <a:endParaRPr lang="en-US" altLang="ja-JP" sz="2000" dirty="0">
              <a:latin typeface="+mj-ea"/>
              <a:ea typeface="+mj-ea"/>
              <a:cs typeface="Meiryo UI" panose="020B0604030504040204" pitchFamily="50" charset="-128"/>
            </a:endParaRPr>
          </a:p>
          <a:p>
            <a:pPr>
              <a:spcBef>
                <a:spcPts val="600"/>
              </a:spcBef>
            </a:pPr>
            <a:r>
              <a:rPr lang="ja-JP" altLang="en-US" sz="1600" dirty="0">
                <a:latin typeface="+mj-ea"/>
                <a:ea typeface="+mj-ea"/>
                <a:cs typeface="Meiryo UI" panose="020B0604030504040204" pitchFamily="50" charset="-128"/>
              </a:rPr>
              <a:t>はじめに</a:t>
            </a:r>
            <a:endParaRPr lang="en-US" altLang="ja-JP" sz="1600" dirty="0">
              <a:latin typeface="+mj-ea"/>
              <a:ea typeface="+mj-ea"/>
              <a:cs typeface="Meiryo UI" panose="020B0604030504040204" pitchFamily="50" charset="-128"/>
            </a:endParaRPr>
          </a:p>
          <a:p>
            <a:pPr>
              <a:spcAft>
                <a:spcPts val="800"/>
              </a:spcAft>
            </a:pPr>
            <a:r>
              <a:rPr lang="ja-JP" altLang="en-US" sz="1600" dirty="0">
                <a:latin typeface="+mj-ea"/>
                <a:ea typeface="+mj-ea"/>
                <a:cs typeface="Meiryo UI" panose="020B0604030504040204" pitchFamily="50" charset="-128"/>
              </a:rPr>
              <a:t>　</a:t>
            </a:r>
            <a:endParaRPr lang="en-US" altLang="ja-JP" sz="1600" dirty="0">
              <a:latin typeface="+mj-ea"/>
              <a:ea typeface="+mj-ea"/>
              <a:cs typeface="Meiryo UI" panose="020B0604030504040204" pitchFamily="50" charset="-128"/>
            </a:endParaRPr>
          </a:p>
          <a:p>
            <a:pPr>
              <a:spcAft>
                <a:spcPts val="800"/>
              </a:spcAft>
            </a:pPr>
            <a:r>
              <a:rPr lang="ja-JP" altLang="en-US" sz="1600" dirty="0">
                <a:latin typeface="+mj-ea"/>
                <a:ea typeface="+mj-ea"/>
                <a:cs typeface="Meiryo UI" panose="020B0604030504040204" pitchFamily="50" charset="-128"/>
              </a:rPr>
              <a:t>　令和２年６月</a:t>
            </a:r>
            <a:r>
              <a:rPr lang="en-US" altLang="ja-JP" sz="1600" dirty="0">
                <a:latin typeface="+mj-ea"/>
                <a:ea typeface="+mj-ea"/>
                <a:cs typeface="Meiryo UI" panose="020B0604030504040204" pitchFamily="50" charset="-128"/>
              </a:rPr>
              <a:t>30</a:t>
            </a:r>
            <a:r>
              <a:rPr lang="ja-JP" altLang="en-US" sz="1600" dirty="0">
                <a:latin typeface="+mj-ea"/>
                <a:ea typeface="+mj-ea"/>
                <a:cs typeface="Meiryo UI" panose="020B0604030504040204" pitchFamily="50" charset="-128"/>
              </a:rPr>
              <a:t>日に新たな飼養衛生管理基準（以下「新基準」という。）を含む家畜伝染病予防法施行規則及び家畜伝染病予防法施行規則の一部を改正する省令の一部を改正する省令（令和２年農林水産省令第</a:t>
            </a:r>
            <a:r>
              <a:rPr lang="en-US" altLang="ja-JP" sz="1600" dirty="0">
                <a:latin typeface="+mj-ea"/>
                <a:ea typeface="+mj-ea"/>
                <a:cs typeface="Meiryo UI" panose="020B0604030504040204" pitchFamily="50" charset="-128"/>
              </a:rPr>
              <a:t>46</a:t>
            </a:r>
            <a:r>
              <a:rPr lang="ja-JP" altLang="en-US" sz="1600" dirty="0">
                <a:latin typeface="+mj-ea"/>
                <a:ea typeface="+mj-ea"/>
                <a:cs typeface="Meiryo UI" panose="020B0604030504040204" pitchFamily="50" charset="-128"/>
              </a:rPr>
              <a:t>号）が公布されました。</a:t>
            </a:r>
          </a:p>
          <a:p>
            <a:pPr>
              <a:spcAft>
                <a:spcPts val="800"/>
              </a:spcAft>
            </a:pPr>
            <a:r>
              <a:rPr lang="ja-JP" altLang="en-US" sz="1600" dirty="0">
                <a:latin typeface="+mj-ea"/>
                <a:ea typeface="+mj-ea"/>
                <a:cs typeface="Meiryo UI" panose="020B0604030504040204" pitchFamily="50" charset="-128"/>
              </a:rPr>
              <a:t>　新基準においては、これまで農場で実施している衛生対策を見える化した上で、関係者間（農場の従事者や外部従事者）で共有し、徹底した実践を図るため「飼養衛生管理マニュアル」を作成することを規定しています。</a:t>
            </a:r>
          </a:p>
          <a:p>
            <a:pPr>
              <a:spcAft>
                <a:spcPts val="800"/>
              </a:spcAft>
            </a:pPr>
            <a:r>
              <a:rPr lang="ja-JP" altLang="en-US" sz="1600" dirty="0">
                <a:latin typeface="+mj-ea"/>
                <a:ea typeface="+mj-ea"/>
                <a:cs typeface="Meiryo UI" panose="020B0604030504040204" pitchFamily="50" charset="-128"/>
              </a:rPr>
              <a:t>　農場において飼養衛生管理マニュアルの作成が円滑に進むように、生産者団体の協力も得ながらマニュアル例を作成しました。</a:t>
            </a:r>
            <a:endParaRPr lang="en-US" altLang="ja-JP" sz="1600" dirty="0">
              <a:latin typeface="+mj-ea"/>
              <a:ea typeface="+mj-ea"/>
              <a:cs typeface="Meiryo UI" panose="020B0604030504040204" pitchFamily="50" charset="-128"/>
            </a:endParaRPr>
          </a:p>
          <a:p>
            <a:pPr>
              <a:spcAft>
                <a:spcPts val="800"/>
              </a:spcAft>
            </a:pPr>
            <a:r>
              <a:rPr lang="ja-JP" altLang="en-US" sz="1600" dirty="0">
                <a:latin typeface="+mj-ea"/>
                <a:ea typeface="+mj-ea"/>
                <a:cs typeface="Meiryo UI" panose="020B0604030504040204" pitchFamily="50" charset="-128"/>
              </a:rPr>
              <a:t>　本マニュアル例は、基本的な衛生管理システムの項目を示したものです。</a:t>
            </a:r>
            <a:endParaRPr lang="en-US" altLang="ja-JP" sz="1600" dirty="0">
              <a:latin typeface="+mj-ea"/>
              <a:ea typeface="+mj-ea"/>
              <a:cs typeface="Meiryo UI" panose="020B0604030504040204" pitchFamily="50" charset="-128"/>
            </a:endParaRPr>
          </a:p>
          <a:p>
            <a:pPr>
              <a:spcAft>
                <a:spcPts val="800"/>
              </a:spcAft>
            </a:pPr>
            <a:r>
              <a:rPr lang="ja-JP" altLang="en-US" sz="1600" dirty="0">
                <a:latin typeface="+mj-ea"/>
                <a:ea typeface="+mj-ea"/>
                <a:cs typeface="Meiryo UI" panose="020B0604030504040204" pitchFamily="50" charset="-128"/>
              </a:rPr>
              <a:t>　農場ごとの作業体系に合わせて加筆・修正し、策定後も家畜の所有者等による自己点検や担当の獣医師等による指摘事項を踏まえ、随時改訂を続けていくようお願いします。</a:t>
            </a:r>
          </a:p>
          <a:p>
            <a:pPr>
              <a:spcAft>
                <a:spcPts val="800"/>
              </a:spcAft>
            </a:pPr>
            <a:r>
              <a:rPr lang="ja-JP" altLang="en-US" sz="1600" dirty="0">
                <a:latin typeface="+mj-ea"/>
                <a:ea typeface="+mj-ea"/>
                <a:cs typeface="Meiryo UI" panose="020B0604030504040204" pitchFamily="50" charset="-128"/>
              </a:rPr>
              <a:t>　なお、農場ＨＡＣＣＰ、ＪＧＡＰ対応農場においては、農場のマネジメントシステム、作業手順等に基づいてマニュアルを策定してください。</a:t>
            </a:r>
            <a:endParaRPr lang="en-US" altLang="ja-JP" sz="1600" dirty="0">
              <a:latin typeface="+mj-ea"/>
              <a:ea typeface="+mj-ea"/>
              <a:cs typeface="Meiryo UI" panose="020B0604030504040204" pitchFamily="50" charset="-128"/>
            </a:endParaRPr>
          </a:p>
          <a:p>
            <a:pPr>
              <a:spcAft>
                <a:spcPts val="800"/>
              </a:spcAft>
            </a:pPr>
            <a:endParaRPr lang="en-US" altLang="ja-JP" sz="16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r>
              <a:rPr lang="ja-JP" altLang="en-US" sz="1400" dirty="0">
                <a:latin typeface="+mj-ea"/>
                <a:ea typeface="+mj-ea"/>
                <a:cs typeface="Meiryo UI" panose="020B0604030504040204" pitchFamily="50" charset="-128"/>
              </a:rPr>
              <a:t>令和２年</a:t>
            </a:r>
            <a:r>
              <a:rPr lang="en-US" altLang="ja-JP" sz="1400" dirty="0">
                <a:latin typeface="+mj-ea"/>
                <a:ea typeface="+mj-ea"/>
                <a:cs typeface="Meiryo UI" panose="020B0604030504040204" pitchFamily="50" charset="-128"/>
              </a:rPr>
              <a:t>10</a:t>
            </a:r>
            <a:r>
              <a:rPr lang="ja-JP" altLang="en-US" sz="1400" dirty="0">
                <a:latin typeface="+mj-ea"/>
                <a:ea typeface="+mj-ea"/>
                <a:cs typeface="Meiryo UI" panose="020B0604030504040204" pitchFamily="50" charset="-128"/>
              </a:rPr>
              <a:t>月１日</a:t>
            </a: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ja-JP" altLang="en-US" sz="1800" dirty="0">
              <a:latin typeface="+mj-ea"/>
              <a:ea typeface="+mj-ea"/>
              <a:cs typeface="Meiryo UI" panose="020B0604030504040204" pitchFamily="50" charset="-128"/>
            </a:endParaRPr>
          </a:p>
        </p:txBody>
      </p:sp>
      <p:sp>
        <p:nvSpPr>
          <p:cNvPr id="3" name="角丸四角形 13">
            <a:extLst>
              <a:ext uri="{FF2B5EF4-FFF2-40B4-BE49-F238E27FC236}">
                <a16:creationId xmlns:a16="http://schemas.microsoft.com/office/drawing/2014/main" id="{EB8424D9-254D-4568-BE89-4883E6F8D4A0}"/>
              </a:ext>
            </a:extLst>
          </p:cNvPr>
          <p:cNvSpPr/>
          <p:nvPr/>
        </p:nvSpPr>
        <p:spPr>
          <a:xfrm>
            <a:off x="3429946" y="7452320"/>
            <a:ext cx="3239414" cy="1152127"/>
          </a:xfrm>
          <a:prstGeom prst="roundRect">
            <a:avLst>
              <a:gd name="adj" fmla="val 0"/>
            </a:avLst>
          </a:prstGeom>
          <a:noFill/>
          <a:ln w="12700">
            <a:noFill/>
          </a:ln>
        </p:spPr>
        <p:style>
          <a:lnRef idx="2">
            <a:schemeClr val="accent3"/>
          </a:lnRef>
          <a:fillRef idx="1">
            <a:schemeClr val="lt1"/>
          </a:fillRef>
          <a:effectRef idx="0">
            <a:schemeClr val="accent3"/>
          </a:effectRef>
          <a:fontRef idx="minor">
            <a:schemeClr val="dk1"/>
          </a:fontRef>
        </p:style>
        <p:txBody>
          <a:bodyPr rtlCol="0" anchor="t"/>
          <a:lstStyle/>
          <a:p>
            <a:pPr algn="r">
              <a:spcAft>
                <a:spcPts val="800"/>
              </a:spcAft>
            </a:pPr>
            <a:endParaRPr lang="en-US" altLang="ja-JP" sz="1400" dirty="0">
              <a:latin typeface="+mn-ea"/>
              <a:cs typeface="Meiryo UI" panose="020B0604030504040204" pitchFamily="50" charset="-128"/>
            </a:endParaRPr>
          </a:p>
          <a:p>
            <a:pPr algn="r">
              <a:spcAft>
                <a:spcPts val="800"/>
              </a:spcAft>
            </a:pP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農林水産省消費・安全局動物衛生課</a:t>
            </a: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家畜防疫対策室病原体管理班</a:t>
            </a: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a:t>
            </a: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a:t>
            </a: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a:t>
            </a: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a:t>
            </a:r>
          </a:p>
        </p:txBody>
      </p:sp>
      <p:sp>
        <p:nvSpPr>
          <p:cNvPr id="4" name="テキスト ボックス 3">
            <a:extLst>
              <a:ext uri="{FF2B5EF4-FFF2-40B4-BE49-F238E27FC236}">
                <a16:creationId xmlns:a16="http://schemas.microsoft.com/office/drawing/2014/main" id="{ECCD3947-9603-485D-B137-E955DC314248}"/>
              </a:ext>
            </a:extLst>
          </p:cNvPr>
          <p:cNvSpPr txBox="1"/>
          <p:nvPr/>
        </p:nvSpPr>
        <p:spPr>
          <a:xfrm>
            <a:off x="188640" y="504999"/>
            <a:ext cx="1728192" cy="538609"/>
          </a:xfrm>
          <a:prstGeom prst="rect">
            <a:avLst/>
          </a:prstGeom>
          <a:noFill/>
          <a:ln>
            <a:solidFill>
              <a:schemeClr val="tx1"/>
            </a:solidFill>
          </a:ln>
        </p:spPr>
        <p:txBody>
          <a:bodyPr wrap="square" rtlCol="0">
            <a:spAutoFit/>
          </a:bodyPr>
          <a:lstStyle/>
          <a:p>
            <a:pPr algn="ctr"/>
            <a:r>
              <a:rPr kumimoji="1" lang="ja-JP" altLang="en-US" dirty="0"/>
              <a:t>牛・めん羊・山羊</a:t>
            </a:r>
            <a:endParaRPr kumimoji="1" lang="en-US" altLang="ja-JP" dirty="0"/>
          </a:p>
          <a:p>
            <a:pPr algn="ctr"/>
            <a:r>
              <a:rPr kumimoji="1" lang="ja-JP" altLang="en-US" sz="1200" dirty="0"/>
              <a:t>（通常版　従業員あり）</a:t>
            </a:r>
          </a:p>
        </p:txBody>
      </p:sp>
    </p:spTree>
    <p:extLst>
      <p:ext uri="{BB962C8B-B14F-4D97-AF65-F5344CB8AC3E}">
        <p14:creationId xmlns:p14="http://schemas.microsoft.com/office/powerpoint/2010/main" val="728578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16632" y="100189"/>
            <a:ext cx="5453619"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衛生管理区域内の整理・整頓</a:t>
            </a:r>
            <a:endParaRPr lang="en-US" altLang="ja-JP" sz="2400" b="1" i="1" dirty="0">
              <a:latin typeface="+mn-ea"/>
              <a:cs typeface="Meiryo UI" panose="020B0604030504040204" pitchFamily="50" charset="-128"/>
            </a:endParaRPr>
          </a:p>
        </p:txBody>
      </p:sp>
      <p:sp>
        <p:nvSpPr>
          <p:cNvPr id="88" name="正方形/長方形 87">
            <a:extLst>
              <a:ext uri="{FF2B5EF4-FFF2-40B4-BE49-F238E27FC236}">
                <a16:creationId xmlns:a16="http://schemas.microsoft.com/office/drawing/2014/main" id="{0593B478-29CE-49A7-B350-62D633020F9F}"/>
              </a:ext>
            </a:extLst>
          </p:cNvPr>
          <p:cNvSpPr/>
          <p:nvPr/>
        </p:nvSpPr>
        <p:spPr>
          <a:xfrm>
            <a:off x="1" y="781091"/>
            <a:ext cx="7389439" cy="671338"/>
          </a:xfrm>
          <a:prstGeom prst="rect">
            <a:avLst/>
          </a:prstGeom>
        </p:spPr>
        <p:txBody>
          <a:bodyPr wrap="square">
            <a:spAutoFit/>
          </a:bodyPr>
          <a:lstStyle/>
          <a:p>
            <a:pPr>
              <a:lnSpc>
                <a:spcPts val="2400"/>
              </a:lnSpc>
              <a:defRPr/>
            </a:pPr>
            <a:r>
              <a:rPr lang="ja-JP" altLang="en-US" sz="1800" dirty="0">
                <a:latin typeface="+mn-ea"/>
              </a:rPr>
              <a:t>○目的別に資材等の保管場所を設定し、毎週　  　曜日整理・整頓し、</a:t>
            </a:r>
            <a:endParaRPr lang="en-US" altLang="ja-JP" sz="1800" dirty="0">
              <a:latin typeface="+mn-ea"/>
            </a:endParaRPr>
          </a:p>
          <a:p>
            <a:pPr>
              <a:lnSpc>
                <a:spcPts val="2400"/>
              </a:lnSpc>
              <a:defRPr/>
            </a:pPr>
            <a:r>
              <a:rPr lang="ja-JP" altLang="en-US" sz="1800" dirty="0">
                <a:latin typeface="+mn-ea"/>
              </a:rPr>
              <a:t>業務日誌に記録する。</a:t>
            </a:r>
            <a:endParaRPr lang="en-US" altLang="ja-JP" sz="1800" dirty="0">
              <a:latin typeface="+mn-ea"/>
            </a:endParaRPr>
          </a:p>
        </p:txBody>
      </p:sp>
      <p:pic>
        <p:nvPicPr>
          <p:cNvPr id="2" name="図 1">
            <a:extLst>
              <a:ext uri="{FF2B5EF4-FFF2-40B4-BE49-F238E27FC236}">
                <a16:creationId xmlns:a16="http://schemas.microsoft.com/office/drawing/2014/main" id="{A44E06B8-B81B-4C76-B9C8-94069D2E692A}"/>
              </a:ext>
            </a:extLst>
          </p:cNvPr>
          <p:cNvPicPr>
            <a:picLocks noChangeAspect="1"/>
          </p:cNvPicPr>
          <p:nvPr/>
        </p:nvPicPr>
        <p:blipFill>
          <a:blip r:embed="rId2"/>
          <a:stretch>
            <a:fillRect/>
          </a:stretch>
        </p:blipFill>
        <p:spPr>
          <a:xfrm>
            <a:off x="1886342" y="1416146"/>
            <a:ext cx="1902698" cy="1414283"/>
          </a:xfrm>
          <a:prstGeom prst="rect">
            <a:avLst/>
          </a:prstGeom>
          <a:ln>
            <a:solidFill>
              <a:schemeClr val="tx1"/>
            </a:solidFill>
          </a:ln>
        </p:spPr>
      </p:pic>
      <p:pic>
        <p:nvPicPr>
          <p:cNvPr id="9" name="図 8">
            <a:extLst>
              <a:ext uri="{FF2B5EF4-FFF2-40B4-BE49-F238E27FC236}">
                <a16:creationId xmlns:a16="http://schemas.microsoft.com/office/drawing/2014/main" id="{7B832450-2EB5-402E-AA68-482C40FC1799}"/>
              </a:ext>
            </a:extLst>
          </p:cNvPr>
          <p:cNvPicPr>
            <a:picLocks noChangeAspect="1"/>
          </p:cNvPicPr>
          <p:nvPr/>
        </p:nvPicPr>
        <p:blipFill>
          <a:blip r:embed="rId3"/>
          <a:stretch>
            <a:fillRect/>
          </a:stretch>
        </p:blipFill>
        <p:spPr>
          <a:xfrm>
            <a:off x="4558974" y="1422212"/>
            <a:ext cx="1902698" cy="1420683"/>
          </a:xfrm>
          <a:prstGeom prst="rect">
            <a:avLst/>
          </a:prstGeom>
          <a:ln>
            <a:solidFill>
              <a:schemeClr val="tx1"/>
            </a:solidFill>
          </a:ln>
        </p:spPr>
      </p:pic>
      <p:pic>
        <p:nvPicPr>
          <p:cNvPr id="11" name="図 10">
            <a:extLst>
              <a:ext uri="{FF2B5EF4-FFF2-40B4-BE49-F238E27FC236}">
                <a16:creationId xmlns:a16="http://schemas.microsoft.com/office/drawing/2014/main" id="{8A946C3A-02BB-4DC9-A34D-0E0ADA036F02}"/>
              </a:ext>
            </a:extLst>
          </p:cNvPr>
          <p:cNvPicPr>
            <a:picLocks noChangeAspect="1"/>
          </p:cNvPicPr>
          <p:nvPr/>
        </p:nvPicPr>
        <p:blipFill>
          <a:blip r:embed="rId4"/>
          <a:stretch>
            <a:fillRect/>
          </a:stretch>
        </p:blipFill>
        <p:spPr>
          <a:xfrm>
            <a:off x="1771882" y="5149163"/>
            <a:ext cx="2063180" cy="1477447"/>
          </a:xfrm>
          <a:prstGeom prst="rect">
            <a:avLst/>
          </a:prstGeom>
          <a:ln>
            <a:solidFill>
              <a:schemeClr val="tx1"/>
            </a:solidFill>
          </a:ln>
        </p:spPr>
      </p:pic>
      <p:pic>
        <p:nvPicPr>
          <p:cNvPr id="12" name="図 11">
            <a:extLst>
              <a:ext uri="{FF2B5EF4-FFF2-40B4-BE49-F238E27FC236}">
                <a16:creationId xmlns:a16="http://schemas.microsoft.com/office/drawing/2014/main" id="{5ADC767C-DD46-42F4-A3C5-9D24885AE561}"/>
              </a:ext>
            </a:extLst>
          </p:cNvPr>
          <p:cNvPicPr>
            <a:picLocks noChangeAspect="1"/>
          </p:cNvPicPr>
          <p:nvPr/>
        </p:nvPicPr>
        <p:blipFill>
          <a:blip r:embed="rId5"/>
          <a:stretch>
            <a:fillRect/>
          </a:stretch>
        </p:blipFill>
        <p:spPr>
          <a:xfrm>
            <a:off x="4629306" y="5176827"/>
            <a:ext cx="2063180" cy="1521132"/>
          </a:xfrm>
          <a:prstGeom prst="rect">
            <a:avLst/>
          </a:prstGeom>
          <a:ln>
            <a:solidFill>
              <a:schemeClr val="tx1"/>
            </a:solidFill>
          </a:ln>
        </p:spPr>
      </p:pic>
      <p:pic>
        <p:nvPicPr>
          <p:cNvPr id="13" name="図 12">
            <a:extLst>
              <a:ext uri="{FF2B5EF4-FFF2-40B4-BE49-F238E27FC236}">
                <a16:creationId xmlns:a16="http://schemas.microsoft.com/office/drawing/2014/main" id="{85F3A57F-588B-4F74-ADAA-9644B502FBBE}"/>
              </a:ext>
            </a:extLst>
          </p:cNvPr>
          <p:cNvPicPr>
            <a:picLocks noChangeAspect="1"/>
          </p:cNvPicPr>
          <p:nvPr/>
        </p:nvPicPr>
        <p:blipFill>
          <a:blip r:embed="rId6"/>
          <a:stretch>
            <a:fillRect/>
          </a:stretch>
        </p:blipFill>
        <p:spPr>
          <a:xfrm>
            <a:off x="1910274" y="3051146"/>
            <a:ext cx="1628113" cy="1891024"/>
          </a:xfrm>
          <a:prstGeom prst="rect">
            <a:avLst/>
          </a:prstGeom>
          <a:ln>
            <a:solidFill>
              <a:schemeClr val="tx1"/>
            </a:solidFill>
          </a:ln>
        </p:spPr>
      </p:pic>
      <p:pic>
        <p:nvPicPr>
          <p:cNvPr id="15" name="図 14">
            <a:extLst>
              <a:ext uri="{FF2B5EF4-FFF2-40B4-BE49-F238E27FC236}">
                <a16:creationId xmlns:a16="http://schemas.microsoft.com/office/drawing/2014/main" id="{16173FDF-BE3C-431E-BB0E-7E65487FA55E}"/>
              </a:ext>
            </a:extLst>
          </p:cNvPr>
          <p:cNvPicPr>
            <a:picLocks noChangeAspect="1"/>
          </p:cNvPicPr>
          <p:nvPr/>
        </p:nvPicPr>
        <p:blipFill>
          <a:blip r:embed="rId7"/>
          <a:stretch>
            <a:fillRect/>
          </a:stretch>
        </p:blipFill>
        <p:spPr>
          <a:xfrm>
            <a:off x="4558974" y="3063562"/>
            <a:ext cx="1591935" cy="1891024"/>
          </a:xfrm>
          <a:prstGeom prst="rect">
            <a:avLst/>
          </a:prstGeom>
          <a:ln>
            <a:solidFill>
              <a:schemeClr val="tx1"/>
            </a:solidFill>
          </a:ln>
        </p:spPr>
      </p:pic>
      <p:sp>
        <p:nvSpPr>
          <p:cNvPr id="29" name="矢印: 右 28">
            <a:extLst>
              <a:ext uri="{FF2B5EF4-FFF2-40B4-BE49-F238E27FC236}">
                <a16:creationId xmlns:a16="http://schemas.microsoft.com/office/drawing/2014/main" id="{E015F3D2-0ADC-475A-A716-FBBB067BA62C}"/>
              </a:ext>
            </a:extLst>
          </p:cNvPr>
          <p:cNvSpPr/>
          <p:nvPr/>
        </p:nvSpPr>
        <p:spPr>
          <a:xfrm>
            <a:off x="4017556" y="1938782"/>
            <a:ext cx="419556" cy="58568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latin typeface="+mn-ea"/>
            </a:endParaRPr>
          </a:p>
        </p:txBody>
      </p:sp>
      <p:sp>
        <p:nvSpPr>
          <p:cNvPr id="31" name="矢印: 右 30">
            <a:extLst>
              <a:ext uri="{FF2B5EF4-FFF2-40B4-BE49-F238E27FC236}">
                <a16:creationId xmlns:a16="http://schemas.microsoft.com/office/drawing/2014/main" id="{65F52F8F-CD03-43FC-AB2E-331F0E87ADE0}"/>
              </a:ext>
            </a:extLst>
          </p:cNvPr>
          <p:cNvSpPr/>
          <p:nvPr/>
        </p:nvSpPr>
        <p:spPr>
          <a:xfrm>
            <a:off x="4055646" y="5605086"/>
            <a:ext cx="452996" cy="66195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latin typeface="+mn-ea"/>
            </a:endParaRPr>
          </a:p>
        </p:txBody>
      </p:sp>
      <p:sp>
        <p:nvSpPr>
          <p:cNvPr id="32" name="テキスト ボックス 31">
            <a:extLst>
              <a:ext uri="{FF2B5EF4-FFF2-40B4-BE49-F238E27FC236}">
                <a16:creationId xmlns:a16="http://schemas.microsoft.com/office/drawing/2014/main" id="{EBBDC430-54DF-4417-9B46-107ABB2B688C}"/>
              </a:ext>
            </a:extLst>
          </p:cNvPr>
          <p:cNvSpPr txBox="1"/>
          <p:nvPr/>
        </p:nvSpPr>
        <p:spPr>
          <a:xfrm>
            <a:off x="553692" y="1484878"/>
            <a:ext cx="1171333" cy="297454"/>
          </a:xfrm>
          <a:prstGeom prst="rect">
            <a:avLst/>
          </a:prstGeom>
          <a:noFill/>
          <a:ln>
            <a:noFill/>
          </a:ln>
        </p:spPr>
        <p:txBody>
          <a:bodyPr wrap="square" rtlCol="0">
            <a:spAutoFit/>
          </a:bodyPr>
          <a:lstStyle/>
          <a:p>
            <a:pPr algn="ctr"/>
            <a:r>
              <a:rPr lang="ja-JP" altLang="en-US" sz="1333" dirty="0">
                <a:latin typeface="+mn-ea"/>
              </a:rPr>
              <a:t>飼料保管庫</a:t>
            </a:r>
          </a:p>
        </p:txBody>
      </p:sp>
      <p:sp>
        <p:nvSpPr>
          <p:cNvPr id="33" name="テキスト ボックス 32">
            <a:extLst>
              <a:ext uri="{FF2B5EF4-FFF2-40B4-BE49-F238E27FC236}">
                <a16:creationId xmlns:a16="http://schemas.microsoft.com/office/drawing/2014/main" id="{3012546D-5DD6-420C-BACC-B2F85F7507D6}"/>
              </a:ext>
            </a:extLst>
          </p:cNvPr>
          <p:cNvSpPr txBox="1"/>
          <p:nvPr/>
        </p:nvSpPr>
        <p:spPr>
          <a:xfrm>
            <a:off x="317812" y="5028100"/>
            <a:ext cx="711839" cy="297454"/>
          </a:xfrm>
          <a:prstGeom prst="rect">
            <a:avLst/>
          </a:prstGeom>
          <a:noFill/>
          <a:ln>
            <a:solidFill>
              <a:schemeClr val="tx1"/>
            </a:solidFill>
          </a:ln>
        </p:spPr>
        <p:txBody>
          <a:bodyPr wrap="square" rtlCol="0">
            <a:spAutoFit/>
          </a:bodyPr>
          <a:lstStyle/>
          <a:p>
            <a:r>
              <a:rPr lang="ja-JP" altLang="en-US" sz="1333" dirty="0">
                <a:latin typeface="+mn-ea"/>
              </a:rPr>
              <a:t>事務所</a:t>
            </a:r>
          </a:p>
        </p:txBody>
      </p:sp>
      <p:sp>
        <p:nvSpPr>
          <p:cNvPr id="34" name="テキスト ボックス 33">
            <a:extLst>
              <a:ext uri="{FF2B5EF4-FFF2-40B4-BE49-F238E27FC236}">
                <a16:creationId xmlns:a16="http://schemas.microsoft.com/office/drawing/2014/main" id="{B2006B77-5E90-43ED-A8F0-95ED729E2BAE}"/>
              </a:ext>
            </a:extLst>
          </p:cNvPr>
          <p:cNvSpPr txBox="1"/>
          <p:nvPr/>
        </p:nvSpPr>
        <p:spPr>
          <a:xfrm>
            <a:off x="1013785" y="3147047"/>
            <a:ext cx="711240" cy="297454"/>
          </a:xfrm>
          <a:prstGeom prst="rect">
            <a:avLst/>
          </a:prstGeom>
          <a:noFill/>
          <a:ln>
            <a:noFill/>
          </a:ln>
        </p:spPr>
        <p:txBody>
          <a:bodyPr wrap="square" rtlCol="0">
            <a:spAutoFit/>
          </a:bodyPr>
          <a:lstStyle/>
          <a:p>
            <a:r>
              <a:rPr lang="ja-JP" altLang="en-US" sz="1333" dirty="0">
                <a:latin typeface="+mn-ea"/>
              </a:rPr>
              <a:t>薬品庫</a:t>
            </a:r>
          </a:p>
        </p:txBody>
      </p:sp>
      <p:sp>
        <p:nvSpPr>
          <p:cNvPr id="16" name="テキスト ボックス 15">
            <a:extLst>
              <a:ext uri="{FF2B5EF4-FFF2-40B4-BE49-F238E27FC236}">
                <a16:creationId xmlns:a16="http://schemas.microsoft.com/office/drawing/2014/main" id="{62B501E7-8DD9-4499-9D41-BDBAE0FAACAB}"/>
              </a:ext>
            </a:extLst>
          </p:cNvPr>
          <p:cNvSpPr txBox="1"/>
          <p:nvPr/>
        </p:nvSpPr>
        <p:spPr>
          <a:xfrm>
            <a:off x="6309320" y="8710712"/>
            <a:ext cx="432048"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８</a:t>
            </a:r>
          </a:p>
        </p:txBody>
      </p:sp>
      <p:sp>
        <p:nvSpPr>
          <p:cNvPr id="18" name="正方形/長方形 17">
            <a:extLst>
              <a:ext uri="{FF2B5EF4-FFF2-40B4-BE49-F238E27FC236}">
                <a16:creationId xmlns:a16="http://schemas.microsoft.com/office/drawing/2014/main" id="{86BF1310-D10C-40DB-819A-51F95D634D09}"/>
              </a:ext>
            </a:extLst>
          </p:cNvPr>
          <p:cNvSpPr/>
          <p:nvPr/>
        </p:nvSpPr>
        <p:spPr>
          <a:xfrm>
            <a:off x="55494" y="1926543"/>
            <a:ext cx="1669531" cy="58551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ＭＳ 明朝" panose="02020609040205080304" pitchFamily="17" charset="-128"/>
                <a:ea typeface="ＭＳ 明朝" panose="02020609040205080304" pitchFamily="17" charset="-128"/>
              </a:rPr>
              <a:t>担当：</a:t>
            </a:r>
            <a:endParaRPr kumimoji="1" lang="en-US" altLang="ja-JP" sz="1400" dirty="0">
              <a:solidFill>
                <a:schemeClr val="tx1"/>
              </a:solidFill>
              <a:latin typeface="ＭＳ 明朝" panose="02020609040205080304" pitchFamily="17" charset="-128"/>
              <a:ea typeface="ＭＳ 明朝" panose="02020609040205080304" pitchFamily="17" charset="-128"/>
            </a:endParaRPr>
          </a:p>
          <a:p>
            <a:r>
              <a:rPr kumimoji="1" lang="en-US" altLang="ja-JP" sz="1400" dirty="0">
                <a:solidFill>
                  <a:schemeClr val="tx1"/>
                </a:solidFill>
                <a:latin typeface="ＭＳ 明朝" panose="02020609040205080304" pitchFamily="17" charset="-128"/>
                <a:ea typeface="ＭＳ 明朝" panose="02020609040205080304" pitchFamily="17" charset="-128"/>
              </a:rPr>
              <a:t>【</a:t>
            </a:r>
            <a:r>
              <a:rPr kumimoji="1" lang="ja-JP" altLang="en-US" sz="1400" dirty="0">
                <a:solidFill>
                  <a:schemeClr val="tx1"/>
                </a:solidFill>
                <a:latin typeface="ＭＳ 明朝" panose="02020609040205080304" pitchFamily="17" charset="-128"/>
                <a:ea typeface="ＭＳ 明朝" panose="02020609040205080304" pitchFamily="17" charset="-128"/>
              </a:rPr>
              <a:t>記載</a:t>
            </a:r>
            <a:r>
              <a:rPr kumimoji="1" lang="en-US" altLang="ja-JP" sz="1400" dirty="0">
                <a:solidFill>
                  <a:schemeClr val="tx1"/>
                </a:solidFill>
                <a:latin typeface="ＭＳ 明朝" panose="02020609040205080304" pitchFamily="17" charset="-128"/>
                <a:ea typeface="ＭＳ 明朝" panose="02020609040205080304" pitchFamily="17" charset="-128"/>
              </a:rPr>
              <a:t>】</a:t>
            </a:r>
            <a:r>
              <a:rPr kumimoji="1" lang="ja-JP" altLang="en-US" sz="1400" dirty="0">
                <a:solidFill>
                  <a:schemeClr val="tx1"/>
                </a:solidFill>
                <a:latin typeface="ＭＳ 明朝" panose="02020609040205080304" pitchFamily="17" charset="-128"/>
                <a:ea typeface="ＭＳ 明朝" panose="02020609040205080304" pitchFamily="17" charset="-128"/>
              </a:rPr>
              <a:t>従事者名</a:t>
            </a:r>
            <a:endParaRPr kumimoji="1" lang="en-US" altLang="ja-JP" sz="1400" dirty="0">
              <a:solidFill>
                <a:schemeClr val="tx1"/>
              </a:solidFill>
              <a:latin typeface="ＭＳ 明朝" panose="02020609040205080304" pitchFamily="17" charset="-128"/>
              <a:ea typeface="ＭＳ 明朝" panose="02020609040205080304" pitchFamily="17" charset="-128"/>
            </a:endParaRPr>
          </a:p>
        </p:txBody>
      </p:sp>
      <p:sp>
        <p:nvSpPr>
          <p:cNvPr id="24" name="テキスト ボックス 23">
            <a:extLst>
              <a:ext uri="{FF2B5EF4-FFF2-40B4-BE49-F238E27FC236}">
                <a16:creationId xmlns:a16="http://schemas.microsoft.com/office/drawing/2014/main" id="{7D0C9844-D471-4A33-8B6A-E88541FF1120}"/>
              </a:ext>
            </a:extLst>
          </p:cNvPr>
          <p:cNvSpPr txBox="1"/>
          <p:nvPr/>
        </p:nvSpPr>
        <p:spPr>
          <a:xfrm>
            <a:off x="4558974" y="843527"/>
            <a:ext cx="288032" cy="307777"/>
          </a:xfrm>
          <a:prstGeom prst="rect">
            <a:avLst/>
          </a:prstGeom>
          <a:noFill/>
          <a:ln>
            <a:solidFill>
              <a:schemeClr val="tx1"/>
            </a:solidFill>
          </a:ln>
        </p:spPr>
        <p:txBody>
          <a:bodyPr wrap="square" rtlCol="0">
            <a:spAutoFit/>
          </a:bodyPr>
          <a:lstStyle/>
          <a:p>
            <a:pPr algn="ctr"/>
            <a:r>
              <a:rPr kumimoji="1" lang="ja-JP" altLang="en-US" sz="1400" dirty="0">
                <a:latin typeface="ＭＳ 明朝" panose="02020609040205080304" pitchFamily="17" charset="-128"/>
                <a:ea typeface="ＭＳ 明朝" panose="02020609040205080304" pitchFamily="17" charset="-128"/>
              </a:rPr>
              <a:t>●</a:t>
            </a:r>
          </a:p>
        </p:txBody>
      </p:sp>
      <p:sp>
        <p:nvSpPr>
          <p:cNvPr id="25" name="正方形/長方形 24">
            <a:extLst>
              <a:ext uri="{FF2B5EF4-FFF2-40B4-BE49-F238E27FC236}">
                <a16:creationId xmlns:a16="http://schemas.microsoft.com/office/drawing/2014/main" id="{5415F21C-AF00-4FF7-9DE8-2EC2FC8A3099}"/>
              </a:ext>
            </a:extLst>
          </p:cNvPr>
          <p:cNvSpPr/>
          <p:nvPr/>
        </p:nvSpPr>
        <p:spPr>
          <a:xfrm>
            <a:off x="43564" y="6727900"/>
            <a:ext cx="6697804" cy="1015663"/>
          </a:xfrm>
          <a:prstGeom prst="rect">
            <a:avLst/>
          </a:prstGeom>
        </p:spPr>
        <p:txBody>
          <a:bodyPr wrap="square">
            <a:spAutoFit/>
          </a:bodyPr>
          <a:lstStyle/>
          <a:p>
            <a:pPr>
              <a:lnSpc>
                <a:spcPts val="2400"/>
              </a:lnSpc>
              <a:defRPr/>
            </a:pPr>
            <a:r>
              <a:rPr lang="ja-JP" altLang="en-US" sz="1800" dirty="0">
                <a:latin typeface="+mn-ea"/>
              </a:rPr>
              <a:t>○毎月、</a:t>
            </a:r>
            <a:endParaRPr lang="en-US" altLang="ja-JP" sz="1800" dirty="0">
              <a:latin typeface="+mn-ea"/>
            </a:endParaRPr>
          </a:p>
          <a:p>
            <a:pPr>
              <a:lnSpc>
                <a:spcPts val="2400"/>
              </a:lnSpc>
              <a:defRPr/>
            </a:pPr>
            <a:r>
              <a:rPr lang="ja-JP" altLang="en-US" sz="1800" dirty="0">
                <a:latin typeface="+mn-ea"/>
              </a:rPr>
              <a:t>　　　　　　　　　　   が衛生管理区域内及び境界の周囲を除草し、</a:t>
            </a:r>
            <a:endParaRPr lang="en-US" altLang="ja-JP" sz="1800" dirty="0">
              <a:latin typeface="+mn-ea"/>
            </a:endParaRPr>
          </a:p>
          <a:p>
            <a:pPr>
              <a:lnSpc>
                <a:spcPts val="2400"/>
              </a:lnSpc>
              <a:defRPr/>
            </a:pPr>
            <a:r>
              <a:rPr lang="ja-JP" altLang="en-US" sz="1800" dirty="0">
                <a:latin typeface="+mn-ea"/>
              </a:rPr>
              <a:t>　　</a:t>
            </a:r>
            <a:r>
              <a:rPr lang="en-US" altLang="ja-JP" sz="1800" dirty="0">
                <a:latin typeface="+mn-ea"/>
              </a:rPr>
              <a:t>m</a:t>
            </a:r>
            <a:r>
              <a:rPr lang="ja-JP" altLang="en-US" sz="1800" dirty="0">
                <a:latin typeface="+mn-ea"/>
              </a:rPr>
              <a:t>幅で石灰を散布し、業務日誌に記録する。</a:t>
            </a:r>
            <a:endParaRPr lang="en-US" altLang="ja-JP" sz="1800" dirty="0">
              <a:latin typeface="+mn-ea"/>
            </a:endParaRPr>
          </a:p>
        </p:txBody>
      </p:sp>
      <p:sp>
        <p:nvSpPr>
          <p:cNvPr id="26" name="テキスト ボックス 25">
            <a:extLst>
              <a:ext uri="{FF2B5EF4-FFF2-40B4-BE49-F238E27FC236}">
                <a16:creationId xmlns:a16="http://schemas.microsoft.com/office/drawing/2014/main" id="{85ABE802-D2E0-42CA-B98E-8A75D9CCC7D5}"/>
              </a:ext>
            </a:extLst>
          </p:cNvPr>
          <p:cNvSpPr txBox="1"/>
          <p:nvPr/>
        </p:nvSpPr>
        <p:spPr>
          <a:xfrm>
            <a:off x="161522" y="7073833"/>
            <a:ext cx="1610360"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27" name="テキスト ボックス 26">
            <a:extLst>
              <a:ext uri="{FF2B5EF4-FFF2-40B4-BE49-F238E27FC236}">
                <a16:creationId xmlns:a16="http://schemas.microsoft.com/office/drawing/2014/main" id="{B92B7E6A-7545-4029-85E2-81A2FE8BF67B}"/>
              </a:ext>
            </a:extLst>
          </p:cNvPr>
          <p:cNvSpPr txBox="1"/>
          <p:nvPr/>
        </p:nvSpPr>
        <p:spPr>
          <a:xfrm>
            <a:off x="945774" y="6771910"/>
            <a:ext cx="2051178"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除草の頻度</a:t>
            </a:r>
          </a:p>
        </p:txBody>
      </p:sp>
      <p:pic>
        <p:nvPicPr>
          <p:cNvPr id="28" name="図 27">
            <a:extLst>
              <a:ext uri="{FF2B5EF4-FFF2-40B4-BE49-F238E27FC236}">
                <a16:creationId xmlns:a16="http://schemas.microsoft.com/office/drawing/2014/main" id="{E39AB7BD-2731-435E-996D-360D6FE02550}"/>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801749" y="7707014"/>
            <a:ext cx="1931507" cy="1234660"/>
          </a:xfrm>
          <a:prstGeom prst="rect">
            <a:avLst/>
          </a:prstGeom>
          <a:noFill/>
          <a:ln>
            <a:solidFill>
              <a:schemeClr val="tx1"/>
            </a:solidFill>
          </a:ln>
        </p:spPr>
      </p:pic>
      <p:sp>
        <p:nvSpPr>
          <p:cNvPr id="35" name="矢印: 右 34">
            <a:extLst>
              <a:ext uri="{FF2B5EF4-FFF2-40B4-BE49-F238E27FC236}">
                <a16:creationId xmlns:a16="http://schemas.microsoft.com/office/drawing/2014/main" id="{B8980D4B-FF42-4591-A46D-20A8013B1A9D}"/>
              </a:ext>
            </a:extLst>
          </p:cNvPr>
          <p:cNvSpPr/>
          <p:nvPr/>
        </p:nvSpPr>
        <p:spPr>
          <a:xfrm>
            <a:off x="3916834" y="3514962"/>
            <a:ext cx="419556" cy="58568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latin typeface="+mn-ea"/>
            </a:endParaRPr>
          </a:p>
        </p:txBody>
      </p:sp>
      <p:sp>
        <p:nvSpPr>
          <p:cNvPr id="36" name="正方形/長方形 35">
            <a:extLst>
              <a:ext uri="{FF2B5EF4-FFF2-40B4-BE49-F238E27FC236}">
                <a16:creationId xmlns:a16="http://schemas.microsoft.com/office/drawing/2014/main" id="{4B2A186F-FAD2-4A55-93DC-7967B22E6E6B}"/>
              </a:ext>
            </a:extLst>
          </p:cNvPr>
          <p:cNvSpPr/>
          <p:nvPr/>
        </p:nvSpPr>
        <p:spPr>
          <a:xfrm>
            <a:off x="82314" y="5444549"/>
            <a:ext cx="1642711" cy="58551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ＭＳ 明朝" panose="02020609040205080304" pitchFamily="17" charset="-128"/>
                <a:ea typeface="ＭＳ 明朝" panose="02020609040205080304" pitchFamily="17" charset="-128"/>
              </a:rPr>
              <a:t>担当：</a:t>
            </a:r>
            <a:endParaRPr kumimoji="1" lang="en-US" altLang="ja-JP" sz="1400" dirty="0">
              <a:solidFill>
                <a:schemeClr val="tx1"/>
              </a:solidFill>
              <a:latin typeface="ＭＳ 明朝" panose="02020609040205080304" pitchFamily="17" charset="-128"/>
              <a:ea typeface="ＭＳ 明朝" panose="02020609040205080304" pitchFamily="17" charset="-128"/>
            </a:endParaRPr>
          </a:p>
          <a:p>
            <a:r>
              <a:rPr kumimoji="1" lang="en-US" altLang="ja-JP" sz="1400" dirty="0">
                <a:solidFill>
                  <a:schemeClr val="tx1"/>
                </a:solidFill>
                <a:latin typeface="ＭＳ 明朝" panose="02020609040205080304" pitchFamily="17" charset="-128"/>
                <a:ea typeface="ＭＳ 明朝" panose="02020609040205080304" pitchFamily="17" charset="-128"/>
              </a:rPr>
              <a:t>【</a:t>
            </a:r>
            <a:r>
              <a:rPr kumimoji="1" lang="ja-JP" altLang="en-US" sz="1400" dirty="0">
                <a:solidFill>
                  <a:schemeClr val="tx1"/>
                </a:solidFill>
                <a:latin typeface="ＭＳ 明朝" panose="02020609040205080304" pitchFamily="17" charset="-128"/>
                <a:ea typeface="ＭＳ 明朝" panose="02020609040205080304" pitchFamily="17" charset="-128"/>
              </a:rPr>
              <a:t>記載</a:t>
            </a:r>
            <a:r>
              <a:rPr kumimoji="1" lang="en-US" altLang="ja-JP" sz="1400" dirty="0">
                <a:solidFill>
                  <a:schemeClr val="tx1"/>
                </a:solidFill>
                <a:latin typeface="ＭＳ 明朝" panose="02020609040205080304" pitchFamily="17" charset="-128"/>
                <a:ea typeface="ＭＳ 明朝" panose="02020609040205080304" pitchFamily="17" charset="-128"/>
              </a:rPr>
              <a:t>】</a:t>
            </a:r>
            <a:r>
              <a:rPr kumimoji="1" lang="ja-JP" altLang="en-US" sz="1400" dirty="0">
                <a:solidFill>
                  <a:schemeClr val="tx1"/>
                </a:solidFill>
                <a:latin typeface="ＭＳ 明朝" panose="02020609040205080304" pitchFamily="17" charset="-128"/>
                <a:ea typeface="ＭＳ 明朝" panose="02020609040205080304" pitchFamily="17" charset="-128"/>
              </a:rPr>
              <a:t>従事者名</a:t>
            </a:r>
            <a:endParaRPr kumimoji="1" lang="en-US" altLang="ja-JP" sz="1400" dirty="0">
              <a:solidFill>
                <a:schemeClr val="tx1"/>
              </a:solidFill>
              <a:latin typeface="ＭＳ 明朝" panose="02020609040205080304" pitchFamily="17" charset="-128"/>
              <a:ea typeface="ＭＳ 明朝" panose="02020609040205080304" pitchFamily="17" charset="-128"/>
            </a:endParaRPr>
          </a:p>
        </p:txBody>
      </p:sp>
      <p:sp>
        <p:nvSpPr>
          <p:cNvPr id="37" name="正方形/長方形 36">
            <a:extLst>
              <a:ext uri="{FF2B5EF4-FFF2-40B4-BE49-F238E27FC236}">
                <a16:creationId xmlns:a16="http://schemas.microsoft.com/office/drawing/2014/main" id="{D3441332-8D3E-416D-9E8A-62E617BEE163}"/>
              </a:ext>
            </a:extLst>
          </p:cNvPr>
          <p:cNvSpPr/>
          <p:nvPr/>
        </p:nvSpPr>
        <p:spPr>
          <a:xfrm>
            <a:off x="113751" y="3823656"/>
            <a:ext cx="1669531" cy="58551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ＭＳ 明朝" panose="02020609040205080304" pitchFamily="17" charset="-128"/>
                <a:ea typeface="ＭＳ 明朝" panose="02020609040205080304" pitchFamily="17" charset="-128"/>
              </a:rPr>
              <a:t>担当：</a:t>
            </a:r>
            <a:endParaRPr kumimoji="1" lang="en-US" altLang="ja-JP" sz="1400" dirty="0">
              <a:solidFill>
                <a:schemeClr val="tx1"/>
              </a:solidFill>
              <a:latin typeface="ＭＳ 明朝" panose="02020609040205080304" pitchFamily="17" charset="-128"/>
              <a:ea typeface="ＭＳ 明朝" panose="02020609040205080304" pitchFamily="17" charset="-128"/>
            </a:endParaRPr>
          </a:p>
          <a:p>
            <a:r>
              <a:rPr kumimoji="1" lang="en-US" altLang="ja-JP" sz="1400" dirty="0">
                <a:solidFill>
                  <a:schemeClr val="tx1"/>
                </a:solidFill>
                <a:latin typeface="ＭＳ 明朝" panose="02020609040205080304" pitchFamily="17" charset="-128"/>
                <a:ea typeface="ＭＳ 明朝" panose="02020609040205080304" pitchFamily="17" charset="-128"/>
              </a:rPr>
              <a:t>【</a:t>
            </a:r>
            <a:r>
              <a:rPr kumimoji="1" lang="ja-JP" altLang="en-US" sz="1400" dirty="0">
                <a:solidFill>
                  <a:schemeClr val="tx1"/>
                </a:solidFill>
                <a:latin typeface="ＭＳ 明朝" panose="02020609040205080304" pitchFamily="17" charset="-128"/>
                <a:ea typeface="ＭＳ 明朝" panose="02020609040205080304" pitchFamily="17" charset="-128"/>
              </a:rPr>
              <a:t>記載</a:t>
            </a:r>
            <a:r>
              <a:rPr kumimoji="1" lang="en-US" altLang="ja-JP" sz="1400" dirty="0">
                <a:solidFill>
                  <a:schemeClr val="tx1"/>
                </a:solidFill>
                <a:latin typeface="ＭＳ 明朝" panose="02020609040205080304" pitchFamily="17" charset="-128"/>
                <a:ea typeface="ＭＳ 明朝" panose="02020609040205080304" pitchFamily="17" charset="-128"/>
              </a:rPr>
              <a:t>】</a:t>
            </a:r>
            <a:r>
              <a:rPr kumimoji="1" lang="ja-JP" altLang="en-US" sz="1400" dirty="0">
                <a:solidFill>
                  <a:schemeClr val="tx1"/>
                </a:solidFill>
                <a:latin typeface="ＭＳ 明朝" panose="02020609040205080304" pitchFamily="17" charset="-128"/>
                <a:ea typeface="ＭＳ 明朝" panose="02020609040205080304" pitchFamily="17" charset="-128"/>
              </a:rPr>
              <a:t>従事者名</a:t>
            </a:r>
            <a:endParaRPr kumimoji="1" lang="en-US" altLang="ja-JP" sz="1400" dirty="0">
              <a:solidFill>
                <a:schemeClr val="tx1"/>
              </a:solidFill>
              <a:latin typeface="ＭＳ 明朝" panose="02020609040205080304" pitchFamily="17" charset="-128"/>
              <a:ea typeface="ＭＳ 明朝" panose="02020609040205080304" pitchFamily="17" charset="-128"/>
            </a:endParaRPr>
          </a:p>
        </p:txBody>
      </p:sp>
      <p:sp>
        <p:nvSpPr>
          <p:cNvPr id="30" name="テキスト ボックス 29">
            <a:extLst>
              <a:ext uri="{FF2B5EF4-FFF2-40B4-BE49-F238E27FC236}">
                <a16:creationId xmlns:a16="http://schemas.microsoft.com/office/drawing/2014/main" id="{6BB0715B-CA71-44AD-A27B-31630B74EFBE}"/>
              </a:ext>
            </a:extLst>
          </p:cNvPr>
          <p:cNvSpPr txBox="1"/>
          <p:nvPr/>
        </p:nvSpPr>
        <p:spPr>
          <a:xfrm>
            <a:off x="118831" y="7388962"/>
            <a:ext cx="285833" cy="338554"/>
          </a:xfrm>
          <a:prstGeom prst="rect">
            <a:avLst/>
          </a:prstGeom>
          <a:noFill/>
          <a:ln>
            <a:solidFill>
              <a:schemeClr val="tx1"/>
            </a:solidFill>
          </a:ln>
        </p:spPr>
        <p:txBody>
          <a:bodyPr wrap="square" rtlCol="0" anchor="ctr">
            <a:spAutoFit/>
          </a:bodyPr>
          <a:lstStyle/>
          <a:p>
            <a:pPr algn="ctr"/>
            <a:r>
              <a:rPr kumimoji="1" lang="ja-JP" altLang="en-US" sz="1600" dirty="0">
                <a:latin typeface="ＭＳ 明朝" panose="02020609040205080304" pitchFamily="17" charset="-128"/>
                <a:ea typeface="ＭＳ 明朝" panose="02020609040205080304" pitchFamily="17" charset="-128"/>
              </a:rPr>
              <a:t>●</a:t>
            </a:r>
          </a:p>
        </p:txBody>
      </p:sp>
    </p:spTree>
    <p:extLst>
      <p:ext uri="{BB962C8B-B14F-4D97-AF65-F5344CB8AC3E}">
        <p14:creationId xmlns:p14="http://schemas.microsoft.com/office/powerpoint/2010/main" val="2452404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a:extLst>
              <a:ext uri="{FF2B5EF4-FFF2-40B4-BE49-F238E27FC236}">
                <a16:creationId xmlns:a16="http://schemas.microsoft.com/office/drawing/2014/main" id="{48AB5866-2B13-4DDF-B0E6-B7E2E12E29B6}"/>
              </a:ext>
            </a:extLst>
          </p:cNvPr>
          <p:cNvSpPr/>
          <p:nvPr/>
        </p:nvSpPr>
        <p:spPr>
          <a:xfrm>
            <a:off x="51314" y="1010671"/>
            <a:ext cx="6806686" cy="5595763"/>
          </a:xfrm>
          <a:prstGeom prst="rect">
            <a:avLst/>
          </a:prstGeom>
        </p:spPr>
        <p:txBody>
          <a:bodyPr wrap="square">
            <a:spAutoFit/>
          </a:bodyPr>
          <a:lstStyle/>
          <a:p>
            <a:pPr>
              <a:lnSpc>
                <a:spcPts val="2400"/>
              </a:lnSpc>
              <a:defRPr/>
            </a:pPr>
            <a:endParaRPr lang="en-US" altLang="ja-JP" sz="1867" dirty="0">
              <a:latin typeface="+mn-ea"/>
            </a:endParaRPr>
          </a:p>
          <a:p>
            <a:pPr>
              <a:lnSpc>
                <a:spcPts val="2400"/>
              </a:lnSpc>
              <a:defRPr/>
            </a:pPr>
            <a:r>
              <a:rPr lang="ja-JP" altLang="en-US" sz="1867" dirty="0">
                <a:latin typeface="+mn-ea"/>
              </a:rPr>
              <a:t>○</a:t>
            </a:r>
            <a:r>
              <a:rPr lang="en-US" altLang="ja-JP" sz="1867" dirty="0">
                <a:latin typeface="+mn-ea"/>
              </a:rPr>
              <a:t>                          </a:t>
            </a:r>
            <a:r>
              <a:rPr lang="ja-JP" altLang="en-US" sz="1867" dirty="0">
                <a:latin typeface="+mn-ea"/>
              </a:rPr>
              <a:t>は、牛等畜舎周囲を毎日見回り、こぼれ餌があればその都度、清掃する。</a:t>
            </a:r>
            <a:endParaRPr lang="en-US" altLang="ja-JP" sz="1867" dirty="0">
              <a:latin typeface="+mn-ea"/>
            </a:endParaRPr>
          </a:p>
          <a:p>
            <a:pPr>
              <a:lnSpc>
                <a:spcPts val="2400"/>
              </a:lnSpc>
              <a:defRPr/>
            </a:pPr>
            <a:endParaRPr lang="en-US" altLang="ja-JP" sz="1867" dirty="0">
              <a:latin typeface="+mn-ea"/>
            </a:endParaRPr>
          </a:p>
          <a:p>
            <a:pPr>
              <a:lnSpc>
                <a:spcPts val="2400"/>
              </a:lnSpc>
              <a:defRPr/>
            </a:pPr>
            <a:r>
              <a:rPr lang="ja-JP" altLang="en-US" sz="1867" dirty="0">
                <a:latin typeface="+mn-ea"/>
              </a:rPr>
              <a:t>○</a:t>
            </a:r>
            <a:r>
              <a:rPr lang="en-US" altLang="ja-JP" sz="1867" dirty="0">
                <a:latin typeface="+mn-ea"/>
              </a:rPr>
              <a:t>                           </a:t>
            </a:r>
            <a:r>
              <a:rPr lang="ja-JP" altLang="en-US" sz="1867" dirty="0">
                <a:latin typeface="+mn-ea"/>
              </a:rPr>
              <a:t>は毎週     曜日と     曜日、タンクの下に消石灰を散布し、業務日誌に記録する。</a:t>
            </a: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r>
              <a:rPr lang="ja-JP" altLang="en-US" sz="1867" dirty="0">
                <a:latin typeface="+mn-ea"/>
              </a:rPr>
              <a:t>○給餌車は、</a:t>
            </a:r>
            <a:r>
              <a:rPr lang="en-US" altLang="ja-JP" sz="1867" dirty="0">
                <a:latin typeface="+mn-ea"/>
              </a:rPr>
              <a:t>              </a:t>
            </a:r>
            <a:r>
              <a:rPr lang="ja-JP" altLang="en-US" sz="1867" dirty="0">
                <a:latin typeface="+mn-ea"/>
              </a:rPr>
              <a:t>　　</a:t>
            </a:r>
            <a:r>
              <a:rPr lang="en-US" altLang="ja-JP" sz="1867" dirty="0">
                <a:latin typeface="+mn-ea"/>
              </a:rPr>
              <a:t>      </a:t>
            </a:r>
            <a:r>
              <a:rPr lang="ja-JP" altLang="en-US" sz="1867" dirty="0">
                <a:latin typeface="+mn-ea"/>
              </a:rPr>
              <a:t>が給餌後に蓋を閉め、蓋等の破損がないか確認する。</a:t>
            </a:r>
            <a:endParaRPr lang="en-US" altLang="ja-JP" sz="1867" dirty="0">
              <a:latin typeface="+mn-ea"/>
            </a:endParaRPr>
          </a:p>
          <a:p>
            <a:pPr>
              <a:lnSpc>
                <a:spcPts val="2400"/>
              </a:lnSpc>
              <a:defRPr/>
            </a:pPr>
            <a:r>
              <a:rPr lang="ja-JP" altLang="en-US" sz="1867" dirty="0">
                <a:latin typeface="+mn-ea"/>
              </a:rPr>
              <a:t>破損があった場合は、随時修理し、　　　　　　　　　　　　　　      に報告後、業務日誌に記録する。</a:t>
            </a:r>
            <a:endParaRPr lang="en-US" altLang="ja-JP" sz="1867" dirty="0">
              <a:latin typeface="+mn-ea"/>
            </a:endParaRPr>
          </a:p>
        </p:txBody>
      </p:sp>
      <p:pic>
        <p:nvPicPr>
          <p:cNvPr id="80" name="図 79">
            <a:extLst>
              <a:ext uri="{FF2B5EF4-FFF2-40B4-BE49-F238E27FC236}">
                <a16:creationId xmlns:a16="http://schemas.microsoft.com/office/drawing/2014/main" id="{192D7D34-081F-42CB-887B-3CB321CB748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81908" y="2893318"/>
            <a:ext cx="3518333" cy="2110730"/>
          </a:xfrm>
          <a:prstGeom prst="rect">
            <a:avLst/>
          </a:prstGeom>
          <a:noFill/>
          <a:ln>
            <a:solidFill>
              <a:schemeClr val="tx1"/>
            </a:solidFill>
          </a:ln>
        </p:spPr>
      </p:pic>
      <p:sp>
        <p:nvSpPr>
          <p:cNvPr id="92" name="テキスト ボックス 91">
            <a:extLst>
              <a:ext uri="{FF2B5EF4-FFF2-40B4-BE49-F238E27FC236}">
                <a16:creationId xmlns:a16="http://schemas.microsoft.com/office/drawing/2014/main" id="{0AB549CB-D4F5-4E9C-A6B2-A51557172346}"/>
              </a:ext>
            </a:extLst>
          </p:cNvPr>
          <p:cNvSpPr txBox="1"/>
          <p:nvPr/>
        </p:nvSpPr>
        <p:spPr>
          <a:xfrm>
            <a:off x="79990" y="899592"/>
            <a:ext cx="6553366"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こぼれ餌の清掃</a:t>
            </a:r>
          </a:p>
        </p:txBody>
      </p:sp>
      <p:pic>
        <p:nvPicPr>
          <p:cNvPr id="2" name="図 1">
            <a:extLst>
              <a:ext uri="{FF2B5EF4-FFF2-40B4-BE49-F238E27FC236}">
                <a16:creationId xmlns:a16="http://schemas.microsoft.com/office/drawing/2014/main" id="{18FFCDE6-1D29-4E01-AD1D-22839DD23FEF}"/>
              </a:ext>
            </a:extLst>
          </p:cNvPr>
          <p:cNvPicPr>
            <a:picLocks noChangeAspect="1"/>
          </p:cNvPicPr>
          <p:nvPr/>
        </p:nvPicPr>
        <p:blipFill>
          <a:blip r:embed="rId4"/>
          <a:stretch>
            <a:fillRect/>
          </a:stretch>
        </p:blipFill>
        <p:spPr>
          <a:xfrm>
            <a:off x="3600926" y="6537413"/>
            <a:ext cx="3115278" cy="2053398"/>
          </a:xfrm>
          <a:prstGeom prst="rect">
            <a:avLst/>
          </a:prstGeom>
          <a:ln>
            <a:solidFill>
              <a:schemeClr val="tx1"/>
            </a:solidFill>
          </a:ln>
        </p:spPr>
      </p:pic>
      <p:pic>
        <p:nvPicPr>
          <p:cNvPr id="11" name="図 10">
            <a:extLst>
              <a:ext uri="{FF2B5EF4-FFF2-40B4-BE49-F238E27FC236}">
                <a16:creationId xmlns:a16="http://schemas.microsoft.com/office/drawing/2014/main" id="{330FE19A-B493-4E4C-924D-98FC974D52FB}"/>
              </a:ext>
            </a:extLst>
          </p:cNvPr>
          <p:cNvPicPr>
            <a:picLocks noChangeAspect="1"/>
          </p:cNvPicPr>
          <p:nvPr/>
        </p:nvPicPr>
        <p:blipFill>
          <a:blip r:embed="rId5"/>
          <a:stretch>
            <a:fillRect/>
          </a:stretch>
        </p:blipFill>
        <p:spPr>
          <a:xfrm>
            <a:off x="194958" y="6581778"/>
            <a:ext cx="3115279" cy="2022670"/>
          </a:xfrm>
          <a:prstGeom prst="rect">
            <a:avLst/>
          </a:prstGeom>
          <a:ln>
            <a:solidFill>
              <a:schemeClr val="tx1"/>
            </a:solidFill>
          </a:ln>
        </p:spPr>
      </p:pic>
      <p:sp>
        <p:nvSpPr>
          <p:cNvPr id="39" name="テキスト ボックス 38">
            <a:extLst>
              <a:ext uri="{FF2B5EF4-FFF2-40B4-BE49-F238E27FC236}">
                <a16:creationId xmlns:a16="http://schemas.microsoft.com/office/drawing/2014/main" id="{705AF815-C4EA-479E-95A6-7D33039A4DB8}"/>
              </a:ext>
            </a:extLst>
          </p:cNvPr>
          <p:cNvSpPr txBox="1"/>
          <p:nvPr/>
        </p:nvSpPr>
        <p:spPr>
          <a:xfrm>
            <a:off x="281932" y="147805"/>
            <a:ext cx="6118309"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飼料対策（野生動物の誘引防止）</a:t>
            </a:r>
          </a:p>
        </p:txBody>
      </p:sp>
      <p:sp>
        <p:nvSpPr>
          <p:cNvPr id="9" name="楕円 8">
            <a:extLst>
              <a:ext uri="{FF2B5EF4-FFF2-40B4-BE49-F238E27FC236}">
                <a16:creationId xmlns:a16="http://schemas.microsoft.com/office/drawing/2014/main" id="{31254437-C956-420F-9834-8DA58DA41A01}"/>
              </a:ext>
            </a:extLst>
          </p:cNvPr>
          <p:cNvSpPr/>
          <p:nvPr/>
        </p:nvSpPr>
        <p:spPr>
          <a:xfrm rot="21075870">
            <a:off x="2710952" y="4173026"/>
            <a:ext cx="3199917" cy="533964"/>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10" name="テキスト ボックス 9">
            <a:extLst>
              <a:ext uri="{FF2B5EF4-FFF2-40B4-BE49-F238E27FC236}">
                <a16:creationId xmlns:a16="http://schemas.microsoft.com/office/drawing/2014/main" id="{FD6B5DFF-D8F8-473D-AAF0-718A9A4446D6}"/>
              </a:ext>
            </a:extLst>
          </p:cNvPr>
          <p:cNvSpPr txBox="1"/>
          <p:nvPr/>
        </p:nvSpPr>
        <p:spPr>
          <a:xfrm>
            <a:off x="6400241" y="8754561"/>
            <a:ext cx="413135"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９</a:t>
            </a:r>
          </a:p>
        </p:txBody>
      </p:sp>
      <p:sp>
        <p:nvSpPr>
          <p:cNvPr id="18" name="テキスト ボックス 17">
            <a:extLst>
              <a:ext uri="{FF2B5EF4-FFF2-40B4-BE49-F238E27FC236}">
                <a16:creationId xmlns:a16="http://schemas.microsoft.com/office/drawing/2014/main" id="{A864A4E1-E675-40A3-965F-6748874EBE50}"/>
              </a:ext>
            </a:extLst>
          </p:cNvPr>
          <p:cNvSpPr txBox="1"/>
          <p:nvPr/>
        </p:nvSpPr>
        <p:spPr>
          <a:xfrm>
            <a:off x="487260" y="1365139"/>
            <a:ext cx="1717604"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20" name="テキスト ボックス 19">
            <a:extLst>
              <a:ext uri="{FF2B5EF4-FFF2-40B4-BE49-F238E27FC236}">
                <a16:creationId xmlns:a16="http://schemas.microsoft.com/office/drawing/2014/main" id="{6F04D69B-196A-4A0A-B7A2-2E69197B393B}"/>
              </a:ext>
            </a:extLst>
          </p:cNvPr>
          <p:cNvSpPr txBox="1"/>
          <p:nvPr/>
        </p:nvSpPr>
        <p:spPr>
          <a:xfrm>
            <a:off x="3600926" y="5920407"/>
            <a:ext cx="2594058"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飼養衛生管理者名</a:t>
            </a:r>
          </a:p>
        </p:txBody>
      </p:sp>
      <p:sp>
        <p:nvSpPr>
          <p:cNvPr id="21" name="テキスト ボックス 20">
            <a:extLst>
              <a:ext uri="{FF2B5EF4-FFF2-40B4-BE49-F238E27FC236}">
                <a16:creationId xmlns:a16="http://schemas.microsoft.com/office/drawing/2014/main" id="{10B4327E-8DD1-4EA4-8B18-D9FB5FB28A0C}"/>
              </a:ext>
            </a:extLst>
          </p:cNvPr>
          <p:cNvSpPr txBox="1"/>
          <p:nvPr/>
        </p:nvSpPr>
        <p:spPr>
          <a:xfrm>
            <a:off x="487260" y="2304467"/>
            <a:ext cx="1717604"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23" name="テキスト ボックス 22">
            <a:extLst>
              <a:ext uri="{FF2B5EF4-FFF2-40B4-BE49-F238E27FC236}">
                <a16:creationId xmlns:a16="http://schemas.microsoft.com/office/drawing/2014/main" id="{9AE2E7FD-0259-45C3-AA3D-CF4DC41AAC19}"/>
              </a:ext>
            </a:extLst>
          </p:cNvPr>
          <p:cNvSpPr txBox="1"/>
          <p:nvPr/>
        </p:nvSpPr>
        <p:spPr>
          <a:xfrm>
            <a:off x="3067347" y="2289230"/>
            <a:ext cx="343520" cy="338554"/>
          </a:xfrm>
          <a:prstGeom prst="rect">
            <a:avLst/>
          </a:prstGeom>
          <a:noFill/>
          <a:ln>
            <a:solidFill>
              <a:schemeClr val="tx1"/>
            </a:solidFill>
          </a:ln>
        </p:spPr>
        <p:txBody>
          <a:bodyPr wrap="square" rtlCol="0">
            <a:spAutoFit/>
          </a:bodyPr>
          <a:lstStyle/>
          <a:p>
            <a:pPr algn="ctr"/>
            <a:r>
              <a:rPr kumimoji="1" lang="ja-JP" altLang="en-US" sz="1600" dirty="0">
                <a:latin typeface="ＭＳ 明朝" panose="02020609040205080304" pitchFamily="17" charset="-128"/>
                <a:ea typeface="ＭＳ 明朝" panose="02020609040205080304" pitchFamily="17" charset="-128"/>
              </a:rPr>
              <a:t>●</a:t>
            </a:r>
          </a:p>
        </p:txBody>
      </p:sp>
      <p:sp>
        <p:nvSpPr>
          <p:cNvPr id="24" name="テキスト ボックス 23">
            <a:extLst>
              <a:ext uri="{FF2B5EF4-FFF2-40B4-BE49-F238E27FC236}">
                <a16:creationId xmlns:a16="http://schemas.microsoft.com/office/drawing/2014/main" id="{8BD3D284-8A32-4313-A6A8-0EC54E6D6E67}"/>
              </a:ext>
            </a:extLst>
          </p:cNvPr>
          <p:cNvSpPr txBox="1"/>
          <p:nvPr/>
        </p:nvSpPr>
        <p:spPr>
          <a:xfrm>
            <a:off x="4093592" y="2282949"/>
            <a:ext cx="343520" cy="338554"/>
          </a:xfrm>
          <a:prstGeom prst="rect">
            <a:avLst/>
          </a:prstGeom>
          <a:noFill/>
          <a:ln>
            <a:solidFill>
              <a:schemeClr val="tx1"/>
            </a:solidFill>
          </a:ln>
        </p:spPr>
        <p:txBody>
          <a:bodyPr wrap="square" rtlCol="0">
            <a:spAutoFit/>
          </a:bodyPr>
          <a:lstStyle/>
          <a:p>
            <a:pPr algn="ctr"/>
            <a:r>
              <a:rPr kumimoji="1" lang="ja-JP" altLang="en-US" sz="1600" dirty="0">
                <a:latin typeface="ＭＳ 明朝" panose="02020609040205080304" pitchFamily="17" charset="-128"/>
                <a:ea typeface="ＭＳ 明朝" panose="02020609040205080304" pitchFamily="17" charset="-128"/>
              </a:rPr>
              <a:t>●</a:t>
            </a:r>
          </a:p>
        </p:txBody>
      </p:sp>
      <p:sp>
        <p:nvSpPr>
          <p:cNvPr id="26" name="テキスト ボックス 25">
            <a:extLst>
              <a:ext uri="{FF2B5EF4-FFF2-40B4-BE49-F238E27FC236}">
                <a16:creationId xmlns:a16="http://schemas.microsoft.com/office/drawing/2014/main" id="{3EC60B82-8EFB-41CA-AC31-55AE6415D273}"/>
              </a:ext>
            </a:extLst>
          </p:cNvPr>
          <p:cNvSpPr txBox="1"/>
          <p:nvPr/>
        </p:nvSpPr>
        <p:spPr>
          <a:xfrm>
            <a:off x="1441747" y="5333987"/>
            <a:ext cx="1717604"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Tree>
    <p:extLst>
      <p:ext uri="{BB962C8B-B14F-4D97-AF65-F5344CB8AC3E}">
        <p14:creationId xmlns:p14="http://schemas.microsoft.com/office/powerpoint/2010/main" val="2556489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8A4C3E34-B1DA-460A-B2C4-DBBBD6B954D2}"/>
              </a:ext>
            </a:extLst>
          </p:cNvPr>
          <p:cNvSpPr/>
          <p:nvPr/>
        </p:nvSpPr>
        <p:spPr>
          <a:xfrm>
            <a:off x="0" y="1406953"/>
            <a:ext cx="6858000" cy="5264133"/>
          </a:xfrm>
          <a:prstGeom prst="rect">
            <a:avLst/>
          </a:prstGeom>
        </p:spPr>
        <p:txBody>
          <a:bodyPr wrap="square">
            <a:spAutoFit/>
          </a:bodyPr>
          <a:lstStyle/>
          <a:p>
            <a:r>
              <a:rPr lang="ja-JP" altLang="en-US" sz="1867" dirty="0">
                <a:latin typeface="+mn-ea"/>
              </a:rPr>
              <a:t>○　　　　　　　　　　　 が毎朝、塩素消毒装置の稼働状況を確認する。</a:t>
            </a:r>
            <a:endParaRPr lang="en-US" altLang="ja-JP" sz="1867" dirty="0">
              <a:latin typeface="+mn-ea"/>
            </a:endParaRPr>
          </a:p>
          <a:p>
            <a:endParaRPr lang="en-US" altLang="ja-JP" sz="1867" dirty="0">
              <a:latin typeface="+mn-ea"/>
            </a:endParaRPr>
          </a:p>
          <a:p>
            <a:r>
              <a:rPr lang="ja-JP" altLang="en-US" sz="1867" dirty="0">
                <a:latin typeface="+mn-ea"/>
              </a:rPr>
              <a:t>○　　　　　　　　　　   が飲水の塩素濃度チェックを１日　　　回実施し、記録する。塩素濃度に異状が確認された場合、装置に故障がないか確認し、故障の場合、　　　　　　　　　　　　　　　に報告後、業務日誌に記録する。</a:t>
            </a:r>
            <a:endParaRPr lang="en-US" altLang="ja-JP" sz="1867" dirty="0">
              <a:latin typeface="+mn-ea"/>
            </a:endParaRPr>
          </a:p>
          <a:p>
            <a:endParaRPr lang="en-US" altLang="ja-JP" sz="1867" dirty="0">
              <a:latin typeface="+mn-ea"/>
            </a:endParaRPr>
          </a:p>
          <a:p>
            <a:r>
              <a:rPr lang="ja-JP" altLang="en-US" sz="1867" dirty="0">
                <a:latin typeface="+mn-ea"/>
              </a:rPr>
              <a:t>○　　　　　　　　　　　　　　　 は業者に装置の修繕を依頼する。</a:t>
            </a:r>
            <a:endParaRPr lang="en-US" altLang="ja-JP" sz="1867" dirty="0">
              <a:latin typeface="+mn-ea"/>
            </a:endParaRPr>
          </a:p>
          <a:p>
            <a:endParaRPr lang="en-US" altLang="ja-JP" sz="1867" dirty="0">
              <a:latin typeface="+mn-ea"/>
            </a:endParaRPr>
          </a:p>
          <a:p>
            <a:r>
              <a:rPr lang="ja-JP" altLang="en-US" sz="1867" dirty="0">
                <a:latin typeface="+mn-ea"/>
              </a:rPr>
              <a:t>○　　　　　　　　　　  が、　　　　　　　　　　　　　  、水質検査を実施し、　　　　　　　　　　　　　　　</a:t>
            </a:r>
            <a:endParaRPr lang="en-US" altLang="ja-JP" sz="1867" dirty="0">
              <a:latin typeface="+mn-ea"/>
            </a:endParaRPr>
          </a:p>
          <a:p>
            <a:r>
              <a:rPr lang="ja-JP" altLang="en-US" sz="1867" dirty="0">
                <a:latin typeface="+mn-ea"/>
              </a:rPr>
              <a:t>　　　　　　　　　　　　　　　　  に結果を報告し、結果は事務所のファイ</a:t>
            </a:r>
            <a:endParaRPr lang="en-US" altLang="ja-JP" sz="1867" dirty="0">
              <a:latin typeface="+mn-ea"/>
            </a:endParaRPr>
          </a:p>
          <a:p>
            <a:r>
              <a:rPr lang="ja-JP" altLang="en-US" sz="1867" dirty="0">
                <a:latin typeface="+mn-ea"/>
              </a:rPr>
              <a:t>　　ルに保管する。</a:t>
            </a:r>
            <a:endParaRPr lang="en-US" altLang="ja-JP" sz="1867" dirty="0">
              <a:latin typeface="+mn-ea"/>
            </a:endParaRPr>
          </a:p>
          <a:p>
            <a:endParaRPr lang="en-US" altLang="ja-JP" sz="1867" dirty="0">
              <a:latin typeface="+mn-ea"/>
            </a:endParaRPr>
          </a:p>
          <a:p>
            <a:endParaRPr lang="en-US" altLang="ja-JP" sz="1867" dirty="0">
              <a:latin typeface="+mn-ea"/>
            </a:endParaRPr>
          </a:p>
          <a:p>
            <a:endParaRPr lang="en-US" altLang="ja-JP" sz="1867" dirty="0">
              <a:latin typeface="+mn-ea"/>
            </a:endParaRPr>
          </a:p>
          <a:p>
            <a:endParaRPr lang="en-US" altLang="ja-JP" sz="1867" dirty="0">
              <a:latin typeface="+mn-ea"/>
            </a:endParaRPr>
          </a:p>
          <a:p>
            <a:endParaRPr lang="en-US" altLang="ja-JP" sz="1867" dirty="0">
              <a:latin typeface="+mn-ea"/>
            </a:endParaRPr>
          </a:p>
          <a:p>
            <a:r>
              <a:rPr lang="ja-JP" altLang="en-US" sz="1867" dirty="0">
                <a:latin typeface="+mn-ea"/>
              </a:rPr>
              <a:t>　</a:t>
            </a:r>
            <a:endParaRPr lang="en-US" altLang="ja-JP" sz="1867" dirty="0">
              <a:latin typeface="+mn-ea"/>
            </a:endParaRPr>
          </a:p>
        </p:txBody>
      </p:sp>
      <p:sp>
        <p:nvSpPr>
          <p:cNvPr id="94" name="テキスト ボックス 93">
            <a:extLst>
              <a:ext uri="{FF2B5EF4-FFF2-40B4-BE49-F238E27FC236}">
                <a16:creationId xmlns:a16="http://schemas.microsoft.com/office/drawing/2014/main" id="{0F5CAD1F-6D26-4DC6-A2AE-1223229BBAC6}"/>
              </a:ext>
            </a:extLst>
          </p:cNvPr>
          <p:cNvSpPr txBox="1"/>
          <p:nvPr/>
        </p:nvSpPr>
        <p:spPr>
          <a:xfrm>
            <a:off x="144016" y="880306"/>
            <a:ext cx="6597352"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水場の対策</a:t>
            </a:r>
          </a:p>
        </p:txBody>
      </p:sp>
      <p:sp>
        <p:nvSpPr>
          <p:cNvPr id="39" name="テキスト ボックス 38">
            <a:extLst>
              <a:ext uri="{FF2B5EF4-FFF2-40B4-BE49-F238E27FC236}">
                <a16:creationId xmlns:a16="http://schemas.microsoft.com/office/drawing/2014/main" id="{705AF815-C4EA-479E-95A6-7D33039A4DB8}"/>
              </a:ext>
            </a:extLst>
          </p:cNvPr>
          <p:cNvSpPr txBox="1"/>
          <p:nvPr/>
        </p:nvSpPr>
        <p:spPr>
          <a:xfrm>
            <a:off x="213420" y="160738"/>
            <a:ext cx="6239916"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飲水対策（「飲用に適した水」の確保）</a:t>
            </a:r>
          </a:p>
        </p:txBody>
      </p:sp>
      <p:pic>
        <p:nvPicPr>
          <p:cNvPr id="2" name="図 1">
            <a:extLst>
              <a:ext uri="{FF2B5EF4-FFF2-40B4-BE49-F238E27FC236}">
                <a16:creationId xmlns:a16="http://schemas.microsoft.com/office/drawing/2014/main" id="{6FEA2CC4-34C1-4886-8C2B-F7E66BE0A185}"/>
              </a:ext>
            </a:extLst>
          </p:cNvPr>
          <p:cNvPicPr>
            <a:picLocks noChangeAspect="1"/>
          </p:cNvPicPr>
          <p:nvPr/>
        </p:nvPicPr>
        <p:blipFill>
          <a:blip r:embed="rId3"/>
          <a:stretch>
            <a:fillRect/>
          </a:stretch>
        </p:blipFill>
        <p:spPr>
          <a:xfrm>
            <a:off x="3717032" y="4717410"/>
            <a:ext cx="2918928" cy="1630375"/>
          </a:xfrm>
          <a:prstGeom prst="rect">
            <a:avLst/>
          </a:prstGeom>
          <a:ln>
            <a:solidFill>
              <a:schemeClr val="tx1"/>
            </a:solidFill>
          </a:ln>
        </p:spPr>
      </p:pic>
      <p:sp>
        <p:nvSpPr>
          <p:cNvPr id="7" name="テキスト ボックス 6">
            <a:extLst>
              <a:ext uri="{FF2B5EF4-FFF2-40B4-BE49-F238E27FC236}">
                <a16:creationId xmlns:a16="http://schemas.microsoft.com/office/drawing/2014/main" id="{F6B191A8-759A-4E89-86AE-53B6A6AE4C53}"/>
              </a:ext>
            </a:extLst>
          </p:cNvPr>
          <p:cNvSpPr txBox="1"/>
          <p:nvPr/>
        </p:nvSpPr>
        <p:spPr>
          <a:xfrm>
            <a:off x="6237312" y="8676456"/>
            <a:ext cx="504056"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t>10</a:t>
            </a:r>
            <a:endParaRPr kumimoji="1" lang="ja-JP" altLang="en-US" b="1" dirty="0"/>
          </a:p>
        </p:txBody>
      </p:sp>
      <p:sp>
        <p:nvSpPr>
          <p:cNvPr id="19" name="テキスト ボックス 18">
            <a:extLst>
              <a:ext uri="{FF2B5EF4-FFF2-40B4-BE49-F238E27FC236}">
                <a16:creationId xmlns:a16="http://schemas.microsoft.com/office/drawing/2014/main" id="{81F54D0C-B79D-4B06-A496-4D10832D7560}"/>
              </a:ext>
            </a:extLst>
          </p:cNvPr>
          <p:cNvSpPr txBox="1"/>
          <p:nvPr/>
        </p:nvSpPr>
        <p:spPr>
          <a:xfrm>
            <a:off x="2410177" y="2581274"/>
            <a:ext cx="2339637"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飼養衛生管理者名</a:t>
            </a:r>
          </a:p>
        </p:txBody>
      </p:sp>
      <p:sp>
        <p:nvSpPr>
          <p:cNvPr id="21" name="テキスト ボックス 20">
            <a:extLst>
              <a:ext uri="{FF2B5EF4-FFF2-40B4-BE49-F238E27FC236}">
                <a16:creationId xmlns:a16="http://schemas.microsoft.com/office/drawing/2014/main" id="{4F5A9CE6-394E-47D8-B0F2-035C27F8157A}"/>
              </a:ext>
            </a:extLst>
          </p:cNvPr>
          <p:cNvSpPr txBox="1"/>
          <p:nvPr/>
        </p:nvSpPr>
        <p:spPr>
          <a:xfrm>
            <a:off x="436092" y="1455911"/>
            <a:ext cx="1624756"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23" name="テキスト ボックス 22">
            <a:extLst>
              <a:ext uri="{FF2B5EF4-FFF2-40B4-BE49-F238E27FC236}">
                <a16:creationId xmlns:a16="http://schemas.microsoft.com/office/drawing/2014/main" id="{9B7A2733-A7B7-4481-948F-F8E129EAF501}"/>
              </a:ext>
            </a:extLst>
          </p:cNvPr>
          <p:cNvSpPr txBox="1"/>
          <p:nvPr/>
        </p:nvSpPr>
        <p:spPr>
          <a:xfrm>
            <a:off x="5445224" y="1985241"/>
            <a:ext cx="288032" cy="338554"/>
          </a:xfrm>
          <a:prstGeom prst="rect">
            <a:avLst/>
          </a:prstGeom>
          <a:noFill/>
          <a:ln>
            <a:solidFill>
              <a:schemeClr val="tx1"/>
            </a:solidFill>
          </a:ln>
        </p:spPr>
        <p:txBody>
          <a:bodyPr wrap="square" rtlCol="0" anchor="ctr">
            <a:spAutoFit/>
          </a:bodyPr>
          <a:lstStyle/>
          <a:p>
            <a:pPr algn="ctr"/>
            <a:r>
              <a:rPr kumimoji="1" lang="ja-JP" altLang="en-US" sz="1600" dirty="0">
                <a:latin typeface="ＭＳ 明朝" panose="02020609040205080304" pitchFamily="17" charset="-128"/>
                <a:ea typeface="ＭＳ 明朝" panose="02020609040205080304" pitchFamily="17" charset="-128"/>
              </a:rPr>
              <a:t>●</a:t>
            </a:r>
          </a:p>
        </p:txBody>
      </p:sp>
      <p:sp>
        <p:nvSpPr>
          <p:cNvPr id="24" name="テキスト ボックス 23">
            <a:extLst>
              <a:ext uri="{FF2B5EF4-FFF2-40B4-BE49-F238E27FC236}">
                <a16:creationId xmlns:a16="http://schemas.microsoft.com/office/drawing/2014/main" id="{C019036E-733B-425F-9E7B-83645E7A63A2}"/>
              </a:ext>
            </a:extLst>
          </p:cNvPr>
          <p:cNvSpPr txBox="1"/>
          <p:nvPr/>
        </p:nvSpPr>
        <p:spPr>
          <a:xfrm>
            <a:off x="392711" y="3963398"/>
            <a:ext cx="1624756"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25" name="テキスト ボックス 24">
            <a:extLst>
              <a:ext uri="{FF2B5EF4-FFF2-40B4-BE49-F238E27FC236}">
                <a16:creationId xmlns:a16="http://schemas.microsoft.com/office/drawing/2014/main" id="{CE75F013-F6F9-461A-BB2F-C831CD3A8D75}"/>
              </a:ext>
            </a:extLst>
          </p:cNvPr>
          <p:cNvSpPr txBox="1"/>
          <p:nvPr/>
        </p:nvSpPr>
        <p:spPr>
          <a:xfrm>
            <a:off x="2410177" y="3978840"/>
            <a:ext cx="2175040"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半年に１回　等</a:t>
            </a:r>
          </a:p>
        </p:txBody>
      </p:sp>
      <p:sp>
        <p:nvSpPr>
          <p:cNvPr id="26" name="テキスト ボックス 25">
            <a:extLst>
              <a:ext uri="{FF2B5EF4-FFF2-40B4-BE49-F238E27FC236}">
                <a16:creationId xmlns:a16="http://schemas.microsoft.com/office/drawing/2014/main" id="{EB048E6D-A83F-42D2-B9F3-7B453F74DED2}"/>
              </a:ext>
            </a:extLst>
          </p:cNvPr>
          <p:cNvSpPr txBox="1"/>
          <p:nvPr/>
        </p:nvSpPr>
        <p:spPr>
          <a:xfrm>
            <a:off x="395155" y="4303713"/>
            <a:ext cx="2339635"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飼養衛生管理者名</a:t>
            </a:r>
          </a:p>
        </p:txBody>
      </p:sp>
      <p:sp>
        <p:nvSpPr>
          <p:cNvPr id="18" name="テキスト ボックス 17">
            <a:extLst>
              <a:ext uri="{FF2B5EF4-FFF2-40B4-BE49-F238E27FC236}">
                <a16:creationId xmlns:a16="http://schemas.microsoft.com/office/drawing/2014/main" id="{15F8FF14-B79E-41A2-AD14-823E11ED24B9}"/>
              </a:ext>
            </a:extLst>
          </p:cNvPr>
          <p:cNvSpPr txBox="1"/>
          <p:nvPr/>
        </p:nvSpPr>
        <p:spPr>
          <a:xfrm>
            <a:off x="404664" y="2016018"/>
            <a:ext cx="1624756"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20" name="テキスト ボックス 19">
            <a:extLst>
              <a:ext uri="{FF2B5EF4-FFF2-40B4-BE49-F238E27FC236}">
                <a16:creationId xmlns:a16="http://schemas.microsoft.com/office/drawing/2014/main" id="{D7F462B5-F01B-4E33-A133-F7F442C44008}"/>
              </a:ext>
            </a:extLst>
          </p:cNvPr>
          <p:cNvSpPr txBox="1"/>
          <p:nvPr/>
        </p:nvSpPr>
        <p:spPr>
          <a:xfrm>
            <a:off x="354483" y="3443374"/>
            <a:ext cx="2339636"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飼養衛生管理者名</a:t>
            </a:r>
          </a:p>
        </p:txBody>
      </p:sp>
    </p:spTree>
    <p:extLst>
      <p:ext uri="{BB962C8B-B14F-4D97-AF65-F5344CB8AC3E}">
        <p14:creationId xmlns:p14="http://schemas.microsoft.com/office/powerpoint/2010/main" val="3629450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A38424E6-F900-41DF-A2AB-3BB56A066672}"/>
              </a:ext>
            </a:extLst>
          </p:cNvPr>
          <p:cNvSpPr/>
          <p:nvPr/>
        </p:nvSpPr>
        <p:spPr>
          <a:xfrm>
            <a:off x="204856" y="1125733"/>
            <a:ext cx="6592175" cy="1594667"/>
          </a:xfrm>
          <a:prstGeom prst="rect">
            <a:avLst/>
          </a:prstGeom>
        </p:spPr>
        <p:txBody>
          <a:bodyPr wrap="square">
            <a:spAutoFit/>
          </a:bodyPr>
          <a:lstStyle/>
          <a:p>
            <a:pPr>
              <a:lnSpc>
                <a:spcPts val="2400"/>
              </a:lnSpc>
              <a:defRPr/>
            </a:pPr>
            <a:r>
              <a:rPr lang="ja-JP" altLang="en-US" sz="1867" dirty="0">
                <a:latin typeface="+mn-ea"/>
              </a:rPr>
              <a:t>○毎週　　　曜日　　　　　　　　　　   が、衛生管理区域の外周を見回り、野生動物の痕跡（糞、足跡、掘り返し跡等）がないか確認する。確認された場合、　　　　　　　　　　　　　　　   に報告後、作業日誌にも記録する。</a:t>
            </a:r>
            <a:endParaRPr lang="en-US" altLang="ja-JP" sz="1867" dirty="0">
              <a:latin typeface="+mn-ea"/>
            </a:endParaRPr>
          </a:p>
          <a:p>
            <a:pPr>
              <a:lnSpc>
                <a:spcPts val="2400"/>
              </a:lnSpc>
              <a:defRPr/>
            </a:pPr>
            <a:endParaRPr lang="en-US" altLang="ja-JP" sz="1867" dirty="0">
              <a:latin typeface="+mn-ea"/>
            </a:endParaRPr>
          </a:p>
        </p:txBody>
      </p:sp>
      <p:sp>
        <p:nvSpPr>
          <p:cNvPr id="39" name="テキスト ボックス 38">
            <a:extLst>
              <a:ext uri="{FF2B5EF4-FFF2-40B4-BE49-F238E27FC236}">
                <a16:creationId xmlns:a16="http://schemas.microsoft.com/office/drawing/2014/main" id="{705AF815-C4EA-479E-95A6-7D33039A4DB8}"/>
              </a:ext>
            </a:extLst>
          </p:cNvPr>
          <p:cNvSpPr txBox="1"/>
          <p:nvPr/>
        </p:nvSpPr>
        <p:spPr>
          <a:xfrm>
            <a:off x="190094" y="151653"/>
            <a:ext cx="5974293"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野生動物の侵入防止対策</a:t>
            </a:r>
          </a:p>
        </p:txBody>
      </p:sp>
      <p:sp>
        <p:nvSpPr>
          <p:cNvPr id="43" name="テキスト ボックス 42">
            <a:extLst>
              <a:ext uri="{FF2B5EF4-FFF2-40B4-BE49-F238E27FC236}">
                <a16:creationId xmlns:a16="http://schemas.microsoft.com/office/drawing/2014/main" id="{D583B7CF-846D-4DFE-B783-027BC865836B}"/>
              </a:ext>
            </a:extLst>
          </p:cNvPr>
          <p:cNvSpPr txBox="1"/>
          <p:nvPr/>
        </p:nvSpPr>
        <p:spPr>
          <a:xfrm>
            <a:off x="188640" y="755576"/>
            <a:ext cx="6536448"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衛生管理区域外周の見回り</a:t>
            </a:r>
            <a:endParaRPr lang="en-US" altLang="ja-JP" sz="1467" b="1" u="sng" dirty="0">
              <a:solidFill>
                <a:schemeClr val="bg1"/>
              </a:solidFill>
              <a:latin typeface="+mn-ea"/>
              <a:cs typeface="Meiryo UI" panose="020B0604030504040204" pitchFamily="50" charset="-128"/>
            </a:endParaRPr>
          </a:p>
        </p:txBody>
      </p:sp>
      <p:sp>
        <p:nvSpPr>
          <p:cNvPr id="29" name="テキスト ボックス 28">
            <a:extLst>
              <a:ext uri="{FF2B5EF4-FFF2-40B4-BE49-F238E27FC236}">
                <a16:creationId xmlns:a16="http://schemas.microsoft.com/office/drawing/2014/main" id="{0DD8ABA9-62AE-4F9D-B3EE-492FF4FF2CF8}"/>
              </a:ext>
            </a:extLst>
          </p:cNvPr>
          <p:cNvSpPr txBox="1"/>
          <p:nvPr/>
        </p:nvSpPr>
        <p:spPr>
          <a:xfrm>
            <a:off x="6388157" y="8733245"/>
            <a:ext cx="432048"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t>11</a:t>
            </a:r>
            <a:endParaRPr kumimoji="1" lang="ja-JP" altLang="en-US" b="1" dirty="0"/>
          </a:p>
        </p:txBody>
      </p:sp>
      <p:sp>
        <p:nvSpPr>
          <p:cNvPr id="37" name="テキスト ボックス 36">
            <a:extLst>
              <a:ext uri="{FF2B5EF4-FFF2-40B4-BE49-F238E27FC236}">
                <a16:creationId xmlns:a16="http://schemas.microsoft.com/office/drawing/2014/main" id="{3E998A3F-00D2-4679-A458-4B85DF1A1438}"/>
              </a:ext>
            </a:extLst>
          </p:cNvPr>
          <p:cNvSpPr txBox="1"/>
          <p:nvPr/>
        </p:nvSpPr>
        <p:spPr>
          <a:xfrm>
            <a:off x="1988838" y="1140109"/>
            <a:ext cx="1656185"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48" name="テキスト ボックス 47">
            <a:extLst>
              <a:ext uri="{FF2B5EF4-FFF2-40B4-BE49-F238E27FC236}">
                <a16:creationId xmlns:a16="http://schemas.microsoft.com/office/drawing/2014/main" id="{BA31404B-3414-46D1-84F7-8458B523D3ED}"/>
              </a:ext>
            </a:extLst>
          </p:cNvPr>
          <p:cNvSpPr txBox="1"/>
          <p:nvPr/>
        </p:nvSpPr>
        <p:spPr>
          <a:xfrm>
            <a:off x="197786" y="2491031"/>
            <a:ext cx="6489509"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衛生管理区域出入口の扉や畜舎入口のカーテン</a:t>
            </a:r>
          </a:p>
        </p:txBody>
      </p:sp>
      <p:sp>
        <p:nvSpPr>
          <p:cNvPr id="49" name="正方形/長方形 48">
            <a:extLst>
              <a:ext uri="{FF2B5EF4-FFF2-40B4-BE49-F238E27FC236}">
                <a16:creationId xmlns:a16="http://schemas.microsoft.com/office/drawing/2014/main" id="{7E142CAB-79C6-4693-9B9C-CC49F5CD8F11}"/>
              </a:ext>
            </a:extLst>
          </p:cNvPr>
          <p:cNvSpPr/>
          <p:nvPr/>
        </p:nvSpPr>
        <p:spPr>
          <a:xfrm>
            <a:off x="132910" y="2821060"/>
            <a:ext cx="6936747" cy="979114"/>
          </a:xfrm>
          <a:prstGeom prst="rect">
            <a:avLst/>
          </a:prstGeom>
        </p:spPr>
        <p:txBody>
          <a:bodyPr wrap="square">
            <a:spAutoFit/>
          </a:bodyPr>
          <a:lstStyle/>
          <a:p>
            <a:pPr>
              <a:lnSpc>
                <a:spcPts val="2400"/>
              </a:lnSpc>
              <a:defRPr/>
            </a:pPr>
            <a:r>
              <a:rPr lang="ja-JP" altLang="en-US" sz="1867" dirty="0">
                <a:latin typeface="+mn-ea"/>
              </a:rPr>
              <a:t>○衛生管理区域出入口の扉は車両の入退時以外は常時閉め切り</a:t>
            </a:r>
            <a:endParaRPr lang="en-US" altLang="ja-JP" sz="1867" dirty="0">
              <a:latin typeface="+mn-ea"/>
            </a:endParaRPr>
          </a:p>
          <a:p>
            <a:pPr>
              <a:lnSpc>
                <a:spcPts val="2400"/>
              </a:lnSpc>
              <a:defRPr/>
            </a:pPr>
            <a:r>
              <a:rPr lang="ja-JP" altLang="en-US" sz="1867" dirty="0">
                <a:latin typeface="+mn-ea"/>
              </a:rPr>
              <a:t>とする。</a:t>
            </a:r>
            <a:endParaRPr lang="en-US" altLang="ja-JP" sz="1867" dirty="0">
              <a:latin typeface="+mn-ea"/>
            </a:endParaRPr>
          </a:p>
          <a:p>
            <a:pPr>
              <a:lnSpc>
                <a:spcPts val="2400"/>
              </a:lnSpc>
              <a:defRPr/>
            </a:pPr>
            <a:r>
              <a:rPr lang="ja-JP" altLang="en-US" sz="1867" dirty="0">
                <a:latin typeface="+mn-ea"/>
              </a:rPr>
              <a:t>○畜舎のカーテンは、畜舎出入り時以外は常時閉め切りとする。</a:t>
            </a:r>
            <a:endParaRPr lang="en-US" altLang="ja-JP" sz="1867" dirty="0">
              <a:latin typeface="+mn-ea"/>
            </a:endParaRPr>
          </a:p>
        </p:txBody>
      </p:sp>
      <p:pic>
        <p:nvPicPr>
          <p:cNvPr id="50" name="図 49">
            <a:extLst>
              <a:ext uri="{FF2B5EF4-FFF2-40B4-BE49-F238E27FC236}">
                <a16:creationId xmlns:a16="http://schemas.microsoft.com/office/drawing/2014/main" id="{DC833B1F-159F-47C6-A553-03FB64B17A57}"/>
              </a:ext>
            </a:extLst>
          </p:cNvPr>
          <p:cNvPicPr>
            <a:picLocks noChangeAspect="1"/>
          </p:cNvPicPr>
          <p:nvPr/>
        </p:nvPicPr>
        <p:blipFill>
          <a:blip r:embed="rId3"/>
          <a:stretch>
            <a:fillRect/>
          </a:stretch>
        </p:blipFill>
        <p:spPr>
          <a:xfrm>
            <a:off x="652777" y="3812103"/>
            <a:ext cx="2834628" cy="1840017"/>
          </a:xfrm>
          <a:prstGeom prst="rect">
            <a:avLst/>
          </a:prstGeom>
          <a:ln>
            <a:solidFill>
              <a:schemeClr val="tx1"/>
            </a:solidFill>
          </a:ln>
        </p:spPr>
      </p:pic>
      <p:sp>
        <p:nvSpPr>
          <p:cNvPr id="51" name="楕円 50">
            <a:extLst>
              <a:ext uri="{FF2B5EF4-FFF2-40B4-BE49-F238E27FC236}">
                <a16:creationId xmlns:a16="http://schemas.microsoft.com/office/drawing/2014/main" id="{608332D4-82DD-4CDA-A2F3-FC5DD3D22860}"/>
              </a:ext>
            </a:extLst>
          </p:cNvPr>
          <p:cNvSpPr/>
          <p:nvPr/>
        </p:nvSpPr>
        <p:spPr>
          <a:xfrm rot="20615157">
            <a:off x="1956527" y="4457540"/>
            <a:ext cx="555494" cy="260861"/>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pic>
        <p:nvPicPr>
          <p:cNvPr id="54" name="図 53">
            <a:extLst>
              <a:ext uri="{FF2B5EF4-FFF2-40B4-BE49-F238E27FC236}">
                <a16:creationId xmlns:a16="http://schemas.microsoft.com/office/drawing/2014/main" id="{703171A2-E6F3-4076-8ACE-4A73B4D4040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69245" y="7383194"/>
            <a:ext cx="2432650" cy="1721717"/>
          </a:xfrm>
          <a:prstGeom prst="rect">
            <a:avLst/>
          </a:prstGeom>
          <a:noFill/>
          <a:ln>
            <a:solidFill>
              <a:schemeClr val="tx1"/>
            </a:solidFill>
          </a:ln>
        </p:spPr>
      </p:pic>
      <p:sp>
        <p:nvSpPr>
          <p:cNvPr id="55" name="テキスト ボックス 54">
            <a:extLst>
              <a:ext uri="{FF2B5EF4-FFF2-40B4-BE49-F238E27FC236}">
                <a16:creationId xmlns:a16="http://schemas.microsoft.com/office/drawing/2014/main" id="{0E3B5D5A-70DF-4F82-A914-156EF9B25157}"/>
              </a:ext>
            </a:extLst>
          </p:cNvPr>
          <p:cNvSpPr txBox="1"/>
          <p:nvPr/>
        </p:nvSpPr>
        <p:spPr>
          <a:xfrm>
            <a:off x="235579" y="5730765"/>
            <a:ext cx="6386840"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防護柵・防鳥ネット</a:t>
            </a:r>
          </a:p>
        </p:txBody>
      </p:sp>
      <p:sp>
        <p:nvSpPr>
          <p:cNvPr id="56" name="正方形/長方形 55">
            <a:extLst>
              <a:ext uri="{FF2B5EF4-FFF2-40B4-BE49-F238E27FC236}">
                <a16:creationId xmlns:a16="http://schemas.microsoft.com/office/drawing/2014/main" id="{06240376-42D9-40E7-B334-5CB9F93C9AE4}"/>
              </a:ext>
            </a:extLst>
          </p:cNvPr>
          <p:cNvSpPr/>
          <p:nvPr/>
        </p:nvSpPr>
        <p:spPr>
          <a:xfrm>
            <a:off x="197786" y="6093421"/>
            <a:ext cx="6622419" cy="1323439"/>
          </a:xfrm>
          <a:prstGeom prst="rect">
            <a:avLst/>
          </a:prstGeom>
        </p:spPr>
        <p:txBody>
          <a:bodyPr wrap="square">
            <a:spAutoFit/>
          </a:bodyPr>
          <a:lstStyle/>
          <a:p>
            <a:pPr>
              <a:lnSpc>
                <a:spcPts val="2400"/>
              </a:lnSpc>
              <a:defRPr/>
            </a:pPr>
            <a:r>
              <a:rPr lang="ja-JP" altLang="en-US" sz="1867" dirty="0">
                <a:latin typeface="+mn-ea"/>
              </a:rPr>
              <a:t>毎週　　 曜日、　　　　　　　　　　  が防護柵と防鳥ネットの破損がないか見回りを行う。破損があった場合は、衛生管理区域内に備えてある道具や材料を使って補修し、 　　　　　　　　　　　　　　   に報告後、作業日誌に記録する。</a:t>
            </a:r>
            <a:endParaRPr lang="en-US" altLang="ja-JP" sz="1867" dirty="0">
              <a:latin typeface="+mn-ea"/>
            </a:endParaRPr>
          </a:p>
        </p:txBody>
      </p:sp>
      <p:sp>
        <p:nvSpPr>
          <p:cNvPr id="57" name="テキスト ボックス 56">
            <a:extLst>
              <a:ext uri="{FF2B5EF4-FFF2-40B4-BE49-F238E27FC236}">
                <a16:creationId xmlns:a16="http://schemas.microsoft.com/office/drawing/2014/main" id="{156C729E-344D-4B3B-8C16-F0FB62CDEB1F}"/>
              </a:ext>
            </a:extLst>
          </p:cNvPr>
          <p:cNvSpPr txBox="1"/>
          <p:nvPr/>
        </p:nvSpPr>
        <p:spPr>
          <a:xfrm>
            <a:off x="1817478" y="6145110"/>
            <a:ext cx="1611522"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58" name="テキスト ボックス 57">
            <a:extLst>
              <a:ext uri="{FF2B5EF4-FFF2-40B4-BE49-F238E27FC236}">
                <a16:creationId xmlns:a16="http://schemas.microsoft.com/office/drawing/2014/main" id="{8CD05379-EA91-4F18-9CD2-5D18A4AAA7C7}"/>
              </a:ext>
            </a:extLst>
          </p:cNvPr>
          <p:cNvSpPr txBox="1"/>
          <p:nvPr/>
        </p:nvSpPr>
        <p:spPr>
          <a:xfrm>
            <a:off x="769245" y="6130687"/>
            <a:ext cx="288032" cy="338554"/>
          </a:xfrm>
          <a:prstGeom prst="rect">
            <a:avLst/>
          </a:prstGeom>
          <a:noFill/>
          <a:ln>
            <a:solidFill>
              <a:schemeClr val="tx1"/>
            </a:solidFill>
          </a:ln>
        </p:spPr>
        <p:txBody>
          <a:bodyPr wrap="square" rtlCol="0">
            <a:spAutoFit/>
          </a:bodyPr>
          <a:lstStyle/>
          <a:p>
            <a:pPr algn="ctr"/>
            <a:r>
              <a:rPr kumimoji="1" lang="ja-JP" altLang="en-US" sz="1600" dirty="0">
                <a:latin typeface="ＭＳ 明朝" panose="02020609040205080304" pitchFamily="17" charset="-128"/>
                <a:ea typeface="ＭＳ 明朝" panose="02020609040205080304" pitchFamily="17" charset="-128"/>
              </a:rPr>
              <a:t>●</a:t>
            </a:r>
          </a:p>
        </p:txBody>
      </p:sp>
      <p:pic>
        <p:nvPicPr>
          <p:cNvPr id="5" name="図 4">
            <a:extLst>
              <a:ext uri="{FF2B5EF4-FFF2-40B4-BE49-F238E27FC236}">
                <a16:creationId xmlns:a16="http://schemas.microsoft.com/office/drawing/2014/main" id="{00004E0B-75AA-4ECC-BDED-6D9BE664FF82}"/>
              </a:ext>
            </a:extLst>
          </p:cNvPr>
          <p:cNvPicPr>
            <a:picLocks noChangeAspect="1"/>
          </p:cNvPicPr>
          <p:nvPr/>
        </p:nvPicPr>
        <p:blipFill>
          <a:blip r:embed="rId5"/>
          <a:stretch>
            <a:fillRect/>
          </a:stretch>
        </p:blipFill>
        <p:spPr>
          <a:xfrm>
            <a:off x="3781373" y="3817188"/>
            <a:ext cx="2457497" cy="1834932"/>
          </a:xfrm>
          <a:prstGeom prst="rect">
            <a:avLst/>
          </a:prstGeom>
          <a:ln>
            <a:solidFill>
              <a:schemeClr val="tx1"/>
            </a:solidFill>
          </a:ln>
        </p:spPr>
      </p:pic>
      <p:sp>
        <p:nvSpPr>
          <p:cNvPr id="21" name="テキスト ボックス 20">
            <a:extLst>
              <a:ext uri="{FF2B5EF4-FFF2-40B4-BE49-F238E27FC236}">
                <a16:creationId xmlns:a16="http://schemas.microsoft.com/office/drawing/2014/main" id="{8C769A90-5821-448A-B20D-7DA457484C6F}"/>
              </a:ext>
            </a:extLst>
          </p:cNvPr>
          <p:cNvSpPr txBox="1"/>
          <p:nvPr/>
        </p:nvSpPr>
        <p:spPr>
          <a:xfrm>
            <a:off x="1052736" y="1144299"/>
            <a:ext cx="288032" cy="338554"/>
          </a:xfrm>
          <a:prstGeom prst="rect">
            <a:avLst/>
          </a:prstGeom>
          <a:noFill/>
          <a:ln>
            <a:solidFill>
              <a:schemeClr val="tx1"/>
            </a:solidFill>
          </a:ln>
        </p:spPr>
        <p:txBody>
          <a:bodyPr wrap="square" rtlCol="0">
            <a:spAutoFit/>
          </a:bodyPr>
          <a:lstStyle/>
          <a:p>
            <a:r>
              <a:rPr kumimoji="1" lang="ja-JP" altLang="en-US" sz="1600" dirty="0">
                <a:latin typeface="ＭＳ 明朝" panose="02020609040205080304" pitchFamily="17" charset="-128"/>
                <a:ea typeface="ＭＳ 明朝" panose="02020609040205080304" pitchFamily="17" charset="-128"/>
              </a:rPr>
              <a:t>●</a:t>
            </a:r>
          </a:p>
        </p:txBody>
      </p:sp>
      <p:sp>
        <p:nvSpPr>
          <p:cNvPr id="20" name="テキスト ボックス 19">
            <a:extLst>
              <a:ext uri="{FF2B5EF4-FFF2-40B4-BE49-F238E27FC236}">
                <a16:creationId xmlns:a16="http://schemas.microsoft.com/office/drawing/2014/main" id="{4401B296-0E9C-485B-9C94-D6867660ABEF}"/>
              </a:ext>
            </a:extLst>
          </p:cNvPr>
          <p:cNvSpPr txBox="1"/>
          <p:nvPr/>
        </p:nvSpPr>
        <p:spPr>
          <a:xfrm>
            <a:off x="3942927" y="6736866"/>
            <a:ext cx="2457498"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飼養衛生管理者名</a:t>
            </a:r>
          </a:p>
        </p:txBody>
      </p:sp>
      <p:sp>
        <p:nvSpPr>
          <p:cNvPr id="22" name="テキスト ボックス 21">
            <a:extLst>
              <a:ext uri="{FF2B5EF4-FFF2-40B4-BE49-F238E27FC236}">
                <a16:creationId xmlns:a16="http://schemas.microsoft.com/office/drawing/2014/main" id="{3DE595C0-EC00-483E-AEBD-E994AB364741}"/>
              </a:ext>
            </a:extLst>
          </p:cNvPr>
          <p:cNvSpPr txBox="1"/>
          <p:nvPr/>
        </p:nvSpPr>
        <p:spPr>
          <a:xfrm>
            <a:off x="2413422" y="1789605"/>
            <a:ext cx="2527746"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飼養衛生管理者名</a:t>
            </a:r>
          </a:p>
        </p:txBody>
      </p:sp>
      <p:pic>
        <p:nvPicPr>
          <p:cNvPr id="3" name="図 2">
            <a:extLst>
              <a:ext uri="{FF2B5EF4-FFF2-40B4-BE49-F238E27FC236}">
                <a16:creationId xmlns:a16="http://schemas.microsoft.com/office/drawing/2014/main" id="{2C7369BC-7878-41A0-843E-A15483F5D711}"/>
              </a:ext>
            </a:extLst>
          </p:cNvPr>
          <p:cNvPicPr>
            <a:picLocks noChangeAspect="1"/>
          </p:cNvPicPr>
          <p:nvPr/>
        </p:nvPicPr>
        <p:blipFill>
          <a:blip r:embed="rId6"/>
          <a:stretch>
            <a:fillRect/>
          </a:stretch>
        </p:blipFill>
        <p:spPr>
          <a:xfrm>
            <a:off x="3677295" y="7380312"/>
            <a:ext cx="2210632" cy="1706876"/>
          </a:xfrm>
          <a:prstGeom prst="rect">
            <a:avLst/>
          </a:prstGeom>
          <a:ln>
            <a:solidFill>
              <a:schemeClr val="tx1"/>
            </a:solidFill>
          </a:ln>
        </p:spPr>
      </p:pic>
    </p:spTree>
    <p:extLst>
      <p:ext uri="{BB962C8B-B14F-4D97-AF65-F5344CB8AC3E}">
        <p14:creationId xmlns:p14="http://schemas.microsoft.com/office/powerpoint/2010/main" val="2578015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正方形/長方形 88">
            <a:extLst>
              <a:ext uri="{FF2B5EF4-FFF2-40B4-BE49-F238E27FC236}">
                <a16:creationId xmlns:a16="http://schemas.microsoft.com/office/drawing/2014/main" id="{D96543C1-FD10-4E35-B6BA-DD011A44FD30}"/>
              </a:ext>
            </a:extLst>
          </p:cNvPr>
          <p:cNvSpPr/>
          <p:nvPr/>
        </p:nvSpPr>
        <p:spPr>
          <a:xfrm>
            <a:off x="184605" y="1413510"/>
            <a:ext cx="6501242" cy="7775847"/>
          </a:xfrm>
          <a:prstGeom prst="rect">
            <a:avLst/>
          </a:prstGeom>
        </p:spPr>
        <p:txBody>
          <a:bodyPr wrap="square">
            <a:spAutoFit/>
          </a:bodyPr>
          <a:lstStyle/>
          <a:p>
            <a:pPr>
              <a:lnSpc>
                <a:spcPts val="2600"/>
              </a:lnSpc>
              <a:spcBef>
                <a:spcPts val="600"/>
              </a:spcBef>
              <a:defRPr/>
            </a:pPr>
            <a:r>
              <a:rPr lang="ja-JP" altLang="en-US" sz="1867" dirty="0">
                <a:latin typeface="+mn-ea"/>
              </a:rPr>
              <a:t>○　　　　　　　　　　    　　　　　は、死亡牛を発見したら、口蹄疫の特定症状がないことを確認した上で、　　　　　　　　　　　　　　　　　　　　　　</a:t>
            </a:r>
            <a:endParaRPr lang="en-US" altLang="ja-JP" sz="1867" dirty="0">
              <a:latin typeface="+mn-ea"/>
            </a:endParaRPr>
          </a:p>
          <a:p>
            <a:pPr>
              <a:lnSpc>
                <a:spcPts val="2600"/>
              </a:lnSpc>
              <a:spcBef>
                <a:spcPts val="600"/>
              </a:spcBef>
              <a:defRPr/>
            </a:pPr>
            <a:r>
              <a:rPr lang="ja-JP" altLang="en-US" sz="1867" dirty="0">
                <a:latin typeface="+mn-ea"/>
              </a:rPr>
              <a:t>　　　　　　　　　　　　　　　　　　へ移動し、</a:t>
            </a:r>
            <a:endParaRPr lang="en-US" altLang="ja-JP" sz="1867" dirty="0">
              <a:latin typeface="+mn-ea"/>
            </a:endParaRPr>
          </a:p>
          <a:p>
            <a:pPr>
              <a:lnSpc>
                <a:spcPts val="2600"/>
              </a:lnSpc>
              <a:spcBef>
                <a:spcPts val="600"/>
              </a:spcBef>
              <a:defRPr/>
            </a:pPr>
            <a:r>
              <a:rPr lang="ja-JP" altLang="en-US" sz="1867" dirty="0">
                <a:latin typeface="+mn-ea"/>
              </a:rPr>
              <a:t>　　　　　　　　　　　　　　　　　　　　　して野生動物が接触しないようにする。</a:t>
            </a:r>
            <a:endParaRPr lang="en-US" altLang="ja-JP" sz="1867" dirty="0">
              <a:latin typeface="+mn-ea"/>
            </a:endParaRPr>
          </a:p>
          <a:p>
            <a:pPr>
              <a:lnSpc>
                <a:spcPts val="2600"/>
              </a:lnSpc>
              <a:spcBef>
                <a:spcPts val="600"/>
              </a:spcBef>
              <a:defRPr/>
            </a:pPr>
            <a:r>
              <a:rPr lang="ja-JP" altLang="en-US" sz="1867" dirty="0">
                <a:latin typeface="+mn-ea"/>
              </a:rPr>
              <a:t>○なお、以下の①～③については、</a:t>
            </a:r>
            <a:r>
              <a:rPr lang="en-US" altLang="ja-JP" sz="1867" dirty="0">
                <a:latin typeface="+mn-ea"/>
              </a:rPr>
              <a:t/>
            </a:r>
            <a:br>
              <a:rPr lang="en-US" altLang="ja-JP" sz="1867" dirty="0">
                <a:latin typeface="+mn-ea"/>
              </a:rPr>
            </a:br>
            <a:r>
              <a:rPr lang="ja-JP" altLang="en-US" sz="1867" dirty="0">
                <a:latin typeface="+mn-ea"/>
              </a:rPr>
              <a:t>法律で牛海綿状脳症（</a:t>
            </a:r>
            <a:r>
              <a:rPr lang="en-US" altLang="ja-JP" sz="1867" dirty="0">
                <a:latin typeface="+mn-ea"/>
              </a:rPr>
              <a:t>BSE</a:t>
            </a:r>
            <a:r>
              <a:rPr lang="ja-JP" altLang="en-US" sz="1867" dirty="0">
                <a:latin typeface="+mn-ea"/>
              </a:rPr>
              <a:t>）検査を行う必要があるので、運搬業者、獣医師及び家保へその旨を連絡する。</a:t>
            </a:r>
            <a:endParaRPr lang="en-US" altLang="ja-JP" sz="1867" dirty="0">
              <a:latin typeface="+mn-ea"/>
            </a:endParaRPr>
          </a:p>
          <a:p>
            <a:pPr>
              <a:lnSpc>
                <a:spcPts val="2600"/>
              </a:lnSpc>
              <a:spcBef>
                <a:spcPts val="600"/>
              </a:spcBef>
              <a:defRPr/>
            </a:pPr>
            <a:endParaRPr lang="en-US" altLang="ja-JP" sz="1867" dirty="0">
              <a:latin typeface="+mn-ea"/>
            </a:endParaRPr>
          </a:p>
          <a:p>
            <a:pPr>
              <a:lnSpc>
                <a:spcPts val="2600"/>
              </a:lnSpc>
              <a:spcBef>
                <a:spcPts val="600"/>
              </a:spcBef>
              <a:defRPr/>
            </a:pPr>
            <a:endParaRPr lang="en-US" altLang="ja-JP" sz="1867" dirty="0">
              <a:latin typeface="+mn-ea"/>
            </a:endParaRPr>
          </a:p>
          <a:p>
            <a:pPr>
              <a:lnSpc>
                <a:spcPts val="2600"/>
              </a:lnSpc>
              <a:spcBef>
                <a:spcPts val="600"/>
              </a:spcBef>
              <a:defRPr/>
            </a:pPr>
            <a:endParaRPr lang="en-US" altLang="ja-JP" sz="1867" dirty="0">
              <a:latin typeface="+mn-ea"/>
            </a:endParaRPr>
          </a:p>
          <a:p>
            <a:pPr>
              <a:lnSpc>
                <a:spcPts val="2600"/>
              </a:lnSpc>
              <a:spcBef>
                <a:spcPts val="600"/>
              </a:spcBef>
              <a:defRPr/>
            </a:pPr>
            <a:endParaRPr lang="en-US" altLang="ja-JP" sz="1867" dirty="0">
              <a:latin typeface="+mn-ea"/>
            </a:endParaRPr>
          </a:p>
          <a:p>
            <a:pPr>
              <a:lnSpc>
                <a:spcPts val="2600"/>
              </a:lnSpc>
              <a:spcBef>
                <a:spcPts val="600"/>
              </a:spcBef>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r>
              <a:rPr lang="ja-JP" altLang="en-US" sz="1867" dirty="0">
                <a:latin typeface="+mn-ea"/>
              </a:rPr>
              <a:t>○　　　　　　　　　　    　　　　　は死体を畜舎から出した後、可能であれば畜舎の床をデッキブラシで汚れを落としながら洗浄した後、消毒する。</a:t>
            </a:r>
            <a:endParaRPr lang="en-US" altLang="ja-JP" sz="1867" strike="sngStrike" dirty="0">
              <a:solidFill>
                <a:srgbClr val="FF0000"/>
              </a:solidFill>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p:txBody>
      </p:sp>
      <p:sp>
        <p:nvSpPr>
          <p:cNvPr id="88" name="テキスト ボックス 87">
            <a:extLst>
              <a:ext uri="{FF2B5EF4-FFF2-40B4-BE49-F238E27FC236}">
                <a16:creationId xmlns:a16="http://schemas.microsoft.com/office/drawing/2014/main" id="{4A835467-B4C5-4EDA-86E0-8082DD6689BF}"/>
              </a:ext>
            </a:extLst>
          </p:cNvPr>
          <p:cNvSpPr txBox="1"/>
          <p:nvPr/>
        </p:nvSpPr>
        <p:spPr>
          <a:xfrm>
            <a:off x="111169" y="899592"/>
            <a:ext cx="6649832"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死体の適正な保管・処理等</a:t>
            </a:r>
          </a:p>
        </p:txBody>
      </p:sp>
      <p:sp>
        <p:nvSpPr>
          <p:cNvPr id="39" name="テキスト ボックス 38">
            <a:extLst>
              <a:ext uri="{FF2B5EF4-FFF2-40B4-BE49-F238E27FC236}">
                <a16:creationId xmlns:a16="http://schemas.microsoft.com/office/drawing/2014/main" id="{705AF815-C4EA-479E-95A6-7D33039A4DB8}"/>
              </a:ext>
            </a:extLst>
          </p:cNvPr>
          <p:cNvSpPr txBox="1"/>
          <p:nvPr/>
        </p:nvSpPr>
        <p:spPr>
          <a:xfrm>
            <a:off x="111169" y="86249"/>
            <a:ext cx="6630199"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死亡牛への野生動物の接触防止対策</a:t>
            </a:r>
          </a:p>
        </p:txBody>
      </p:sp>
      <p:pic>
        <p:nvPicPr>
          <p:cNvPr id="2" name="図 1">
            <a:extLst>
              <a:ext uri="{FF2B5EF4-FFF2-40B4-BE49-F238E27FC236}">
                <a16:creationId xmlns:a16="http://schemas.microsoft.com/office/drawing/2014/main" id="{434BAEFC-D338-4B73-9597-C34FF340A8DC}"/>
              </a:ext>
            </a:extLst>
          </p:cNvPr>
          <p:cNvPicPr>
            <a:picLocks noChangeAspect="1"/>
          </p:cNvPicPr>
          <p:nvPr/>
        </p:nvPicPr>
        <p:blipFill>
          <a:blip r:embed="rId3"/>
          <a:stretch>
            <a:fillRect/>
          </a:stretch>
        </p:blipFill>
        <p:spPr>
          <a:xfrm>
            <a:off x="4245517" y="7470040"/>
            <a:ext cx="1921121" cy="1389484"/>
          </a:xfrm>
          <a:prstGeom prst="rect">
            <a:avLst/>
          </a:prstGeom>
          <a:ln>
            <a:solidFill>
              <a:schemeClr val="tx1"/>
            </a:solidFill>
          </a:ln>
        </p:spPr>
      </p:pic>
      <p:sp>
        <p:nvSpPr>
          <p:cNvPr id="8" name="テキスト ボックス 7">
            <a:extLst>
              <a:ext uri="{FF2B5EF4-FFF2-40B4-BE49-F238E27FC236}">
                <a16:creationId xmlns:a16="http://schemas.microsoft.com/office/drawing/2014/main" id="{87207955-6A99-49EA-8B44-3383C70278D9}"/>
              </a:ext>
            </a:extLst>
          </p:cNvPr>
          <p:cNvSpPr txBox="1"/>
          <p:nvPr/>
        </p:nvSpPr>
        <p:spPr>
          <a:xfrm>
            <a:off x="6237312" y="8682553"/>
            <a:ext cx="504056"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t>12</a:t>
            </a:r>
            <a:endParaRPr kumimoji="1" lang="ja-JP" altLang="en-US" b="1" dirty="0"/>
          </a:p>
        </p:txBody>
      </p:sp>
      <p:pic>
        <p:nvPicPr>
          <p:cNvPr id="35" name="図 34">
            <a:extLst>
              <a:ext uri="{FF2B5EF4-FFF2-40B4-BE49-F238E27FC236}">
                <a16:creationId xmlns:a16="http://schemas.microsoft.com/office/drawing/2014/main" id="{C9DCE986-B731-4CBC-A366-89CEC7754F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73117" y="8187783"/>
            <a:ext cx="1429225" cy="910432"/>
          </a:xfrm>
          <a:prstGeom prst="rect">
            <a:avLst/>
          </a:prstGeom>
        </p:spPr>
      </p:pic>
      <p:pic>
        <p:nvPicPr>
          <p:cNvPr id="36" name="図 35">
            <a:extLst>
              <a:ext uri="{FF2B5EF4-FFF2-40B4-BE49-F238E27FC236}">
                <a16:creationId xmlns:a16="http://schemas.microsoft.com/office/drawing/2014/main" id="{00AE1F87-87D6-41F2-8359-325136C673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8841" y="8179654"/>
            <a:ext cx="1120101" cy="822843"/>
          </a:xfrm>
          <a:prstGeom prst="rect">
            <a:avLst/>
          </a:prstGeom>
        </p:spPr>
      </p:pic>
      <p:sp>
        <p:nvSpPr>
          <p:cNvPr id="37" name="テキスト ボックス 36">
            <a:extLst>
              <a:ext uri="{FF2B5EF4-FFF2-40B4-BE49-F238E27FC236}">
                <a16:creationId xmlns:a16="http://schemas.microsoft.com/office/drawing/2014/main" id="{7E2774BD-1F56-48D7-9FD9-01EF80291C70}"/>
              </a:ext>
            </a:extLst>
          </p:cNvPr>
          <p:cNvSpPr txBox="1"/>
          <p:nvPr/>
        </p:nvSpPr>
        <p:spPr>
          <a:xfrm>
            <a:off x="269444" y="4403010"/>
            <a:ext cx="5090235" cy="2185214"/>
          </a:xfrm>
          <a:prstGeom prst="rect">
            <a:avLst/>
          </a:prstGeom>
          <a:noFill/>
          <a:ln>
            <a:solidFill>
              <a:srgbClr val="0000CC"/>
            </a:solidFill>
          </a:ln>
        </p:spPr>
        <p:txBody>
          <a:bodyPr wrap="square" rtlCol="0">
            <a:spAutoFit/>
          </a:bodyPr>
          <a:lstStyle/>
          <a:p>
            <a:r>
              <a:rPr lang="ja-JP" altLang="en-US" dirty="0">
                <a:latin typeface="+mn-ea"/>
              </a:rPr>
              <a:t>① </a:t>
            </a:r>
            <a:r>
              <a:rPr lang="en-US" altLang="ja-JP" b="1" dirty="0">
                <a:solidFill>
                  <a:srgbClr val="0000CC"/>
                </a:solidFill>
                <a:latin typeface="+mn-ea"/>
              </a:rPr>
              <a:t>96</a:t>
            </a:r>
            <a:r>
              <a:rPr lang="ja-JP" altLang="en-US" b="1" dirty="0">
                <a:solidFill>
                  <a:srgbClr val="0000CC"/>
                </a:solidFill>
                <a:latin typeface="+mn-ea"/>
              </a:rPr>
              <a:t>か月齢以上</a:t>
            </a:r>
            <a:r>
              <a:rPr lang="ja-JP" altLang="en-US" dirty="0">
                <a:latin typeface="+mn-ea"/>
              </a:rPr>
              <a:t>の死亡牛</a:t>
            </a:r>
          </a:p>
          <a:p>
            <a:r>
              <a:rPr lang="ja-JP" altLang="en-US" dirty="0">
                <a:latin typeface="+mn-ea"/>
              </a:rPr>
              <a:t>② </a:t>
            </a:r>
            <a:r>
              <a:rPr lang="en-US" altLang="ja-JP" dirty="0">
                <a:latin typeface="+mn-ea"/>
              </a:rPr>
              <a:t>48</a:t>
            </a:r>
            <a:r>
              <a:rPr lang="ja-JP" altLang="en-US" dirty="0">
                <a:latin typeface="+mn-ea"/>
              </a:rPr>
              <a:t>か月齢以上の起立不能を示す死亡牛</a:t>
            </a:r>
          </a:p>
          <a:p>
            <a:r>
              <a:rPr lang="ja-JP" altLang="en-US" dirty="0">
                <a:latin typeface="+mn-ea"/>
              </a:rPr>
              <a:t>　　例：死亡前に歩行困難、起立不能などであった牛</a:t>
            </a:r>
          </a:p>
          <a:p>
            <a:r>
              <a:rPr lang="ja-JP" altLang="en-US" dirty="0">
                <a:latin typeface="+mn-ea"/>
              </a:rPr>
              <a:t>③ 全月齢の</a:t>
            </a:r>
            <a:r>
              <a:rPr lang="en-US" altLang="ja-JP" dirty="0">
                <a:latin typeface="+mn-ea"/>
              </a:rPr>
              <a:t>BSE</a:t>
            </a:r>
            <a:r>
              <a:rPr lang="ja-JP" altLang="en-US" dirty="0">
                <a:latin typeface="+mn-ea"/>
              </a:rPr>
              <a:t>を疑う症状のある死亡牛</a:t>
            </a:r>
          </a:p>
          <a:p>
            <a:r>
              <a:rPr lang="ja-JP" altLang="en-US" dirty="0">
                <a:latin typeface="+mn-ea"/>
              </a:rPr>
              <a:t>　　例：興奮しやすい、音や光・接触等への過敏な反応、</a:t>
            </a:r>
            <a:endParaRPr lang="en-US" altLang="ja-JP" dirty="0">
              <a:latin typeface="+mn-ea"/>
            </a:endParaRPr>
          </a:p>
          <a:p>
            <a:r>
              <a:rPr lang="ja-JP" altLang="en-US" dirty="0">
                <a:latin typeface="+mn-ea"/>
              </a:rPr>
              <a:t>牛群内での序列の変化、搾乳時の持続的な蹴り、頭を低くし柵等に押しつける動作の繰り返し、扉や柵等の障害物におけるためらいなどの行動変化があった牛</a:t>
            </a:r>
          </a:p>
        </p:txBody>
      </p:sp>
      <p:sp>
        <p:nvSpPr>
          <p:cNvPr id="38" name="テキスト ボックス 37">
            <a:extLst>
              <a:ext uri="{FF2B5EF4-FFF2-40B4-BE49-F238E27FC236}">
                <a16:creationId xmlns:a16="http://schemas.microsoft.com/office/drawing/2014/main" id="{756088A1-15B8-4B94-A5AB-C65AD9A0C78F}"/>
              </a:ext>
            </a:extLst>
          </p:cNvPr>
          <p:cNvSpPr txBox="1"/>
          <p:nvPr/>
        </p:nvSpPr>
        <p:spPr>
          <a:xfrm>
            <a:off x="598148" y="1474741"/>
            <a:ext cx="2542819"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飼養衛生管理者名</a:t>
            </a:r>
          </a:p>
        </p:txBody>
      </p:sp>
      <p:sp>
        <p:nvSpPr>
          <p:cNvPr id="40" name="テキスト ボックス 39">
            <a:extLst>
              <a:ext uri="{FF2B5EF4-FFF2-40B4-BE49-F238E27FC236}">
                <a16:creationId xmlns:a16="http://schemas.microsoft.com/office/drawing/2014/main" id="{9D59E27F-E9C6-41A9-BBEC-5B6FF9AAA990}"/>
              </a:ext>
            </a:extLst>
          </p:cNvPr>
          <p:cNvSpPr txBox="1"/>
          <p:nvPr/>
        </p:nvSpPr>
        <p:spPr>
          <a:xfrm>
            <a:off x="259068" y="2200075"/>
            <a:ext cx="2803901"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死体保管場所名</a:t>
            </a:r>
          </a:p>
        </p:txBody>
      </p:sp>
      <p:sp>
        <p:nvSpPr>
          <p:cNvPr id="41" name="テキスト ボックス 40">
            <a:extLst>
              <a:ext uri="{FF2B5EF4-FFF2-40B4-BE49-F238E27FC236}">
                <a16:creationId xmlns:a16="http://schemas.microsoft.com/office/drawing/2014/main" id="{AFF31179-8C40-4812-832D-4811460F3740}"/>
              </a:ext>
            </a:extLst>
          </p:cNvPr>
          <p:cNvSpPr txBox="1"/>
          <p:nvPr/>
        </p:nvSpPr>
        <p:spPr>
          <a:xfrm>
            <a:off x="286344" y="2600483"/>
            <a:ext cx="3142655"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ブルーシート等で覆う等</a:t>
            </a:r>
          </a:p>
        </p:txBody>
      </p:sp>
      <p:sp>
        <p:nvSpPr>
          <p:cNvPr id="42" name="テキスト ボックス 41">
            <a:extLst>
              <a:ext uri="{FF2B5EF4-FFF2-40B4-BE49-F238E27FC236}">
                <a16:creationId xmlns:a16="http://schemas.microsoft.com/office/drawing/2014/main" id="{34C3FD33-1ABB-4B9B-AD8E-515D8CF70C2F}"/>
              </a:ext>
            </a:extLst>
          </p:cNvPr>
          <p:cNvSpPr txBox="1"/>
          <p:nvPr/>
        </p:nvSpPr>
        <p:spPr>
          <a:xfrm>
            <a:off x="520150" y="6682319"/>
            <a:ext cx="2542819"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飼養衛生管理者名</a:t>
            </a:r>
          </a:p>
        </p:txBody>
      </p:sp>
      <p:sp>
        <p:nvSpPr>
          <p:cNvPr id="43" name="テキスト ボックス 42">
            <a:extLst>
              <a:ext uri="{FF2B5EF4-FFF2-40B4-BE49-F238E27FC236}">
                <a16:creationId xmlns:a16="http://schemas.microsoft.com/office/drawing/2014/main" id="{482C88AA-D4D6-4B01-AFCB-824ADAF0F852}"/>
              </a:ext>
            </a:extLst>
          </p:cNvPr>
          <p:cNvSpPr txBox="1"/>
          <p:nvPr/>
        </p:nvSpPr>
        <p:spPr>
          <a:xfrm>
            <a:off x="520150" y="7654240"/>
            <a:ext cx="2835553"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逆性石けん</a:t>
            </a:r>
            <a:r>
              <a:rPr kumimoji="1" lang="en-US" altLang="ja-JP" sz="1600" dirty="0">
                <a:latin typeface="ＭＳ 明朝" panose="02020609040205080304" pitchFamily="17" charset="-128"/>
                <a:ea typeface="ＭＳ 明朝" panose="02020609040205080304" pitchFamily="17" charset="-128"/>
              </a:rPr>
              <a:t>500</a:t>
            </a:r>
            <a:r>
              <a:rPr kumimoji="1" lang="ja-JP" altLang="en-US" sz="1600" dirty="0">
                <a:latin typeface="ＭＳ 明朝" panose="02020609040205080304" pitchFamily="17" charset="-128"/>
                <a:ea typeface="ＭＳ 明朝" panose="02020609040205080304" pitchFamily="17" charset="-128"/>
              </a:rPr>
              <a:t>倍等</a:t>
            </a:r>
          </a:p>
        </p:txBody>
      </p:sp>
    </p:spTree>
    <p:extLst>
      <p:ext uri="{BB962C8B-B14F-4D97-AF65-F5344CB8AC3E}">
        <p14:creationId xmlns:p14="http://schemas.microsoft.com/office/powerpoint/2010/main" val="3436115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正方形/長方形 88">
            <a:extLst>
              <a:ext uri="{FF2B5EF4-FFF2-40B4-BE49-F238E27FC236}">
                <a16:creationId xmlns:a16="http://schemas.microsoft.com/office/drawing/2014/main" id="{D96543C1-FD10-4E35-B6BA-DD011A44FD30}"/>
              </a:ext>
            </a:extLst>
          </p:cNvPr>
          <p:cNvSpPr/>
          <p:nvPr/>
        </p:nvSpPr>
        <p:spPr>
          <a:xfrm>
            <a:off x="184605" y="1413510"/>
            <a:ext cx="6501242" cy="5057154"/>
          </a:xfrm>
          <a:prstGeom prst="rect">
            <a:avLst/>
          </a:prstGeom>
        </p:spPr>
        <p:txBody>
          <a:bodyPr wrap="square">
            <a:spAutoFit/>
          </a:bodyPr>
          <a:lstStyle/>
          <a:p>
            <a:pPr>
              <a:lnSpc>
                <a:spcPts val="2600"/>
              </a:lnSpc>
              <a:spcBef>
                <a:spcPts val="600"/>
              </a:spcBef>
              <a:defRPr/>
            </a:pPr>
            <a:r>
              <a:rPr lang="ja-JP" altLang="en-US" sz="1867" dirty="0">
                <a:latin typeface="+mn-ea"/>
              </a:rPr>
              <a:t>○　　　　　　　　　　    　　　　　は、死亡めん山羊を発見したら、口蹄疫の特定症状がないことを確認した上で、　　　　　　　　　　　　　　　　　　　　　　</a:t>
            </a:r>
            <a:endParaRPr lang="en-US" altLang="ja-JP" sz="1867" dirty="0">
              <a:latin typeface="+mn-ea"/>
            </a:endParaRPr>
          </a:p>
          <a:p>
            <a:pPr>
              <a:lnSpc>
                <a:spcPts val="2600"/>
              </a:lnSpc>
              <a:spcBef>
                <a:spcPts val="600"/>
              </a:spcBef>
              <a:defRPr/>
            </a:pPr>
            <a:r>
              <a:rPr lang="ja-JP" altLang="en-US" sz="1867" dirty="0">
                <a:latin typeface="+mn-ea"/>
              </a:rPr>
              <a:t>　　　　　　　　　　　　　　　　　　へ移動し、</a:t>
            </a:r>
            <a:endParaRPr lang="en-US" altLang="ja-JP" sz="1867" dirty="0">
              <a:latin typeface="+mn-ea"/>
            </a:endParaRPr>
          </a:p>
          <a:p>
            <a:pPr>
              <a:lnSpc>
                <a:spcPts val="2600"/>
              </a:lnSpc>
              <a:spcBef>
                <a:spcPts val="600"/>
              </a:spcBef>
              <a:defRPr/>
            </a:pPr>
            <a:r>
              <a:rPr lang="ja-JP" altLang="en-US" sz="1867" dirty="0">
                <a:latin typeface="+mn-ea"/>
              </a:rPr>
              <a:t>　　　　　　　　　　　　　　　　　　　　　して野生動物が接触しないようにする。</a:t>
            </a:r>
            <a:endParaRPr lang="en-US" altLang="ja-JP" sz="1867" dirty="0">
              <a:latin typeface="+mn-ea"/>
            </a:endParaRPr>
          </a:p>
          <a:p>
            <a:pPr>
              <a:lnSpc>
                <a:spcPts val="2600"/>
              </a:lnSpc>
              <a:spcBef>
                <a:spcPts val="600"/>
              </a:spcBef>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r>
              <a:rPr lang="ja-JP" altLang="en-US" sz="1867" dirty="0">
                <a:latin typeface="+mn-ea"/>
              </a:rPr>
              <a:t>○　　　　　　　　　　    　　　　　は死体を畜舎から出した後、可能であれば畜舎の床をデッキブラシで汚れを落としながら洗浄した後、消毒する。</a:t>
            </a:r>
            <a:endParaRPr lang="en-US" altLang="ja-JP" sz="1867" strike="sngStrike" dirty="0">
              <a:solidFill>
                <a:srgbClr val="FF0000"/>
              </a:solidFill>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p:txBody>
      </p:sp>
      <p:sp>
        <p:nvSpPr>
          <p:cNvPr id="88" name="テキスト ボックス 87">
            <a:extLst>
              <a:ext uri="{FF2B5EF4-FFF2-40B4-BE49-F238E27FC236}">
                <a16:creationId xmlns:a16="http://schemas.microsoft.com/office/drawing/2014/main" id="{4A835467-B4C5-4EDA-86E0-8082DD6689BF}"/>
              </a:ext>
            </a:extLst>
          </p:cNvPr>
          <p:cNvSpPr txBox="1"/>
          <p:nvPr/>
        </p:nvSpPr>
        <p:spPr>
          <a:xfrm>
            <a:off x="111169" y="899592"/>
            <a:ext cx="6649832"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死体の適正な保管・処理等</a:t>
            </a:r>
          </a:p>
        </p:txBody>
      </p:sp>
      <p:sp>
        <p:nvSpPr>
          <p:cNvPr id="39" name="テキスト ボックス 38">
            <a:extLst>
              <a:ext uri="{FF2B5EF4-FFF2-40B4-BE49-F238E27FC236}">
                <a16:creationId xmlns:a16="http://schemas.microsoft.com/office/drawing/2014/main" id="{705AF815-C4EA-479E-95A6-7D33039A4DB8}"/>
              </a:ext>
            </a:extLst>
          </p:cNvPr>
          <p:cNvSpPr txBox="1"/>
          <p:nvPr/>
        </p:nvSpPr>
        <p:spPr>
          <a:xfrm>
            <a:off x="111169" y="86249"/>
            <a:ext cx="6630199"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死亡めん羊・山羊への野生動物の接触防止対策</a:t>
            </a:r>
          </a:p>
        </p:txBody>
      </p:sp>
      <p:pic>
        <p:nvPicPr>
          <p:cNvPr id="2" name="図 1">
            <a:extLst>
              <a:ext uri="{FF2B5EF4-FFF2-40B4-BE49-F238E27FC236}">
                <a16:creationId xmlns:a16="http://schemas.microsoft.com/office/drawing/2014/main" id="{434BAEFC-D338-4B73-9597-C34FF340A8DC}"/>
              </a:ext>
            </a:extLst>
          </p:cNvPr>
          <p:cNvPicPr>
            <a:picLocks noChangeAspect="1"/>
          </p:cNvPicPr>
          <p:nvPr/>
        </p:nvPicPr>
        <p:blipFill>
          <a:blip r:embed="rId3"/>
          <a:stretch>
            <a:fillRect/>
          </a:stretch>
        </p:blipFill>
        <p:spPr>
          <a:xfrm>
            <a:off x="3633036" y="5856340"/>
            <a:ext cx="2869065" cy="2075100"/>
          </a:xfrm>
          <a:prstGeom prst="rect">
            <a:avLst/>
          </a:prstGeom>
          <a:ln>
            <a:solidFill>
              <a:schemeClr val="tx1"/>
            </a:solidFill>
          </a:ln>
        </p:spPr>
      </p:pic>
      <p:sp>
        <p:nvSpPr>
          <p:cNvPr id="8" name="テキスト ボックス 7">
            <a:extLst>
              <a:ext uri="{FF2B5EF4-FFF2-40B4-BE49-F238E27FC236}">
                <a16:creationId xmlns:a16="http://schemas.microsoft.com/office/drawing/2014/main" id="{87207955-6A99-49EA-8B44-3383C70278D9}"/>
              </a:ext>
            </a:extLst>
          </p:cNvPr>
          <p:cNvSpPr txBox="1"/>
          <p:nvPr/>
        </p:nvSpPr>
        <p:spPr>
          <a:xfrm>
            <a:off x="6237312" y="8682553"/>
            <a:ext cx="504056"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t>12</a:t>
            </a:r>
            <a:endParaRPr kumimoji="1" lang="ja-JP" altLang="en-US" b="1" dirty="0"/>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970" y="6556900"/>
            <a:ext cx="1299845" cy="1146100"/>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9504" y="7198944"/>
            <a:ext cx="1259055" cy="1259055"/>
          </a:xfrm>
          <a:prstGeom prst="rect">
            <a:avLst/>
          </a:prstGeom>
        </p:spPr>
      </p:pic>
      <p:sp>
        <p:nvSpPr>
          <p:cNvPr id="35" name="テキスト ボックス 34">
            <a:extLst>
              <a:ext uri="{FF2B5EF4-FFF2-40B4-BE49-F238E27FC236}">
                <a16:creationId xmlns:a16="http://schemas.microsoft.com/office/drawing/2014/main" id="{1E006A2F-E5BC-4EBE-973D-80BC34F6B460}"/>
              </a:ext>
            </a:extLst>
          </p:cNvPr>
          <p:cNvSpPr txBox="1"/>
          <p:nvPr/>
        </p:nvSpPr>
        <p:spPr>
          <a:xfrm>
            <a:off x="533814" y="1450320"/>
            <a:ext cx="2466156"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lang="ja-JP" altLang="en-US" sz="1400" dirty="0">
                <a:latin typeface="ＭＳ 明朝" panose="02020609040205080304" pitchFamily="17" charset="-128"/>
                <a:ea typeface="ＭＳ 明朝" panose="02020609040205080304" pitchFamily="17" charset="-128"/>
              </a:rPr>
              <a:t>飼養衛生管理者</a:t>
            </a:r>
            <a:r>
              <a:rPr kumimoji="1" lang="ja-JP" altLang="en-US" sz="1400" dirty="0">
                <a:latin typeface="ＭＳ 明朝" panose="02020609040205080304" pitchFamily="17" charset="-128"/>
                <a:ea typeface="ＭＳ 明朝" panose="02020609040205080304" pitchFamily="17" charset="-128"/>
              </a:rPr>
              <a:t>名</a:t>
            </a:r>
          </a:p>
        </p:txBody>
      </p:sp>
      <p:sp>
        <p:nvSpPr>
          <p:cNvPr id="36" name="テキスト ボックス 35">
            <a:extLst>
              <a:ext uri="{FF2B5EF4-FFF2-40B4-BE49-F238E27FC236}">
                <a16:creationId xmlns:a16="http://schemas.microsoft.com/office/drawing/2014/main" id="{FC2AF3ED-0995-4394-A5E1-F4D03DC9C03A}"/>
              </a:ext>
            </a:extLst>
          </p:cNvPr>
          <p:cNvSpPr txBox="1"/>
          <p:nvPr/>
        </p:nvSpPr>
        <p:spPr>
          <a:xfrm>
            <a:off x="259068" y="2200075"/>
            <a:ext cx="2803901"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死体保管場所名</a:t>
            </a:r>
          </a:p>
        </p:txBody>
      </p:sp>
      <p:sp>
        <p:nvSpPr>
          <p:cNvPr id="37" name="テキスト ボックス 36">
            <a:extLst>
              <a:ext uri="{FF2B5EF4-FFF2-40B4-BE49-F238E27FC236}">
                <a16:creationId xmlns:a16="http://schemas.microsoft.com/office/drawing/2014/main" id="{2A6A22AC-9A9F-47B9-9B5E-E8E8F7C0F4F8}"/>
              </a:ext>
            </a:extLst>
          </p:cNvPr>
          <p:cNvSpPr txBox="1"/>
          <p:nvPr/>
        </p:nvSpPr>
        <p:spPr>
          <a:xfrm>
            <a:off x="286344" y="2600483"/>
            <a:ext cx="3142655"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ブルーシート等で覆う等</a:t>
            </a:r>
          </a:p>
        </p:txBody>
      </p:sp>
      <p:sp>
        <p:nvSpPr>
          <p:cNvPr id="38" name="テキスト ボックス 37">
            <a:extLst>
              <a:ext uri="{FF2B5EF4-FFF2-40B4-BE49-F238E27FC236}">
                <a16:creationId xmlns:a16="http://schemas.microsoft.com/office/drawing/2014/main" id="{C55E9765-93AB-4AC4-B7E1-062D0D5A6F3F}"/>
              </a:ext>
            </a:extLst>
          </p:cNvPr>
          <p:cNvSpPr txBox="1"/>
          <p:nvPr/>
        </p:nvSpPr>
        <p:spPr>
          <a:xfrm>
            <a:off x="625413" y="3929750"/>
            <a:ext cx="2466156"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lang="ja-JP" altLang="en-US" sz="1400" dirty="0">
                <a:latin typeface="ＭＳ 明朝" panose="02020609040205080304" pitchFamily="17" charset="-128"/>
                <a:ea typeface="ＭＳ 明朝" panose="02020609040205080304" pitchFamily="17" charset="-128"/>
              </a:rPr>
              <a:t>飼養衛生管理者</a:t>
            </a:r>
            <a:r>
              <a:rPr kumimoji="1" lang="ja-JP" altLang="en-US" sz="1400" dirty="0">
                <a:latin typeface="ＭＳ 明朝" panose="02020609040205080304" pitchFamily="17" charset="-128"/>
                <a:ea typeface="ＭＳ 明朝" panose="02020609040205080304" pitchFamily="17" charset="-128"/>
              </a:rPr>
              <a:t>名</a:t>
            </a:r>
          </a:p>
        </p:txBody>
      </p:sp>
      <p:sp>
        <p:nvSpPr>
          <p:cNvPr id="40" name="テキスト ボックス 39">
            <a:extLst>
              <a:ext uri="{FF2B5EF4-FFF2-40B4-BE49-F238E27FC236}">
                <a16:creationId xmlns:a16="http://schemas.microsoft.com/office/drawing/2014/main" id="{37F9CBD6-3FEF-419E-8426-D5FCD3129CCF}"/>
              </a:ext>
            </a:extLst>
          </p:cNvPr>
          <p:cNvSpPr txBox="1"/>
          <p:nvPr/>
        </p:nvSpPr>
        <p:spPr>
          <a:xfrm>
            <a:off x="586777" y="4965807"/>
            <a:ext cx="2835553"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逆性石けん</a:t>
            </a:r>
            <a:r>
              <a:rPr kumimoji="1" lang="en-US" altLang="ja-JP" sz="1600" dirty="0">
                <a:latin typeface="ＭＳ 明朝" panose="02020609040205080304" pitchFamily="17" charset="-128"/>
                <a:ea typeface="ＭＳ 明朝" panose="02020609040205080304" pitchFamily="17" charset="-128"/>
              </a:rPr>
              <a:t>500</a:t>
            </a:r>
            <a:r>
              <a:rPr kumimoji="1" lang="ja-JP" altLang="en-US" sz="1600" dirty="0">
                <a:latin typeface="ＭＳ 明朝" panose="02020609040205080304" pitchFamily="17" charset="-128"/>
                <a:ea typeface="ＭＳ 明朝" panose="02020609040205080304" pitchFamily="17" charset="-128"/>
              </a:rPr>
              <a:t>倍等</a:t>
            </a:r>
          </a:p>
        </p:txBody>
      </p:sp>
    </p:spTree>
    <p:extLst>
      <p:ext uri="{BB962C8B-B14F-4D97-AF65-F5344CB8AC3E}">
        <p14:creationId xmlns:p14="http://schemas.microsoft.com/office/powerpoint/2010/main" val="3166983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35867" y="182914"/>
            <a:ext cx="4426784"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ねずみ対策</a:t>
            </a:r>
          </a:p>
        </p:txBody>
      </p:sp>
      <p:sp>
        <p:nvSpPr>
          <p:cNvPr id="14" name="テキスト ボックス 13">
            <a:extLst>
              <a:ext uri="{FF2B5EF4-FFF2-40B4-BE49-F238E27FC236}">
                <a16:creationId xmlns:a16="http://schemas.microsoft.com/office/drawing/2014/main" id="{7DDC3215-DBEA-4E48-9204-9D415F8244E1}"/>
              </a:ext>
            </a:extLst>
          </p:cNvPr>
          <p:cNvSpPr txBox="1"/>
          <p:nvPr/>
        </p:nvSpPr>
        <p:spPr>
          <a:xfrm>
            <a:off x="6318832" y="8739477"/>
            <a:ext cx="504055"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t>13</a:t>
            </a:r>
            <a:endParaRPr kumimoji="1" lang="ja-JP" altLang="en-US" b="1" dirty="0"/>
          </a:p>
        </p:txBody>
      </p:sp>
      <p:sp>
        <p:nvSpPr>
          <p:cNvPr id="36" name="正方形/長方形 35">
            <a:extLst>
              <a:ext uri="{FF2B5EF4-FFF2-40B4-BE49-F238E27FC236}">
                <a16:creationId xmlns:a16="http://schemas.microsoft.com/office/drawing/2014/main" id="{801D9B68-E8B3-4686-A4F0-7E0D45D57E53}"/>
              </a:ext>
            </a:extLst>
          </p:cNvPr>
          <p:cNvSpPr/>
          <p:nvPr/>
        </p:nvSpPr>
        <p:spPr>
          <a:xfrm>
            <a:off x="116632" y="1187624"/>
            <a:ext cx="6752407" cy="3749103"/>
          </a:xfrm>
          <a:prstGeom prst="rect">
            <a:avLst/>
          </a:prstGeom>
          <a:noFill/>
        </p:spPr>
        <p:txBody>
          <a:bodyPr wrap="square">
            <a:spAutoFit/>
          </a:bodyPr>
          <a:lstStyle/>
          <a:p>
            <a:pPr>
              <a:lnSpc>
                <a:spcPts val="2400"/>
              </a:lnSpc>
              <a:defRPr/>
            </a:pPr>
            <a:r>
              <a:rPr lang="ja-JP" altLang="en-US" sz="1867" dirty="0">
                <a:latin typeface="+mn-ea"/>
              </a:rPr>
              <a:t>○給餌  　 時間後、通路にこぼれた餌を　　　　　　　　　　   が掃除する。</a:t>
            </a:r>
            <a:endParaRPr lang="en-US" altLang="ja-JP" sz="1867" dirty="0">
              <a:latin typeface="+mn-ea"/>
            </a:endParaRPr>
          </a:p>
          <a:p>
            <a:pPr>
              <a:lnSpc>
                <a:spcPts val="2400"/>
              </a:lnSpc>
              <a:defRPr/>
            </a:pPr>
            <a:endParaRPr lang="en-US" altLang="ja-JP" sz="1867" dirty="0">
              <a:latin typeface="+mn-ea"/>
            </a:endParaRPr>
          </a:p>
          <a:p>
            <a:pPr>
              <a:lnSpc>
                <a:spcPts val="2400"/>
              </a:lnSpc>
              <a:defRPr/>
            </a:pPr>
            <a:r>
              <a:rPr lang="ja-JP" altLang="en-US" sz="1867" dirty="0">
                <a:latin typeface="+mn-ea"/>
              </a:rPr>
              <a:t>○毎週 　　曜日、　　　　　　　　　     がネズミの侵入跡と粘着シートを確認し、ネズミの侵入状況をチェック表に記録する。</a:t>
            </a:r>
            <a:endParaRPr lang="en-US" altLang="ja-JP" sz="1867" dirty="0">
              <a:latin typeface="+mn-ea"/>
            </a:endParaRPr>
          </a:p>
          <a:p>
            <a:pPr>
              <a:lnSpc>
                <a:spcPts val="2400"/>
              </a:lnSpc>
              <a:defRPr/>
            </a:pPr>
            <a:endParaRPr lang="en-US" altLang="ja-JP" sz="1867" dirty="0">
              <a:latin typeface="+mn-ea"/>
            </a:endParaRPr>
          </a:p>
          <a:p>
            <a:pPr>
              <a:lnSpc>
                <a:spcPts val="2400"/>
              </a:lnSpc>
              <a:defRPr/>
            </a:pPr>
            <a:r>
              <a:rPr lang="ja-JP" altLang="en-US" sz="1867" dirty="0">
                <a:latin typeface="+mn-ea"/>
              </a:rPr>
              <a:t>○侵入跡が確認された場合、</a:t>
            </a:r>
            <a:r>
              <a:rPr lang="en-US" altLang="ja-JP" sz="1867" dirty="0">
                <a:latin typeface="+mn-ea"/>
              </a:rPr>
              <a:t>          </a:t>
            </a:r>
            <a:r>
              <a:rPr lang="ja-JP" altLang="en-US" sz="1867" dirty="0">
                <a:latin typeface="+mn-ea"/>
              </a:rPr>
              <a:t>　　　　　    が侵入跡一帯に粘着シートを設置するとともに、その周囲に殺鼠剤を撒く。</a:t>
            </a:r>
            <a:endParaRPr lang="en-US" altLang="ja-JP" sz="1867" dirty="0">
              <a:latin typeface="+mn-ea"/>
            </a:endParaRPr>
          </a:p>
          <a:p>
            <a:pPr>
              <a:lnSpc>
                <a:spcPts val="2400"/>
              </a:lnSpc>
              <a:defRPr/>
            </a:pPr>
            <a:endParaRPr lang="en-US" altLang="ja-JP" sz="1867" dirty="0">
              <a:latin typeface="+mn-ea"/>
            </a:endParaRPr>
          </a:p>
          <a:p>
            <a:pPr>
              <a:lnSpc>
                <a:spcPts val="2400"/>
              </a:lnSpc>
              <a:defRPr/>
            </a:pPr>
            <a:r>
              <a:rPr lang="ja-JP" altLang="en-US" sz="1867" dirty="0">
                <a:latin typeface="+mn-ea"/>
              </a:rPr>
              <a:t>○対策の実施状況は、　　　　　　　　　　　　　　     に報告し、作業日誌に記録する。</a:t>
            </a:r>
            <a:endParaRPr lang="en-US" altLang="ja-JP" sz="1867" dirty="0">
              <a:latin typeface="+mn-ea"/>
            </a:endParaRPr>
          </a:p>
          <a:p>
            <a:pPr>
              <a:lnSpc>
                <a:spcPts val="2400"/>
              </a:lnSpc>
              <a:defRPr/>
            </a:pPr>
            <a:endParaRPr lang="en-US" altLang="ja-JP" sz="1867" dirty="0">
              <a:latin typeface="+mn-ea"/>
            </a:endParaRPr>
          </a:p>
        </p:txBody>
      </p:sp>
      <p:sp>
        <p:nvSpPr>
          <p:cNvPr id="42" name="正方形/長方形 41">
            <a:extLst>
              <a:ext uri="{FF2B5EF4-FFF2-40B4-BE49-F238E27FC236}">
                <a16:creationId xmlns:a16="http://schemas.microsoft.com/office/drawing/2014/main" id="{C74A4F7F-F7DC-45E2-A849-A931786B7A18}"/>
              </a:ext>
            </a:extLst>
          </p:cNvPr>
          <p:cNvSpPr/>
          <p:nvPr/>
        </p:nvSpPr>
        <p:spPr>
          <a:xfrm>
            <a:off x="2883476" y="5363897"/>
            <a:ext cx="3459620" cy="1323439"/>
          </a:xfrm>
          <a:prstGeom prst="rect">
            <a:avLst/>
          </a:prstGeom>
          <a:noFill/>
        </p:spPr>
        <p:txBody>
          <a:bodyPr wrap="square">
            <a:spAutoFit/>
          </a:bodyPr>
          <a:lstStyle/>
          <a:p>
            <a:pPr>
              <a:lnSpc>
                <a:spcPts val="2400"/>
              </a:lnSpc>
              <a:defRPr/>
            </a:pPr>
            <a:r>
              <a:rPr lang="en-US" altLang="ja-JP" sz="1800" dirty="0">
                <a:solidFill>
                  <a:schemeClr val="dk1"/>
                </a:solidFill>
                <a:latin typeface="+mn-ea"/>
              </a:rPr>
              <a:t>【</a:t>
            </a:r>
            <a:r>
              <a:rPr lang="ja-JP" altLang="en-US" sz="1800" dirty="0">
                <a:solidFill>
                  <a:schemeClr val="dk1"/>
                </a:solidFill>
                <a:latin typeface="+mn-ea"/>
              </a:rPr>
              <a:t>殺鼠剤散布時の注意点</a:t>
            </a:r>
            <a:r>
              <a:rPr lang="en-US" altLang="ja-JP" sz="1800" dirty="0">
                <a:solidFill>
                  <a:schemeClr val="dk1"/>
                </a:solidFill>
                <a:latin typeface="+mn-ea"/>
              </a:rPr>
              <a:t>】</a:t>
            </a:r>
          </a:p>
          <a:p>
            <a:pPr>
              <a:lnSpc>
                <a:spcPts val="2400"/>
              </a:lnSpc>
              <a:defRPr/>
            </a:pPr>
            <a:r>
              <a:rPr lang="ja-JP" altLang="en-US" sz="1800" dirty="0">
                <a:solidFill>
                  <a:schemeClr val="dk1"/>
                </a:solidFill>
                <a:latin typeface="+mn-ea"/>
              </a:rPr>
              <a:t>①手袋を着用する。</a:t>
            </a:r>
          </a:p>
          <a:p>
            <a:pPr>
              <a:lnSpc>
                <a:spcPts val="2400"/>
              </a:lnSpc>
              <a:defRPr/>
            </a:pPr>
            <a:r>
              <a:rPr lang="ja-JP" altLang="en-US" sz="1800" dirty="0">
                <a:solidFill>
                  <a:schemeClr val="dk1"/>
                </a:solidFill>
                <a:latin typeface="+mn-ea"/>
              </a:rPr>
              <a:t>②畜舎の隅に配置する。</a:t>
            </a:r>
          </a:p>
          <a:p>
            <a:pPr>
              <a:lnSpc>
                <a:spcPts val="2400"/>
              </a:lnSpc>
              <a:defRPr/>
            </a:pPr>
            <a:r>
              <a:rPr lang="ja-JP" altLang="en-US" sz="1800" dirty="0">
                <a:solidFill>
                  <a:schemeClr val="dk1"/>
                </a:solidFill>
                <a:latin typeface="+mn-ea"/>
              </a:rPr>
              <a:t>③家畜が誤食しないようにする。</a:t>
            </a:r>
          </a:p>
        </p:txBody>
      </p:sp>
      <p:pic>
        <p:nvPicPr>
          <p:cNvPr id="43" name="図 42">
            <a:extLst>
              <a:ext uri="{FF2B5EF4-FFF2-40B4-BE49-F238E27FC236}">
                <a16:creationId xmlns:a16="http://schemas.microsoft.com/office/drawing/2014/main" id="{44CF04F4-CFE4-4012-8E2A-BC2F53853DBF}"/>
              </a:ext>
            </a:extLst>
          </p:cNvPr>
          <p:cNvPicPr>
            <a:picLocks noChangeAspect="1"/>
          </p:cNvPicPr>
          <p:nvPr/>
        </p:nvPicPr>
        <p:blipFill>
          <a:blip r:embed="rId2"/>
          <a:stretch>
            <a:fillRect/>
          </a:stretch>
        </p:blipFill>
        <p:spPr>
          <a:xfrm>
            <a:off x="514904" y="4960769"/>
            <a:ext cx="2033975" cy="1987495"/>
          </a:xfrm>
          <a:prstGeom prst="rect">
            <a:avLst/>
          </a:prstGeom>
          <a:ln>
            <a:solidFill>
              <a:schemeClr val="tx1"/>
            </a:solidFill>
          </a:ln>
        </p:spPr>
      </p:pic>
      <p:sp>
        <p:nvSpPr>
          <p:cNvPr id="44" name="楕円 43">
            <a:extLst>
              <a:ext uri="{FF2B5EF4-FFF2-40B4-BE49-F238E27FC236}">
                <a16:creationId xmlns:a16="http://schemas.microsoft.com/office/drawing/2014/main" id="{00D89AED-E8DA-47F6-8BFA-89C49612A9CB}"/>
              </a:ext>
            </a:extLst>
          </p:cNvPr>
          <p:cNvSpPr/>
          <p:nvPr/>
        </p:nvSpPr>
        <p:spPr>
          <a:xfrm rot="20615157">
            <a:off x="1209284" y="5174423"/>
            <a:ext cx="628321" cy="533964"/>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5" name="楕円 44">
            <a:extLst>
              <a:ext uri="{FF2B5EF4-FFF2-40B4-BE49-F238E27FC236}">
                <a16:creationId xmlns:a16="http://schemas.microsoft.com/office/drawing/2014/main" id="{D09CC1EC-B357-446F-A05D-18DE3D9B0FB5}"/>
              </a:ext>
            </a:extLst>
          </p:cNvPr>
          <p:cNvSpPr/>
          <p:nvPr/>
        </p:nvSpPr>
        <p:spPr>
          <a:xfrm rot="20615157">
            <a:off x="1529234" y="5899254"/>
            <a:ext cx="628321" cy="533964"/>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6" name="テキスト ボックス 45">
            <a:extLst>
              <a:ext uri="{FF2B5EF4-FFF2-40B4-BE49-F238E27FC236}">
                <a16:creationId xmlns:a16="http://schemas.microsoft.com/office/drawing/2014/main" id="{5FC93B0D-2020-4E9A-A81D-318A6F42CEE2}"/>
              </a:ext>
            </a:extLst>
          </p:cNvPr>
          <p:cNvSpPr txBox="1"/>
          <p:nvPr/>
        </p:nvSpPr>
        <p:spPr>
          <a:xfrm>
            <a:off x="1941358" y="4541009"/>
            <a:ext cx="2059366" cy="338554"/>
          </a:xfrm>
          <a:prstGeom prst="rect">
            <a:avLst/>
          </a:prstGeom>
          <a:noFill/>
        </p:spPr>
        <p:txBody>
          <a:bodyPr wrap="square" rtlCol="0">
            <a:spAutoFit/>
          </a:bodyPr>
          <a:lstStyle/>
          <a:p>
            <a:r>
              <a:rPr kumimoji="1" lang="ja-JP" altLang="en-US" sz="1600" dirty="0"/>
              <a:t>殺鼠剤の設置箇所</a:t>
            </a:r>
          </a:p>
        </p:txBody>
      </p:sp>
      <p:cxnSp>
        <p:nvCxnSpPr>
          <p:cNvPr id="47" name="直線コネクタ 46">
            <a:extLst>
              <a:ext uri="{FF2B5EF4-FFF2-40B4-BE49-F238E27FC236}">
                <a16:creationId xmlns:a16="http://schemas.microsoft.com/office/drawing/2014/main" id="{EA75D00F-4FE3-454D-A6A5-F2D0C8581E95}"/>
              </a:ext>
            </a:extLst>
          </p:cNvPr>
          <p:cNvCxnSpPr>
            <a:cxnSpLocks/>
          </p:cNvCxnSpPr>
          <p:nvPr/>
        </p:nvCxnSpPr>
        <p:spPr>
          <a:xfrm flipV="1">
            <a:off x="1734609" y="4883422"/>
            <a:ext cx="904191" cy="3237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192EC297-431B-4F6B-BC4B-1D19CA6ACB32}"/>
              </a:ext>
            </a:extLst>
          </p:cNvPr>
          <p:cNvCxnSpPr>
            <a:cxnSpLocks/>
          </p:cNvCxnSpPr>
          <p:nvPr/>
        </p:nvCxnSpPr>
        <p:spPr>
          <a:xfrm flipV="1">
            <a:off x="2039556" y="4870196"/>
            <a:ext cx="755236" cy="11173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8736A29F-418C-4824-A325-E4A8E70BF912}"/>
              </a:ext>
            </a:extLst>
          </p:cNvPr>
          <p:cNvSpPr txBox="1"/>
          <p:nvPr/>
        </p:nvSpPr>
        <p:spPr>
          <a:xfrm>
            <a:off x="4221088" y="1246116"/>
            <a:ext cx="1692730"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50" name="テキスト ボックス 49">
            <a:extLst>
              <a:ext uri="{FF2B5EF4-FFF2-40B4-BE49-F238E27FC236}">
                <a16:creationId xmlns:a16="http://schemas.microsoft.com/office/drawing/2014/main" id="{6821FE57-9796-4261-9850-05EBEF24786A}"/>
              </a:ext>
            </a:extLst>
          </p:cNvPr>
          <p:cNvSpPr txBox="1"/>
          <p:nvPr/>
        </p:nvSpPr>
        <p:spPr>
          <a:xfrm>
            <a:off x="1883000" y="2116439"/>
            <a:ext cx="1762024"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51" name="テキスト ボックス 50">
            <a:extLst>
              <a:ext uri="{FF2B5EF4-FFF2-40B4-BE49-F238E27FC236}">
                <a16:creationId xmlns:a16="http://schemas.microsoft.com/office/drawing/2014/main" id="{FCD57D30-6666-49DE-9289-C449673F75E9}"/>
              </a:ext>
            </a:extLst>
          </p:cNvPr>
          <p:cNvSpPr txBox="1"/>
          <p:nvPr/>
        </p:nvSpPr>
        <p:spPr>
          <a:xfrm>
            <a:off x="3080267" y="3059800"/>
            <a:ext cx="1626439"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52" name="テキスト ボックス 51">
            <a:extLst>
              <a:ext uri="{FF2B5EF4-FFF2-40B4-BE49-F238E27FC236}">
                <a16:creationId xmlns:a16="http://schemas.microsoft.com/office/drawing/2014/main" id="{1E9DE24A-DFBA-4A11-8453-D66DD7964288}"/>
              </a:ext>
            </a:extLst>
          </p:cNvPr>
          <p:cNvSpPr txBox="1"/>
          <p:nvPr/>
        </p:nvSpPr>
        <p:spPr>
          <a:xfrm>
            <a:off x="944182" y="1215339"/>
            <a:ext cx="288032" cy="338554"/>
          </a:xfrm>
          <a:prstGeom prst="rect">
            <a:avLst/>
          </a:prstGeom>
          <a:noFill/>
          <a:ln>
            <a:solidFill>
              <a:schemeClr val="tx1"/>
            </a:solidFill>
          </a:ln>
        </p:spPr>
        <p:txBody>
          <a:bodyPr wrap="square" rtlCol="0">
            <a:spAutoFit/>
          </a:bodyPr>
          <a:lstStyle/>
          <a:p>
            <a:pPr algn="ctr"/>
            <a:r>
              <a:rPr kumimoji="1" lang="ja-JP" altLang="en-US" sz="1600" dirty="0">
                <a:latin typeface="ＭＳ 明朝" panose="02020609040205080304" pitchFamily="17" charset="-128"/>
                <a:ea typeface="ＭＳ 明朝" panose="02020609040205080304" pitchFamily="17" charset="-128"/>
              </a:rPr>
              <a:t>●</a:t>
            </a:r>
          </a:p>
        </p:txBody>
      </p:sp>
      <p:sp>
        <p:nvSpPr>
          <p:cNvPr id="53" name="テキスト ボックス 52">
            <a:extLst>
              <a:ext uri="{FF2B5EF4-FFF2-40B4-BE49-F238E27FC236}">
                <a16:creationId xmlns:a16="http://schemas.microsoft.com/office/drawing/2014/main" id="{E077CEBD-80CA-4F39-A1BA-77B1E09EE4C5}"/>
              </a:ext>
            </a:extLst>
          </p:cNvPr>
          <p:cNvSpPr txBox="1"/>
          <p:nvPr/>
        </p:nvSpPr>
        <p:spPr>
          <a:xfrm>
            <a:off x="944182" y="2109387"/>
            <a:ext cx="288032" cy="338554"/>
          </a:xfrm>
          <a:prstGeom prst="rect">
            <a:avLst/>
          </a:prstGeom>
          <a:noFill/>
          <a:ln>
            <a:solidFill>
              <a:schemeClr val="tx1"/>
            </a:solidFill>
          </a:ln>
        </p:spPr>
        <p:txBody>
          <a:bodyPr wrap="square" rtlCol="0">
            <a:spAutoFit/>
          </a:bodyPr>
          <a:lstStyle/>
          <a:p>
            <a:pPr algn="ctr"/>
            <a:r>
              <a:rPr kumimoji="1" lang="ja-JP" altLang="en-US" sz="1600" dirty="0">
                <a:latin typeface="ＭＳ 明朝" panose="02020609040205080304" pitchFamily="17" charset="-128"/>
                <a:ea typeface="ＭＳ 明朝" panose="02020609040205080304" pitchFamily="17" charset="-128"/>
              </a:rPr>
              <a:t>●</a:t>
            </a:r>
          </a:p>
        </p:txBody>
      </p:sp>
      <p:sp>
        <p:nvSpPr>
          <p:cNvPr id="54" name="テキスト ボックス 53">
            <a:extLst>
              <a:ext uri="{FF2B5EF4-FFF2-40B4-BE49-F238E27FC236}">
                <a16:creationId xmlns:a16="http://schemas.microsoft.com/office/drawing/2014/main" id="{351BEF53-39EB-4526-A43A-5327BEC14D19}"/>
              </a:ext>
            </a:extLst>
          </p:cNvPr>
          <p:cNvSpPr txBox="1"/>
          <p:nvPr/>
        </p:nvSpPr>
        <p:spPr>
          <a:xfrm>
            <a:off x="83535" y="813678"/>
            <a:ext cx="6649832"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ねずみ対策</a:t>
            </a:r>
          </a:p>
        </p:txBody>
      </p:sp>
      <p:sp>
        <p:nvSpPr>
          <p:cNvPr id="24" name="テキスト ボックス 23">
            <a:extLst>
              <a:ext uri="{FF2B5EF4-FFF2-40B4-BE49-F238E27FC236}">
                <a16:creationId xmlns:a16="http://schemas.microsoft.com/office/drawing/2014/main" id="{CEA2DA3A-8607-4E5F-90AA-B99B63C843A2}"/>
              </a:ext>
            </a:extLst>
          </p:cNvPr>
          <p:cNvSpPr txBox="1"/>
          <p:nvPr/>
        </p:nvSpPr>
        <p:spPr>
          <a:xfrm>
            <a:off x="2531666" y="3983284"/>
            <a:ext cx="2337493"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飼養衛生管理者名</a:t>
            </a:r>
          </a:p>
        </p:txBody>
      </p:sp>
    </p:spTree>
    <p:extLst>
      <p:ext uri="{BB962C8B-B14F-4D97-AF65-F5344CB8AC3E}">
        <p14:creationId xmlns:p14="http://schemas.microsoft.com/office/powerpoint/2010/main" val="1344874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アーチ 27"/>
          <p:cNvSpPr/>
          <p:nvPr/>
        </p:nvSpPr>
        <p:spPr>
          <a:xfrm rot="14449483">
            <a:off x="547838" y="7198400"/>
            <a:ext cx="2079616" cy="1734803"/>
          </a:xfrm>
          <a:prstGeom prst="blockArc">
            <a:avLst>
              <a:gd name="adj1" fmla="val 9463499"/>
              <a:gd name="adj2" fmla="val 21359419"/>
              <a:gd name="adj3" fmla="val 30295"/>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6" name="四角形: 角を丸くする 195">
            <a:extLst>
              <a:ext uri="{FF2B5EF4-FFF2-40B4-BE49-F238E27FC236}">
                <a16:creationId xmlns:a16="http://schemas.microsoft.com/office/drawing/2014/main" id="{0BF7566D-92DE-4CA8-B8B4-E030A7A24783}"/>
              </a:ext>
            </a:extLst>
          </p:cNvPr>
          <p:cNvSpPr/>
          <p:nvPr/>
        </p:nvSpPr>
        <p:spPr>
          <a:xfrm>
            <a:off x="4992593" y="8460432"/>
            <a:ext cx="216024" cy="608143"/>
          </a:xfrm>
          <a:prstGeom prst="roundRect">
            <a:avLst/>
          </a:prstGeom>
          <a:noFill/>
          <a:ln>
            <a:solidFill>
              <a:schemeClr val="bg2">
                <a:lumMod val="90000"/>
              </a:schemeClr>
            </a:solidFill>
          </a:ln>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kumimoji="1" lang="ja-JP" altLang="en-US" sz="1400" b="1" dirty="0">
                <a:solidFill>
                  <a:schemeClr val="tx1"/>
                </a:solidFill>
                <a:latin typeface="ＭＳ ゴシック" panose="020B0609070205080204" pitchFamily="49" charset="-128"/>
                <a:ea typeface="ＭＳ ゴシック" panose="020B0609070205080204" pitchFamily="49" charset="-128"/>
              </a:rPr>
              <a:t>牛舎</a:t>
            </a:r>
          </a:p>
        </p:txBody>
      </p:sp>
      <p:sp>
        <p:nvSpPr>
          <p:cNvPr id="7" name="テキスト ボックス 6"/>
          <p:cNvSpPr txBox="1"/>
          <p:nvPr/>
        </p:nvSpPr>
        <p:spPr>
          <a:xfrm>
            <a:off x="106936" y="135098"/>
            <a:ext cx="6243960"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出荷における交差汚染防止対策</a:t>
            </a:r>
          </a:p>
        </p:txBody>
      </p:sp>
      <p:sp>
        <p:nvSpPr>
          <p:cNvPr id="14" name="角丸四角形 13"/>
          <p:cNvSpPr/>
          <p:nvPr/>
        </p:nvSpPr>
        <p:spPr>
          <a:xfrm>
            <a:off x="72007" y="999165"/>
            <a:ext cx="6741369" cy="980547"/>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867" dirty="0">
                <a:latin typeface="+mn-ea"/>
                <a:cs typeface="Meiryo UI" panose="020B0604030504040204" pitchFamily="50" charset="-128"/>
              </a:rPr>
              <a:t>牛等を出荷する際には、車両専用の衣服・靴から農場専用の衣服・靴へ着替え、積込作業を行い、積み込み後、出荷房の洗浄・消毒を行う。</a:t>
            </a:r>
            <a:endParaRPr lang="en-US" altLang="ja-JP" sz="1867" dirty="0">
              <a:latin typeface="+mn-ea"/>
              <a:cs typeface="Meiryo UI" panose="020B0604030504040204" pitchFamily="50" charset="-128"/>
            </a:endParaRPr>
          </a:p>
        </p:txBody>
      </p:sp>
      <p:sp>
        <p:nvSpPr>
          <p:cNvPr id="56" name="正方形/長方形 55">
            <a:extLst>
              <a:ext uri="{FF2B5EF4-FFF2-40B4-BE49-F238E27FC236}">
                <a16:creationId xmlns:a16="http://schemas.microsoft.com/office/drawing/2014/main" id="{24DC7ED5-D434-4DFE-ACBD-22C20F6F9441}"/>
              </a:ext>
            </a:extLst>
          </p:cNvPr>
          <p:cNvSpPr/>
          <p:nvPr/>
        </p:nvSpPr>
        <p:spPr>
          <a:xfrm>
            <a:off x="116632" y="2324651"/>
            <a:ext cx="6651856" cy="2031325"/>
          </a:xfrm>
          <a:prstGeom prst="rect">
            <a:avLst/>
          </a:prstGeom>
        </p:spPr>
        <p:txBody>
          <a:bodyPr wrap="square">
            <a:spAutoFit/>
          </a:bodyPr>
          <a:lstStyle/>
          <a:p>
            <a:r>
              <a:rPr lang="ja-JP" altLang="en-US" sz="1800" dirty="0">
                <a:latin typeface="+mn-ea"/>
              </a:rPr>
              <a:t>○　　　　　　　　　　 　    　は、牛等を出荷房から車両に追い込み、積み込む。その際、出荷房から車両までの牛・人等の移動路は消石灰を散布する。</a:t>
            </a:r>
            <a:endParaRPr lang="en-US" altLang="ja-JP" sz="1800" dirty="0">
              <a:latin typeface="+mn-ea"/>
            </a:endParaRPr>
          </a:p>
          <a:p>
            <a:endParaRPr lang="en-US" altLang="ja-JP" sz="1800" dirty="0">
              <a:latin typeface="+mn-ea"/>
            </a:endParaRPr>
          </a:p>
          <a:p>
            <a:r>
              <a:rPr lang="ja-JP" altLang="en-US" sz="1800" dirty="0">
                <a:latin typeface="+mn-ea"/>
              </a:rPr>
              <a:t>○全ての牛等を積み込み後、　　　　　　　　　　　    　は、出荷房を洗浄・消毒</a:t>
            </a:r>
            <a:r>
              <a:rPr lang="ja-JP" altLang="en-US" sz="1800" dirty="0">
                <a:solidFill>
                  <a:srgbClr val="7030A0"/>
                </a:solidFill>
                <a:latin typeface="+mn-ea"/>
              </a:rPr>
              <a:t>する。</a:t>
            </a:r>
            <a:endParaRPr lang="en-US" altLang="ja-JP" sz="1800" dirty="0">
              <a:solidFill>
                <a:srgbClr val="7030A0"/>
              </a:solidFill>
              <a:latin typeface="+mn-ea"/>
            </a:endParaRPr>
          </a:p>
          <a:p>
            <a:r>
              <a:rPr lang="en-US" altLang="ja-JP" sz="1800" dirty="0">
                <a:latin typeface="+mn-ea"/>
              </a:rPr>
              <a:t>※</a:t>
            </a:r>
            <a:r>
              <a:rPr lang="ja-JP" altLang="en-US" sz="1800" dirty="0">
                <a:latin typeface="+mn-ea"/>
              </a:rPr>
              <a:t>積み込み車両に戻る際は、衣服・靴を交換する。</a:t>
            </a:r>
            <a:endParaRPr lang="en-US" altLang="ja-JP" sz="1800" dirty="0">
              <a:latin typeface="+mn-ea"/>
            </a:endParaRPr>
          </a:p>
        </p:txBody>
      </p:sp>
      <p:sp>
        <p:nvSpPr>
          <p:cNvPr id="2" name="四角形: 角を丸くする 1">
            <a:extLst>
              <a:ext uri="{FF2B5EF4-FFF2-40B4-BE49-F238E27FC236}">
                <a16:creationId xmlns:a16="http://schemas.microsoft.com/office/drawing/2014/main" id="{889A0F51-5F47-406A-9D3C-E166E813DC7E}"/>
              </a:ext>
            </a:extLst>
          </p:cNvPr>
          <p:cNvSpPr/>
          <p:nvPr/>
        </p:nvSpPr>
        <p:spPr>
          <a:xfrm>
            <a:off x="72008" y="2183257"/>
            <a:ext cx="6741368" cy="2367936"/>
          </a:xfrm>
          <a:prstGeom prst="roundRect">
            <a:avLst>
              <a:gd name="adj" fmla="val 3620"/>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テキスト ボックス 201">
            <a:extLst>
              <a:ext uri="{FF2B5EF4-FFF2-40B4-BE49-F238E27FC236}">
                <a16:creationId xmlns:a16="http://schemas.microsoft.com/office/drawing/2014/main" id="{2D19E533-3E19-4773-ADC1-4120E43D7321}"/>
              </a:ext>
            </a:extLst>
          </p:cNvPr>
          <p:cNvSpPr txBox="1"/>
          <p:nvPr/>
        </p:nvSpPr>
        <p:spPr>
          <a:xfrm rot="10800000" flipV="1">
            <a:off x="4709535" y="6338027"/>
            <a:ext cx="1437461" cy="738664"/>
          </a:xfrm>
          <a:prstGeom prst="rect">
            <a:avLst/>
          </a:prstGeom>
          <a:noFill/>
          <a:ln>
            <a:solidFill>
              <a:srgbClr val="FF0000"/>
            </a:solidFill>
          </a:ln>
        </p:spPr>
        <p:txBody>
          <a:bodyPr wrap="square" rtlCol="0">
            <a:spAutoFit/>
          </a:bodyPr>
          <a:lstStyle/>
          <a:p>
            <a:r>
              <a:rPr kumimoji="1" lang="ja-JP" altLang="en-US" sz="1400" dirty="0">
                <a:solidFill>
                  <a:srgbClr val="FF0000"/>
                </a:solidFill>
                <a:latin typeface="+mn-ea"/>
              </a:rPr>
              <a:t>車両の乗降時は、衣服、靴の交換及び手指消毒</a:t>
            </a:r>
            <a:r>
              <a:rPr lang="ja-JP" altLang="en-US" sz="1400" dirty="0">
                <a:solidFill>
                  <a:srgbClr val="FF0000"/>
                </a:solidFill>
                <a:latin typeface="+mn-ea"/>
              </a:rPr>
              <a:t>を</a:t>
            </a:r>
            <a:endParaRPr kumimoji="1" lang="ja-JP" altLang="en-US" sz="1400" dirty="0">
              <a:solidFill>
                <a:srgbClr val="FF0000"/>
              </a:solidFill>
              <a:latin typeface="+mn-ea"/>
            </a:endParaRPr>
          </a:p>
        </p:txBody>
      </p:sp>
      <p:sp>
        <p:nvSpPr>
          <p:cNvPr id="131" name="テキスト ボックス 130">
            <a:extLst>
              <a:ext uri="{FF2B5EF4-FFF2-40B4-BE49-F238E27FC236}">
                <a16:creationId xmlns:a16="http://schemas.microsoft.com/office/drawing/2014/main" id="{67217D9D-BF2E-4A56-97F4-EC119D525125}"/>
              </a:ext>
            </a:extLst>
          </p:cNvPr>
          <p:cNvSpPr txBox="1"/>
          <p:nvPr/>
        </p:nvSpPr>
        <p:spPr>
          <a:xfrm>
            <a:off x="6288332" y="8754561"/>
            <a:ext cx="525044"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t>14</a:t>
            </a:r>
            <a:endParaRPr kumimoji="1" lang="ja-JP" altLang="en-US" b="1" dirty="0"/>
          </a:p>
        </p:txBody>
      </p:sp>
      <p:sp>
        <p:nvSpPr>
          <p:cNvPr id="94" name="テキスト ボックス 93">
            <a:extLst>
              <a:ext uri="{FF2B5EF4-FFF2-40B4-BE49-F238E27FC236}">
                <a16:creationId xmlns:a16="http://schemas.microsoft.com/office/drawing/2014/main" id="{8C12F912-E080-4655-B7BD-E5BBEBB678E1}"/>
              </a:ext>
            </a:extLst>
          </p:cNvPr>
          <p:cNvSpPr txBox="1"/>
          <p:nvPr/>
        </p:nvSpPr>
        <p:spPr>
          <a:xfrm>
            <a:off x="499482" y="2339752"/>
            <a:ext cx="2065422"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ア</a:t>
            </a:r>
            <a:r>
              <a:rPr kumimoji="1" lang="en-US" altLang="ja-JP" sz="1400" dirty="0">
                <a:latin typeface="ＭＳ 明朝" panose="02020609040205080304" pitchFamily="17" charset="-128"/>
                <a:ea typeface="ＭＳ 明朝" panose="02020609040205080304" pitchFamily="17" charset="-128"/>
              </a:rPr>
              <a:t>)</a:t>
            </a:r>
            <a:endParaRPr kumimoji="1" lang="ja-JP" altLang="en-US" sz="1400" dirty="0">
              <a:latin typeface="ＭＳ 明朝" panose="02020609040205080304" pitchFamily="17" charset="-128"/>
              <a:ea typeface="ＭＳ 明朝" panose="02020609040205080304" pitchFamily="17" charset="-128"/>
            </a:endParaRPr>
          </a:p>
        </p:txBody>
      </p:sp>
      <p:sp>
        <p:nvSpPr>
          <p:cNvPr id="96" name="テキスト ボックス 95">
            <a:extLst>
              <a:ext uri="{FF2B5EF4-FFF2-40B4-BE49-F238E27FC236}">
                <a16:creationId xmlns:a16="http://schemas.microsoft.com/office/drawing/2014/main" id="{1567854F-2FB9-452A-AEBB-E68EF893B2E2}"/>
              </a:ext>
            </a:extLst>
          </p:cNvPr>
          <p:cNvSpPr txBox="1"/>
          <p:nvPr/>
        </p:nvSpPr>
        <p:spPr>
          <a:xfrm>
            <a:off x="3014315" y="3419872"/>
            <a:ext cx="1978278"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イ</a:t>
            </a:r>
            <a:r>
              <a:rPr kumimoji="1" lang="en-US" altLang="ja-JP" sz="1400" dirty="0">
                <a:latin typeface="ＭＳ 明朝" panose="02020609040205080304" pitchFamily="17" charset="-128"/>
                <a:ea typeface="ＭＳ 明朝" panose="02020609040205080304" pitchFamily="17" charset="-128"/>
              </a:rPr>
              <a:t>)</a:t>
            </a:r>
            <a:endParaRPr kumimoji="1" lang="ja-JP" altLang="en-US" sz="1400" dirty="0">
              <a:latin typeface="ＭＳ 明朝" panose="02020609040205080304" pitchFamily="17" charset="-128"/>
              <a:ea typeface="ＭＳ 明朝" panose="02020609040205080304" pitchFamily="17" charset="-128"/>
            </a:endParaRPr>
          </a:p>
        </p:txBody>
      </p:sp>
      <p:sp>
        <p:nvSpPr>
          <p:cNvPr id="10" name="正方形/長方形 9"/>
          <p:cNvSpPr/>
          <p:nvPr/>
        </p:nvSpPr>
        <p:spPr>
          <a:xfrm>
            <a:off x="2008323" y="7497185"/>
            <a:ext cx="3237686" cy="16113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0848" y="7758563"/>
            <a:ext cx="2080151" cy="1133917"/>
          </a:xfrm>
          <a:prstGeom prst="rect">
            <a:avLst/>
          </a:prstGeom>
        </p:spPr>
      </p:pic>
      <p:pic>
        <p:nvPicPr>
          <p:cNvPr id="24" name="図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73318" flipH="1">
            <a:off x="3621595" y="5036306"/>
            <a:ext cx="671501" cy="559583"/>
          </a:xfrm>
          <a:prstGeom prst="rect">
            <a:avLst/>
          </a:prstGeom>
        </p:spPr>
      </p:pic>
      <p:grpSp>
        <p:nvGrpSpPr>
          <p:cNvPr id="26" name="グループ化 25"/>
          <p:cNvGrpSpPr/>
          <p:nvPr/>
        </p:nvGrpSpPr>
        <p:grpSpPr>
          <a:xfrm>
            <a:off x="4093604" y="7635713"/>
            <a:ext cx="771256" cy="1107677"/>
            <a:chOff x="5106016" y="7175061"/>
            <a:chExt cx="771256" cy="1107677"/>
          </a:xfrm>
        </p:grpSpPr>
        <p:pic>
          <p:nvPicPr>
            <p:cNvPr id="25" name="図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9601" y="7420839"/>
              <a:ext cx="609636" cy="861899"/>
            </a:xfrm>
            <a:prstGeom prst="rect">
              <a:avLst/>
            </a:prstGeom>
          </p:spPr>
        </p:pic>
        <p:sp>
          <p:nvSpPr>
            <p:cNvPr id="35" name="テキスト ボックス 34">
              <a:extLst>
                <a:ext uri="{FF2B5EF4-FFF2-40B4-BE49-F238E27FC236}">
                  <a16:creationId xmlns:a16="http://schemas.microsoft.com/office/drawing/2014/main" id="{0DAD61D7-7A83-4416-AB7B-32BF00E3A088}"/>
                </a:ext>
              </a:extLst>
            </p:cNvPr>
            <p:cNvSpPr txBox="1"/>
            <p:nvPr/>
          </p:nvSpPr>
          <p:spPr>
            <a:xfrm>
              <a:off x="5106016" y="7175061"/>
              <a:ext cx="771256" cy="307777"/>
            </a:xfrm>
            <a:prstGeom prst="rect">
              <a:avLst/>
            </a:prstGeom>
            <a:noFill/>
            <a:ln>
              <a:noFill/>
            </a:ln>
          </p:spPr>
          <p:txBody>
            <a:bodyPr wrap="square" rtlCol="0">
              <a:spAutoFit/>
            </a:bodyPr>
            <a:lstStyle/>
            <a:p>
              <a:pPr algn="ctr"/>
              <a:r>
                <a:rPr kumimoji="1" lang="ja-JP" altLang="en-US" sz="1400" dirty="0">
                  <a:latin typeface="+mn-ea"/>
                </a:rPr>
                <a:t>イ</a:t>
              </a:r>
            </a:p>
          </p:txBody>
        </p:sp>
      </p:grpSp>
      <p:sp>
        <p:nvSpPr>
          <p:cNvPr id="39" name="テキスト ボックス 38">
            <a:extLst>
              <a:ext uri="{FF2B5EF4-FFF2-40B4-BE49-F238E27FC236}">
                <a16:creationId xmlns:a16="http://schemas.microsoft.com/office/drawing/2014/main" id="{47A9A7D1-5051-44B0-9475-900835A51129}"/>
              </a:ext>
            </a:extLst>
          </p:cNvPr>
          <p:cNvSpPr txBox="1"/>
          <p:nvPr/>
        </p:nvSpPr>
        <p:spPr>
          <a:xfrm>
            <a:off x="3665856" y="4788024"/>
            <a:ext cx="771256" cy="307777"/>
          </a:xfrm>
          <a:prstGeom prst="rect">
            <a:avLst/>
          </a:prstGeom>
          <a:noFill/>
          <a:ln>
            <a:noFill/>
          </a:ln>
        </p:spPr>
        <p:txBody>
          <a:bodyPr wrap="square" rtlCol="0">
            <a:spAutoFit/>
          </a:bodyPr>
          <a:lstStyle/>
          <a:p>
            <a:pPr algn="ctr"/>
            <a:r>
              <a:rPr kumimoji="1" lang="ja-JP" altLang="en-US" sz="1400" dirty="0">
                <a:latin typeface="+mn-ea"/>
              </a:rPr>
              <a:t>ア</a:t>
            </a:r>
          </a:p>
        </p:txBody>
      </p:sp>
      <p:grpSp>
        <p:nvGrpSpPr>
          <p:cNvPr id="27" name="グループ化 26"/>
          <p:cNvGrpSpPr/>
          <p:nvPr/>
        </p:nvGrpSpPr>
        <p:grpSpPr>
          <a:xfrm>
            <a:off x="929487" y="4590288"/>
            <a:ext cx="5839001" cy="2170813"/>
            <a:chOff x="929487" y="4590288"/>
            <a:chExt cx="5839001" cy="2170813"/>
          </a:xfrm>
        </p:grpSpPr>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0647" y="5174695"/>
              <a:ext cx="833136" cy="717272"/>
            </a:xfrm>
            <a:prstGeom prst="rect">
              <a:avLst/>
            </a:prstGeom>
          </p:spPr>
        </p:pic>
        <p:pic>
          <p:nvPicPr>
            <p:cNvPr id="12" name="図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22023" y="5476291"/>
              <a:ext cx="766750" cy="853552"/>
            </a:xfrm>
            <a:prstGeom prst="rect">
              <a:avLst/>
            </a:prstGeom>
          </p:spPr>
        </p:pic>
        <p:pic>
          <p:nvPicPr>
            <p:cNvPr id="15" name="図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487" y="6132774"/>
              <a:ext cx="983468" cy="628327"/>
            </a:xfrm>
            <a:prstGeom prst="rect">
              <a:avLst/>
            </a:prstGeom>
          </p:spPr>
        </p:pic>
        <p:pic>
          <p:nvPicPr>
            <p:cNvPr id="6" name="図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232834" y="4590288"/>
              <a:ext cx="2535654" cy="1310290"/>
            </a:xfrm>
            <a:prstGeom prst="rect">
              <a:avLst/>
            </a:prstGeom>
          </p:spPr>
        </p:pic>
        <p:cxnSp>
          <p:nvCxnSpPr>
            <p:cNvPr id="16" name="直線コネクタ 15"/>
            <p:cNvCxnSpPr/>
            <p:nvPr/>
          </p:nvCxnSpPr>
          <p:spPr>
            <a:xfrm flipV="1">
              <a:off x="3485176" y="5465429"/>
              <a:ext cx="828687" cy="426538"/>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20" name="角丸四角形 19"/>
          <p:cNvSpPr/>
          <p:nvPr/>
        </p:nvSpPr>
        <p:spPr>
          <a:xfrm rot="19980648">
            <a:off x="782306" y="6313532"/>
            <a:ext cx="3553855" cy="747934"/>
          </a:xfrm>
          <a:prstGeom prst="round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牛</a:t>
            </a:r>
            <a:r>
              <a:rPr lang="ja-JP" altLang="en-US" dirty="0">
                <a:solidFill>
                  <a:schemeClr val="tx1"/>
                </a:solidFill>
              </a:rPr>
              <a:t>・人</a:t>
            </a:r>
            <a:r>
              <a:rPr kumimoji="1" lang="ja-JP" altLang="en-US" dirty="0">
                <a:solidFill>
                  <a:schemeClr val="tx1"/>
                </a:solidFill>
              </a:rPr>
              <a:t>の移動路に消石灰散布</a:t>
            </a:r>
          </a:p>
        </p:txBody>
      </p:sp>
    </p:spTree>
    <p:extLst>
      <p:ext uri="{BB962C8B-B14F-4D97-AF65-F5344CB8AC3E}">
        <p14:creationId xmlns:p14="http://schemas.microsoft.com/office/powerpoint/2010/main" val="775103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107720"/>
            <a:ext cx="6597352"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退場時の動作フロー</a:t>
            </a:r>
            <a:endParaRPr lang="en-US" altLang="ja-JP" sz="2400" b="1" i="1" dirty="0">
              <a:latin typeface="+mn-ea"/>
              <a:cs typeface="Meiryo UI" panose="020B0604030504040204" pitchFamily="50" charset="-128"/>
            </a:endParaRPr>
          </a:p>
        </p:txBody>
      </p:sp>
      <p:sp>
        <p:nvSpPr>
          <p:cNvPr id="14" name="角丸四角形 13"/>
          <p:cNvSpPr/>
          <p:nvPr/>
        </p:nvSpPr>
        <p:spPr>
          <a:xfrm>
            <a:off x="72895" y="919839"/>
            <a:ext cx="6712209" cy="3125374"/>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900" dirty="0">
                <a:solidFill>
                  <a:schemeClr val="tx1"/>
                </a:solidFill>
                <a:latin typeface="+mn-ea"/>
                <a:cs typeface="Meiryo UI" panose="020B0604030504040204" pitchFamily="50" charset="-128"/>
              </a:rPr>
              <a:t>①更衣室にて、専用衣服・靴・手袋を脱ぐ。</a:t>
            </a:r>
            <a:endParaRPr lang="en-US" altLang="ja-JP" sz="1900" dirty="0">
              <a:solidFill>
                <a:schemeClr val="tx1"/>
              </a:solidFill>
              <a:latin typeface="+mn-ea"/>
              <a:cs typeface="Meiryo UI" panose="020B0604030504040204" pitchFamily="50" charset="-128"/>
            </a:endParaRPr>
          </a:p>
          <a:p>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②手指を洗浄・消毒する。</a:t>
            </a:r>
            <a:endParaRPr lang="en-US" altLang="ja-JP" sz="1900" dirty="0">
              <a:solidFill>
                <a:schemeClr val="tx1"/>
              </a:solidFill>
              <a:latin typeface="+mn-ea"/>
              <a:cs typeface="Meiryo UI" panose="020B0604030504040204" pitchFamily="50" charset="-128"/>
            </a:endParaRPr>
          </a:p>
          <a:p>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③　　　　　　　　　　　　　　　　　 に設置した台帳に退場時刻を記帳する。</a:t>
            </a:r>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　なお、農場</a:t>
            </a:r>
            <a:r>
              <a:rPr lang="ja-JP" altLang="en-US" sz="1900" dirty="0">
                <a:latin typeface="+mn-ea"/>
                <a:cs typeface="Meiryo UI" panose="020B0604030504040204" pitchFamily="50" charset="-128"/>
              </a:rPr>
              <a:t>従事者は退勤時、農場従事者用の台帳に記帳すること。</a:t>
            </a:r>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pPr lvl="0"/>
            <a:r>
              <a:rPr lang="en-US" altLang="ja-JP" sz="1400" dirty="0">
                <a:solidFill>
                  <a:prstClr val="black"/>
                </a:solidFill>
                <a:latin typeface="ＭＳ Ｐゴシック" panose="020B0600070205080204" pitchFamily="50" charset="-128"/>
                <a:cs typeface="Meiryo UI" panose="020B0604030504040204" pitchFamily="50" charset="-128"/>
              </a:rPr>
              <a:t>※</a:t>
            </a:r>
            <a:r>
              <a:rPr lang="ja-JP" altLang="en-US" sz="1400" dirty="0">
                <a:solidFill>
                  <a:prstClr val="black"/>
                </a:solidFill>
                <a:latin typeface="ＭＳ Ｐゴシック" panose="020B0600070205080204" pitchFamily="50" charset="-128"/>
                <a:cs typeface="Meiryo UI" panose="020B0604030504040204" pitchFamily="50" charset="-128"/>
              </a:rPr>
              <a:t>衣服・靴の脱衣方法及び手指の洗浄・消毒方法は、添付の作業手順を参照すること。</a:t>
            </a:r>
          </a:p>
          <a:p>
            <a:endParaRPr lang="en-US" altLang="ja-JP" sz="1900" dirty="0">
              <a:latin typeface="+mn-ea"/>
              <a:cs typeface="Meiryo UI" panose="020B0604030504040204" pitchFamily="50" charset="-128"/>
            </a:endParaRPr>
          </a:p>
          <a:p>
            <a:endParaRPr lang="ja-JP" altLang="en-US"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p:txBody>
      </p:sp>
      <p:sp>
        <p:nvSpPr>
          <p:cNvPr id="16" name="テキスト ボックス 15">
            <a:extLst>
              <a:ext uri="{FF2B5EF4-FFF2-40B4-BE49-F238E27FC236}">
                <a16:creationId xmlns:a16="http://schemas.microsoft.com/office/drawing/2014/main" id="{91162682-1D38-4382-94AB-66CFB20592CC}"/>
              </a:ext>
            </a:extLst>
          </p:cNvPr>
          <p:cNvSpPr txBox="1"/>
          <p:nvPr/>
        </p:nvSpPr>
        <p:spPr>
          <a:xfrm>
            <a:off x="6307108" y="8665618"/>
            <a:ext cx="4766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t>15</a:t>
            </a:r>
          </a:p>
        </p:txBody>
      </p:sp>
      <p:pic>
        <p:nvPicPr>
          <p:cNvPr id="5" name="図 4">
            <a:extLst>
              <a:ext uri="{FF2B5EF4-FFF2-40B4-BE49-F238E27FC236}">
                <a16:creationId xmlns:a16="http://schemas.microsoft.com/office/drawing/2014/main" id="{86CB3294-D5C7-43E8-AFE2-6E082CE9B353}"/>
              </a:ext>
            </a:extLst>
          </p:cNvPr>
          <p:cNvPicPr>
            <a:picLocks noChangeAspect="1"/>
          </p:cNvPicPr>
          <p:nvPr/>
        </p:nvPicPr>
        <p:blipFill>
          <a:blip r:embed="rId3"/>
          <a:stretch>
            <a:fillRect/>
          </a:stretch>
        </p:blipFill>
        <p:spPr>
          <a:xfrm>
            <a:off x="100259" y="5949624"/>
            <a:ext cx="1940012" cy="1877932"/>
          </a:xfrm>
          <a:prstGeom prst="rect">
            <a:avLst/>
          </a:prstGeom>
          <a:ln>
            <a:solidFill>
              <a:schemeClr val="tx1"/>
            </a:solidFill>
          </a:ln>
        </p:spPr>
      </p:pic>
      <p:pic>
        <p:nvPicPr>
          <p:cNvPr id="10" name="図 9">
            <a:extLst>
              <a:ext uri="{FF2B5EF4-FFF2-40B4-BE49-F238E27FC236}">
                <a16:creationId xmlns:a16="http://schemas.microsoft.com/office/drawing/2014/main" id="{45891CC2-885D-411B-8F75-A00A88AEE987}"/>
              </a:ext>
            </a:extLst>
          </p:cNvPr>
          <p:cNvPicPr>
            <a:picLocks noChangeAspect="1"/>
          </p:cNvPicPr>
          <p:nvPr/>
        </p:nvPicPr>
        <p:blipFill>
          <a:blip r:embed="rId4"/>
          <a:stretch>
            <a:fillRect/>
          </a:stretch>
        </p:blipFill>
        <p:spPr>
          <a:xfrm>
            <a:off x="116631" y="4283968"/>
            <a:ext cx="1923639" cy="1353672"/>
          </a:xfrm>
          <a:prstGeom prst="rect">
            <a:avLst/>
          </a:prstGeom>
          <a:ln>
            <a:solidFill>
              <a:schemeClr val="tx1"/>
            </a:solidFill>
          </a:ln>
        </p:spPr>
      </p:pic>
      <p:sp>
        <p:nvSpPr>
          <p:cNvPr id="11" name="テキスト ボックス 10">
            <a:extLst>
              <a:ext uri="{FF2B5EF4-FFF2-40B4-BE49-F238E27FC236}">
                <a16:creationId xmlns:a16="http://schemas.microsoft.com/office/drawing/2014/main" id="{3660B30E-9FF0-4ECA-9C32-E02CDC11D8BE}"/>
              </a:ext>
            </a:extLst>
          </p:cNvPr>
          <p:cNvSpPr txBox="1"/>
          <p:nvPr/>
        </p:nvSpPr>
        <p:spPr>
          <a:xfrm>
            <a:off x="519831" y="2159741"/>
            <a:ext cx="2654543"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事務所入り口　等</a:t>
            </a:r>
          </a:p>
        </p:txBody>
      </p:sp>
      <p:pic>
        <p:nvPicPr>
          <p:cNvPr id="2" name="図 1">
            <a:extLst>
              <a:ext uri="{FF2B5EF4-FFF2-40B4-BE49-F238E27FC236}">
                <a16:creationId xmlns:a16="http://schemas.microsoft.com/office/drawing/2014/main" id="{31345E9E-E179-4593-B348-3FB53D9E5D4D}"/>
              </a:ext>
            </a:extLst>
          </p:cNvPr>
          <p:cNvPicPr>
            <a:picLocks noChangeAspect="1"/>
          </p:cNvPicPr>
          <p:nvPr/>
        </p:nvPicPr>
        <p:blipFill>
          <a:blip r:embed="rId5"/>
          <a:stretch>
            <a:fillRect/>
          </a:stretch>
        </p:blipFill>
        <p:spPr>
          <a:xfrm>
            <a:off x="2456330" y="4283968"/>
            <a:ext cx="1548734" cy="1571426"/>
          </a:xfrm>
          <a:prstGeom prst="rect">
            <a:avLst/>
          </a:prstGeom>
          <a:ln>
            <a:solidFill>
              <a:schemeClr val="tx1"/>
            </a:solidFill>
          </a:ln>
        </p:spPr>
      </p:pic>
      <p:pic>
        <p:nvPicPr>
          <p:cNvPr id="13" name="図 12">
            <a:extLst>
              <a:ext uri="{FF2B5EF4-FFF2-40B4-BE49-F238E27FC236}">
                <a16:creationId xmlns:a16="http://schemas.microsoft.com/office/drawing/2014/main" id="{BACF9240-29C8-4AE6-9284-63F9E639BECD}"/>
              </a:ext>
            </a:extLst>
          </p:cNvPr>
          <p:cNvPicPr>
            <a:picLocks noChangeAspect="1"/>
          </p:cNvPicPr>
          <p:nvPr/>
        </p:nvPicPr>
        <p:blipFill>
          <a:blip r:embed="rId6"/>
          <a:stretch>
            <a:fillRect/>
          </a:stretch>
        </p:blipFill>
        <p:spPr>
          <a:xfrm>
            <a:off x="2165371" y="6796315"/>
            <a:ext cx="1362075" cy="1095375"/>
          </a:xfrm>
          <a:prstGeom prst="rect">
            <a:avLst/>
          </a:prstGeom>
          <a:ln>
            <a:solidFill>
              <a:schemeClr val="tx1"/>
            </a:solidFill>
          </a:ln>
        </p:spPr>
      </p:pic>
      <p:sp>
        <p:nvSpPr>
          <p:cNvPr id="15" name="テキスト ボックス 14">
            <a:extLst>
              <a:ext uri="{FF2B5EF4-FFF2-40B4-BE49-F238E27FC236}">
                <a16:creationId xmlns:a16="http://schemas.microsoft.com/office/drawing/2014/main" id="{0FA69930-8C0E-49A5-888D-33F637062D26}"/>
              </a:ext>
            </a:extLst>
          </p:cNvPr>
          <p:cNvSpPr txBox="1"/>
          <p:nvPr/>
        </p:nvSpPr>
        <p:spPr>
          <a:xfrm rot="10800000" flipV="1">
            <a:off x="3174376" y="6344687"/>
            <a:ext cx="2664296" cy="307777"/>
          </a:xfrm>
          <a:prstGeom prst="rect">
            <a:avLst/>
          </a:prstGeom>
          <a:noFill/>
          <a:ln>
            <a:noFill/>
          </a:ln>
        </p:spPr>
        <p:txBody>
          <a:bodyPr wrap="square" rtlCol="0">
            <a:spAutoFit/>
          </a:bodyPr>
          <a:lstStyle/>
          <a:p>
            <a:r>
              <a:rPr kumimoji="1" lang="ja-JP" altLang="en-US" sz="1400" dirty="0">
                <a:latin typeface="+mn-ea"/>
              </a:rPr>
              <a:t>業者ごとに区分された台帳</a:t>
            </a:r>
          </a:p>
        </p:txBody>
      </p:sp>
      <p:pic>
        <p:nvPicPr>
          <p:cNvPr id="17" name="図 16">
            <a:extLst>
              <a:ext uri="{FF2B5EF4-FFF2-40B4-BE49-F238E27FC236}">
                <a16:creationId xmlns:a16="http://schemas.microsoft.com/office/drawing/2014/main" id="{29567873-B3CE-4FDD-B931-6BDEB871E186}"/>
              </a:ext>
            </a:extLst>
          </p:cNvPr>
          <p:cNvPicPr>
            <a:picLocks noChangeAspect="1"/>
          </p:cNvPicPr>
          <p:nvPr/>
        </p:nvPicPr>
        <p:blipFill>
          <a:blip r:embed="rId7"/>
          <a:stretch>
            <a:fillRect/>
          </a:stretch>
        </p:blipFill>
        <p:spPr>
          <a:xfrm>
            <a:off x="3597005" y="6652465"/>
            <a:ext cx="3179719" cy="1805749"/>
          </a:xfrm>
          <a:prstGeom prst="rect">
            <a:avLst/>
          </a:prstGeom>
          <a:ln>
            <a:solidFill>
              <a:schemeClr val="tx1"/>
            </a:solidFill>
          </a:ln>
        </p:spPr>
      </p:pic>
      <p:pic>
        <p:nvPicPr>
          <p:cNvPr id="12" name="図 11">
            <a:extLst>
              <a:ext uri="{FF2B5EF4-FFF2-40B4-BE49-F238E27FC236}">
                <a16:creationId xmlns:a16="http://schemas.microsoft.com/office/drawing/2014/main" id="{24030349-DCF8-4B05-ADBF-E330BBA42458}"/>
              </a:ext>
            </a:extLst>
          </p:cNvPr>
          <p:cNvPicPr>
            <a:picLocks noChangeAspect="1"/>
          </p:cNvPicPr>
          <p:nvPr/>
        </p:nvPicPr>
        <p:blipFill rotWithShape="1">
          <a:blip r:embed="rId8"/>
          <a:srcRect l="15371" t="39763" r="73397" b="31893"/>
          <a:stretch/>
        </p:blipFill>
        <p:spPr>
          <a:xfrm>
            <a:off x="4581128" y="4435630"/>
            <a:ext cx="1475833" cy="1216490"/>
          </a:xfrm>
          <a:prstGeom prst="rect">
            <a:avLst/>
          </a:prstGeom>
        </p:spPr>
      </p:pic>
    </p:spTree>
    <p:extLst>
      <p:ext uri="{BB962C8B-B14F-4D97-AF65-F5344CB8AC3E}">
        <p14:creationId xmlns:p14="http://schemas.microsoft.com/office/powerpoint/2010/main" val="745489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107720"/>
            <a:ext cx="6597352"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車両退場時の動作フロー</a:t>
            </a:r>
            <a:endParaRPr lang="en-US" altLang="ja-JP" sz="2400" b="1" i="1" dirty="0">
              <a:latin typeface="+mn-ea"/>
              <a:cs typeface="Meiryo UI" panose="020B0604030504040204" pitchFamily="50" charset="-128"/>
            </a:endParaRPr>
          </a:p>
        </p:txBody>
      </p:sp>
      <p:sp>
        <p:nvSpPr>
          <p:cNvPr id="14" name="角丸四角形 13"/>
          <p:cNvSpPr/>
          <p:nvPr/>
        </p:nvSpPr>
        <p:spPr>
          <a:xfrm>
            <a:off x="67591" y="824093"/>
            <a:ext cx="6712209" cy="4467987"/>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900" dirty="0">
                <a:solidFill>
                  <a:schemeClr val="tx1"/>
                </a:solidFill>
                <a:latin typeface="+mn-ea"/>
                <a:cs typeface="Meiryo UI" panose="020B0604030504040204" pitchFamily="50" charset="-128"/>
              </a:rPr>
              <a:t>①農場専用のフロアマットは、消毒場所に備付けのポリバケツに入れる。</a:t>
            </a:r>
            <a:endParaRPr lang="en-US" altLang="ja-JP" sz="1900" dirty="0">
              <a:solidFill>
                <a:schemeClr val="tx1"/>
              </a:solidFill>
              <a:latin typeface="+mn-ea"/>
              <a:cs typeface="Meiryo UI" panose="020B0604030504040204" pitchFamily="50" charset="-128"/>
            </a:endParaRPr>
          </a:p>
          <a:p>
            <a:endParaRPr lang="en-US" altLang="ja-JP" sz="1900" dirty="0">
              <a:solidFill>
                <a:schemeClr val="tx1"/>
              </a:solidFill>
              <a:latin typeface="+mn-ea"/>
              <a:cs typeface="Meiryo UI" panose="020B0604030504040204" pitchFamily="50" charset="-128"/>
            </a:endParaRPr>
          </a:p>
          <a:p>
            <a:r>
              <a:rPr lang="ja-JP" altLang="en-US" sz="1900" dirty="0">
                <a:latin typeface="+mn-ea"/>
                <a:cs typeface="Meiryo UI" panose="020B0604030504040204" pitchFamily="50" charset="-128"/>
              </a:rPr>
              <a:t>②消毒場所で車両を消毒する。</a:t>
            </a:r>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③専用の衣服・靴を脱ぎ、消毒場所に備付けのポリバケツに入れる。</a:t>
            </a:r>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④手袋を脱ぎ、消毒場所に設置してあるゴミ箱に捨てる。</a:t>
            </a:r>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⑤手指を洗浄・消毒する。</a:t>
            </a:r>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⑥台帳に退場時刻を記帳する。</a:t>
            </a:r>
            <a:endParaRPr lang="en-US" altLang="ja-JP" sz="1900" dirty="0">
              <a:latin typeface="+mn-ea"/>
              <a:cs typeface="Meiryo UI" panose="020B0604030504040204" pitchFamily="50" charset="-128"/>
            </a:endParaRPr>
          </a:p>
          <a:p>
            <a:r>
              <a:rPr lang="en-US" altLang="ja-JP" sz="1400" dirty="0">
                <a:latin typeface="+mn-ea"/>
                <a:cs typeface="Meiryo UI" panose="020B0604030504040204" pitchFamily="50" charset="-128"/>
              </a:rPr>
              <a:t>※</a:t>
            </a:r>
            <a:r>
              <a:rPr lang="ja-JP" altLang="en-US" sz="1400" dirty="0">
                <a:latin typeface="+mn-ea"/>
                <a:cs typeface="Meiryo UI" panose="020B0604030504040204" pitchFamily="50" charset="-128"/>
              </a:rPr>
              <a:t>車両の消毒方法、衣服・靴の脱衣方法及び手指の洗浄・消毒方法は、添付の作業手順を参照すること。</a:t>
            </a:r>
          </a:p>
          <a:p>
            <a:endParaRPr lang="en-US" altLang="ja-JP" sz="1900" dirty="0">
              <a:latin typeface="+mn-ea"/>
              <a:cs typeface="Meiryo UI" panose="020B0604030504040204" pitchFamily="50" charset="-128"/>
            </a:endParaRPr>
          </a:p>
        </p:txBody>
      </p:sp>
      <p:pic>
        <p:nvPicPr>
          <p:cNvPr id="33" name="図 32">
            <a:extLst>
              <a:ext uri="{FF2B5EF4-FFF2-40B4-BE49-F238E27FC236}">
                <a16:creationId xmlns:a16="http://schemas.microsoft.com/office/drawing/2014/main" id="{EA7E0A97-913B-42F4-ADBA-D9BB4745D3DA}"/>
              </a:ext>
            </a:extLst>
          </p:cNvPr>
          <p:cNvPicPr>
            <a:picLocks noChangeAspect="1"/>
          </p:cNvPicPr>
          <p:nvPr/>
        </p:nvPicPr>
        <p:blipFill>
          <a:blip r:embed="rId3"/>
          <a:stretch>
            <a:fillRect/>
          </a:stretch>
        </p:blipFill>
        <p:spPr>
          <a:xfrm>
            <a:off x="2167067" y="5575429"/>
            <a:ext cx="2414061" cy="1802497"/>
          </a:xfrm>
          <a:prstGeom prst="rect">
            <a:avLst/>
          </a:prstGeom>
          <a:ln>
            <a:solidFill>
              <a:schemeClr val="tx1"/>
            </a:solidFill>
          </a:ln>
        </p:spPr>
      </p:pic>
      <p:sp>
        <p:nvSpPr>
          <p:cNvPr id="54" name="楕円 53">
            <a:extLst>
              <a:ext uri="{FF2B5EF4-FFF2-40B4-BE49-F238E27FC236}">
                <a16:creationId xmlns:a16="http://schemas.microsoft.com/office/drawing/2014/main" id="{64F543B4-EE1C-4327-8681-5226C736B120}"/>
              </a:ext>
            </a:extLst>
          </p:cNvPr>
          <p:cNvSpPr/>
          <p:nvPr/>
        </p:nvSpPr>
        <p:spPr>
          <a:xfrm>
            <a:off x="2548446" y="6060087"/>
            <a:ext cx="490300" cy="379469"/>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cxnSp>
        <p:nvCxnSpPr>
          <p:cNvPr id="55" name="直線コネクタ 54">
            <a:extLst>
              <a:ext uri="{FF2B5EF4-FFF2-40B4-BE49-F238E27FC236}">
                <a16:creationId xmlns:a16="http://schemas.microsoft.com/office/drawing/2014/main" id="{BBDBEACA-A209-4607-9005-4D551C17B056}"/>
              </a:ext>
            </a:extLst>
          </p:cNvPr>
          <p:cNvCxnSpPr>
            <a:cxnSpLocks/>
            <a:endCxn id="54" idx="4"/>
          </p:cNvCxnSpPr>
          <p:nvPr/>
        </p:nvCxnSpPr>
        <p:spPr>
          <a:xfrm flipV="1">
            <a:off x="2152093" y="6439556"/>
            <a:ext cx="641503" cy="18197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272D590B-79DD-4EDE-9E1E-8DC586B6F5E0}"/>
              </a:ext>
            </a:extLst>
          </p:cNvPr>
          <p:cNvCxnSpPr>
            <a:cxnSpLocks/>
            <a:endCxn id="54" idx="0"/>
          </p:cNvCxnSpPr>
          <p:nvPr/>
        </p:nvCxnSpPr>
        <p:spPr>
          <a:xfrm>
            <a:off x="2097350" y="5866661"/>
            <a:ext cx="696246" cy="19342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正方形/長方形 60">
            <a:extLst>
              <a:ext uri="{FF2B5EF4-FFF2-40B4-BE49-F238E27FC236}">
                <a16:creationId xmlns:a16="http://schemas.microsoft.com/office/drawing/2014/main" id="{DC115CC3-D541-44F0-91D4-80B9AD1E3E67}"/>
              </a:ext>
            </a:extLst>
          </p:cNvPr>
          <p:cNvSpPr/>
          <p:nvPr/>
        </p:nvSpPr>
        <p:spPr>
          <a:xfrm>
            <a:off x="284891" y="5451292"/>
            <a:ext cx="864096" cy="338554"/>
          </a:xfrm>
          <a:prstGeom prst="rect">
            <a:avLst/>
          </a:prstGeom>
        </p:spPr>
        <p:txBody>
          <a:bodyPr wrap="square">
            <a:spAutoFit/>
          </a:bodyPr>
          <a:lstStyle/>
          <a:p>
            <a:r>
              <a:rPr lang="ja-JP" altLang="en-US" sz="1600" dirty="0">
                <a:solidFill>
                  <a:srgbClr val="000000"/>
                </a:solidFill>
                <a:latin typeface="+mn-ea"/>
              </a:rPr>
              <a:t>台帳</a:t>
            </a:r>
            <a:endParaRPr lang="en-US" altLang="ja-JP" sz="1600" dirty="0">
              <a:solidFill>
                <a:srgbClr val="000000"/>
              </a:solidFill>
              <a:latin typeface="+mn-ea"/>
            </a:endParaRPr>
          </a:p>
        </p:txBody>
      </p:sp>
      <p:sp>
        <p:nvSpPr>
          <p:cNvPr id="24" name="テキスト ボックス 23">
            <a:extLst>
              <a:ext uri="{FF2B5EF4-FFF2-40B4-BE49-F238E27FC236}">
                <a16:creationId xmlns:a16="http://schemas.microsoft.com/office/drawing/2014/main" id="{C6A9CA4F-E1EB-4B75-A73A-13A198981E93}"/>
              </a:ext>
            </a:extLst>
          </p:cNvPr>
          <p:cNvSpPr txBox="1"/>
          <p:nvPr/>
        </p:nvSpPr>
        <p:spPr>
          <a:xfrm>
            <a:off x="4616152" y="6106840"/>
            <a:ext cx="1008112" cy="239548"/>
          </a:xfrm>
          <a:prstGeom prst="rect">
            <a:avLst/>
          </a:prstGeom>
          <a:solidFill>
            <a:schemeClr val="bg1"/>
          </a:solidFill>
          <a:ln>
            <a:solidFill>
              <a:schemeClr val="tx1"/>
            </a:solidFill>
          </a:ln>
        </p:spPr>
        <p:txBody>
          <a:bodyPr wrap="square" rtlCol="0">
            <a:spAutoFit/>
          </a:bodyPr>
          <a:lstStyle/>
          <a:p>
            <a:pPr algn="ctr"/>
            <a:r>
              <a:rPr kumimoji="1" lang="ja-JP" altLang="en-US" sz="900" dirty="0"/>
              <a:t>衣服・靴回収用</a:t>
            </a:r>
          </a:p>
        </p:txBody>
      </p:sp>
      <p:sp>
        <p:nvSpPr>
          <p:cNvPr id="28" name="正方形/長方形 27">
            <a:extLst>
              <a:ext uri="{FF2B5EF4-FFF2-40B4-BE49-F238E27FC236}">
                <a16:creationId xmlns:a16="http://schemas.microsoft.com/office/drawing/2014/main" id="{16B2796D-6CB7-49C3-8AB6-2295A1AE3248}"/>
              </a:ext>
            </a:extLst>
          </p:cNvPr>
          <p:cNvSpPr/>
          <p:nvPr/>
        </p:nvSpPr>
        <p:spPr>
          <a:xfrm>
            <a:off x="130447" y="7722156"/>
            <a:ext cx="6695537" cy="1241622"/>
          </a:xfrm>
          <a:prstGeom prst="rect">
            <a:avLst/>
          </a:prstGeom>
        </p:spPr>
        <p:txBody>
          <a:bodyPr wrap="square">
            <a:spAutoFit/>
          </a:bodyPr>
          <a:lstStyle/>
          <a:p>
            <a:r>
              <a:rPr lang="ja-JP" altLang="en-US" sz="1867" dirty="0">
                <a:latin typeface="+mn-ea"/>
              </a:rPr>
              <a:t>　　　　　　　　　　　　   は毎週　　曜日と</a:t>
            </a:r>
            <a:r>
              <a:rPr lang="ja-JP" altLang="en-US" sz="1800" dirty="0">
                <a:latin typeface="+mn-ea"/>
              </a:rPr>
              <a:t> 　　</a:t>
            </a:r>
            <a:r>
              <a:rPr lang="ja-JP" altLang="en-US" sz="1867" dirty="0">
                <a:latin typeface="+mn-ea"/>
              </a:rPr>
              <a:t>曜日に使用済の衣服・靴・フロアマットをポリバケツから取り出し、水洗いする。ポリバケツは新しい水に入れ換え、消毒薬を入れて元の場所に戻す（　　　　　　　　　　　　　　　　　   ）。</a:t>
            </a:r>
            <a:endParaRPr lang="en-US" altLang="ja-JP" sz="1867" dirty="0">
              <a:latin typeface="+mn-ea"/>
            </a:endParaRPr>
          </a:p>
        </p:txBody>
      </p:sp>
      <p:sp>
        <p:nvSpPr>
          <p:cNvPr id="29" name="テキスト ボックス 28">
            <a:extLst>
              <a:ext uri="{FF2B5EF4-FFF2-40B4-BE49-F238E27FC236}">
                <a16:creationId xmlns:a16="http://schemas.microsoft.com/office/drawing/2014/main" id="{6432420E-CADF-4355-9FCE-6B34E6565943}"/>
              </a:ext>
            </a:extLst>
          </p:cNvPr>
          <p:cNvSpPr txBox="1"/>
          <p:nvPr/>
        </p:nvSpPr>
        <p:spPr>
          <a:xfrm>
            <a:off x="3086065" y="7810152"/>
            <a:ext cx="288032" cy="276999"/>
          </a:xfrm>
          <a:prstGeom prst="rect">
            <a:avLst/>
          </a:prstGeom>
          <a:noFill/>
          <a:ln>
            <a:solidFill>
              <a:schemeClr val="tx1"/>
            </a:solidFill>
          </a:ln>
        </p:spPr>
        <p:txBody>
          <a:bodyPr wrap="square" rtlCol="0">
            <a:spAutoFit/>
          </a:bodyPr>
          <a:lstStyle/>
          <a:p>
            <a:r>
              <a:rPr kumimoji="1" lang="ja-JP" altLang="en-US" sz="1200" dirty="0">
                <a:latin typeface="ＭＳ 明朝" panose="02020609040205080304" pitchFamily="17" charset="-128"/>
                <a:ea typeface="ＭＳ 明朝" panose="02020609040205080304" pitchFamily="17" charset="-128"/>
              </a:rPr>
              <a:t>●</a:t>
            </a:r>
          </a:p>
        </p:txBody>
      </p:sp>
      <p:sp>
        <p:nvSpPr>
          <p:cNvPr id="30" name="テキスト ボックス 29">
            <a:extLst>
              <a:ext uri="{FF2B5EF4-FFF2-40B4-BE49-F238E27FC236}">
                <a16:creationId xmlns:a16="http://schemas.microsoft.com/office/drawing/2014/main" id="{D5CFB1F0-9400-4BE6-BA53-B2FC304B663D}"/>
              </a:ext>
            </a:extLst>
          </p:cNvPr>
          <p:cNvSpPr txBox="1"/>
          <p:nvPr/>
        </p:nvSpPr>
        <p:spPr>
          <a:xfrm>
            <a:off x="340216" y="7732229"/>
            <a:ext cx="1936656"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従事者名</a:t>
            </a:r>
          </a:p>
        </p:txBody>
      </p:sp>
      <p:sp>
        <p:nvSpPr>
          <p:cNvPr id="31" name="テキスト ボックス 30">
            <a:extLst>
              <a:ext uri="{FF2B5EF4-FFF2-40B4-BE49-F238E27FC236}">
                <a16:creationId xmlns:a16="http://schemas.microsoft.com/office/drawing/2014/main" id="{963336AD-F8D5-4B16-8C3A-AD1EA7ABB82B}"/>
              </a:ext>
            </a:extLst>
          </p:cNvPr>
          <p:cNvSpPr txBox="1"/>
          <p:nvPr/>
        </p:nvSpPr>
        <p:spPr>
          <a:xfrm>
            <a:off x="4039274" y="7793784"/>
            <a:ext cx="288032" cy="276999"/>
          </a:xfrm>
          <a:prstGeom prst="rect">
            <a:avLst/>
          </a:prstGeom>
          <a:noFill/>
          <a:ln>
            <a:solidFill>
              <a:schemeClr val="tx1"/>
            </a:solidFill>
          </a:ln>
        </p:spPr>
        <p:txBody>
          <a:bodyPr wrap="square" rtlCol="0" anchor="ctr">
            <a:spAutoFit/>
          </a:bodyPr>
          <a:lstStyle/>
          <a:p>
            <a:pPr algn="ctr"/>
            <a:r>
              <a:rPr kumimoji="1" lang="ja-JP" altLang="en-US" sz="1200" dirty="0">
                <a:latin typeface="ＭＳ 明朝" panose="02020609040205080304" pitchFamily="17" charset="-128"/>
                <a:ea typeface="ＭＳ 明朝" panose="02020609040205080304" pitchFamily="17" charset="-128"/>
              </a:rPr>
              <a:t>●</a:t>
            </a:r>
          </a:p>
        </p:txBody>
      </p:sp>
      <p:sp>
        <p:nvSpPr>
          <p:cNvPr id="32" name="テキスト ボックス 31">
            <a:extLst>
              <a:ext uri="{FF2B5EF4-FFF2-40B4-BE49-F238E27FC236}">
                <a16:creationId xmlns:a16="http://schemas.microsoft.com/office/drawing/2014/main" id="{949058F3-D4D4-402C-BC69-C15A5914AC3E}"/>
              </a:ext>
            </a:extLst>
          </p:cNvPr>
          <p:cNvSpPr txBox="1"/>
          <p:nvPr/>
        </p:nvSpPr>
        <p:spPr>
          <a:xfrm>
            <a:off x="377423" y="8624554"/>
            <a:ext cx="2835553"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逆性石けん</a:t>
            </a:r>
            <a:r>
              <a:rPr kumimoji="1" lang="en-US" altLang="ja-JP" sz="1600" dirty="0">
                <a:latin typeface="ＭＳ 明朝" panose="02020609040205080304" pitchFamily="17" charset="-128"/>
                <a:ea typeface="ＭＳ 明朝" panose="02020609040205080304" pitchFamily="17" charset="-128"/>
              </a:rPr>
              <a:t>500</a:t>
            </a:r>
            <a:r>
              <a:rPr kumimoji="1" lang="ja-JP" altLang="en-US" sz="1600" dirty="0">
                <a:latin typeface="ＭＳ 明朝" panose="02020609040205080304" pitchFamily="17" charset="-128"/>
                <a:ea typeface="ＭＳ 明朝" panose="02020609040205080304" pitchFamily="17" charset="-128"/>
              </a:rPr>
              <a:t>倍等</a:t>
            </a:r>
          </a:p>
        </p:txBody>
      </p:sp>
      <p:sp>
        <p:nvSpPr>
          <p:cNvPr id="38" name="テキスト ボックス 37">
            <a:extLst>
              <a:ext uri="{FF2B5EF4-FFF2-40B4-BE49-F238E27FC236}">
                <a16:creationId xmlns:a16="http://schemas.microsoft.com/office/drawing/2014/main" id="{0EEF7B28-4A50-4BC6-AE88-961ACACD4EBA}"/>
              </a:ext>
            </a:extLst>
          </p:cNvPr>
          <p:cNvSpPr txBox="1"/>
          <p:nvPr/>
        </p:nvSpPr>
        <p:spPr>
          <a:xfrm>
            <a:off x="5673857" y="6115556"/>
            <a:ext cx="1152128" cy="230832"/>
          </a:xfrm>
          <a:prstGeom prst="rect">
            <a:avLst/>
          </a:prstGeom>
          <a:solidFill>
            <a:schemeClr val="bg1"/>
          </a:solidFill>
          <a:ln>
            <a:solidFill>
              <a:schemeClr val="tx1"/>
            </a:solidFill>
          </a:ln>
        </p:spPr>
        <p:txBody>
          <a:bodyPr wrap="square" rtlCol="0">
            <a:spAutoFit/>
          </a:bodyPr>
          <a:lstStyle/>
          <a:p>
            <a:pPr algn="ctr"/>
            <a:r>
              <a:rPr kumimoji="1" lang="ja-JP" altLang="en-US" sz="900" dirty="0"/>
              <a:t>フロアマット回収用</a:t>
            </a:r>
          </a:p>
        </p:txBody>
      </p:sp>
      <p:sp>
        <p:nvSpPr>
          <p:cNvPr id="41" name="テキスト ボックス 40">
            <a:extLst>
              <a:ext uri="{FF2B5EF4-FFF2-40B4-BE49-F238E27FC236}">
                <a16:creationId xmlns:a16="http://schemas.microsoft.com/office/drawing/2014/main" id="{DE2D0CB0-D607-4AB3-9EFB-A6CF571F8402}"/>
              </a:ext>
            </a:extLst>
          </p:cNvPr>
          <p:cNvSpPr txBox="1"/>
          <p:nvPr/>
        </p:nvSpPr>
        <p:spPr>
          <a:xfrm>
            <a:off x="6381328" y="8757000"/>
            <a:ext cx="4766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t>16</a:t>
            </a:r>
            <a:endParaRPr kumimoji="1" lang="ja-JP" altLang="en-US" b="1" dirty="0"/>
          </a:p>
        </p:txBody>
      </p:sp>
      <p:pic>
        <p:nvPicPr>
          <p:cNvPr id="4" name="図 3">
            <a:extLst>
              <a:ext uri="{FF2B5EF4-FFF2-40B4-BE49-F238E27FC236}">
                <a16:creationId xmlns:a16="http://schemas.microsoft.com/office/drawing/2014/main" id="{6DDB9221-58FB-4D62-81FB-7BDB79215FF1}"/>
              </a:ext>
            </a:extLst>
          </p:cNvPr>
          <p:cNvPicPr>
            <a:picLocks noChangeAspect="1"/>
          </p:cNvPicPr>
          <p:nvPr/>
        </p:nvPicPr>
        <p:blipFill>
          <a:blip r:embed="rId4"/>
          <a:stretch>
            <a:fillRect/>
          </a:stretch>
        </p:blipFill>
        <p:spPr>
          <a:xfrm>
            <a:off x="5802341" y="6472215"/>
            <a:ext cx="895159" cy="963867"/>
          </a:xfrm>
          <a:prstGeom prst="rect">
            <a:avLst/>
          </a:prstGeom>
          <a:ln>
            <a:solidFill>
              <a:schemeClr val="tx1"/>
            </a:solidFill>
          </a:ln>
        </p:spPr>
      </p:pic>
      <p:pic>
        <p:nvPicPr>
          <p:cNvPr id="23" name="図 22">
            <a:extLst>
              <a:ext uri="{FF2B5EF4-FFF2-40B4-BE49-F238E27FC236}">
                <a16:creationId xmlns:a16="http://schemas.microsoft.com/office/drawing/2014/main" id="{317EB75F-C7DF-4E4A-BDD9-1D9C1DEF4087}"/>
              </a:ext>
            </a:extLst>
          </p:cNvPr>
          <p:cNvPicPr>
            <a:picLocks noChangeAspect="1"/>
          </p:cNvPicPr>
          <p:nvPr/>
        </p:nvPicPr>
        <p:blipFill>
          <a:blip r:embed="rId4"/>
          <a:stretch>
            <a:fillRect/>
          </a:stretch>
        </p:blipFill>
        <p:spPr>
          <a:xfrm>
            <a:off x="4689140" y="6482151"/>
            <a:ext cx="876705" cy="943996"/>
          </a:xfrm>
          <a:prstGeom prst="rect">
            <a:avLst/>
          </a:prstGeom>
          <a:ln>
            <a:solidFill>
              <a:schemeClr val="tx1"/>
            </a:solidFill>
          </a:ln>
        </p:spPr>
      </p:pic>
      <p:pic>
        <p:nvPicPr>
          <p:cNvPr id="20" name="図 19">
            <a:extLst>
              <a:ext uri="{FF2B5EF4-FFF2-40B4-BE49-F238E27FC236}">
                <a16:creationId xmlns:a16="http://schemas.microsoft.com/office/drawing/2014/main" id="{D674D242-3A78-45C0-A596-30630B210688}"/>
              </a:ext>
            </a:extLst>
          </p:cNvPr>
          <p:cNvPicPr>
            <a:picLocks noChangeAspect="1"/>
          </p:cNvPicPr>
          <p:nvPr/>
        </p:nvPicPr>
        <p:blipFill>
          <a:blip r:embed="rId5"/>
          <a:stretch>
            <a:fillRect/>
          </a:stretch>
        </p:blipFill>
        <p:spPr>
          <a:xfrm>
            <a:off x="1072863" y="5860124"/>
            <a:ext cx="1014229" cy="815639"/>
          </a:xfrm>
          <a:prstGeom prst="rect">
            <a:avLst/>
          </a:prstGeom>
          <a:ln>
            <a:solidFill>
              <a:schemeClr val="tx1"/>
            </a:solidFill>
          </a:ln>
        </p:spPr>
      </p:pic>
    </p:spTree>
    <p:extLst>
      <p:ext uri="{BB962C8B-B14F-4D97-AF65-F5344CB8AC3E}">
        <p14:creationId xmlns:p14="http://schemas.microsoft.com/office/powerpoint/2010/main" val="1277826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3">
            <a:extLst>
              <a:ext uri="{FF2B5EF4-FFF2-40B4-BE49-F238E27FC236}">
                <a16:creationId xmlns:a16="http://schemas.microsoft.com/office/drawing/2014/main" id="{62147C71-09FD-4FBE-A9D0-D0661AD89FDA}"/>
              </a:ext>
            </a:extLst>
          </p:cNvPr>
          <p:cNvSpPr/>
          <p:nvPr/>
        </p:nvSpPr>
        <p:spPr>
          <a:xfrm>
            <a:off x="59907" y="-430735"/>
            <a:ext cx="6825477" cy="1976165"/>
          </a:xfrm>
          <a:prstGeom prst="roundRect">
            <a:avLst>
              <a:gd name="adj" fmla="val 5843"/>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gn="r">
              <a:spcAft>
                <a:spcPts val="800"/>
              </a:spcAft>
            </a:pPr>
            <a:endParaRPr lang="en-US" altLang="ja-JP" sz="1800" dirty="0">
              <a:latin typeface="+mj-ea"/>
              <a:cs typeface="Meiryo UI" panose="020B0604030504040204" pitchFamily="50" charset="-128"/>
            </a:endParaRPr>
          </a:p>
          <a:p>
            <a:pPr algn="r">
              <a:spcAft>
                <a:spcPts val="800"/>
              </a:spcAft>
            </a:pPr>
            <a:r>
              <a:rPr lang="ja-JP" altLang="en-US" sz="1800" dirty="0">
                <a:latin typeface="+mj-ea"/>
                <a:cs typeface="Meiryo UI" panose="020B0604030504040204" pitchFamily="50" charset="-128"/>
              </a:rPr>
              <a:t>令和〇年〇月〇日</a:t>
            </a:r>
            <a:endParaRPr lang="en-US" altLang="ja-JP" sz="2800" dirty="0">
              <a:latin typeface="+mj-ea"/>
              <a:ea typeface="+mj-ea"/>
              <a:cs typeface="Meiryo UI" panose="020B0604030504040204" pitchFamily="50" charset="-128"/>
            </a:endParaRPr>
          </a:p>
          <a:p>
            <a:pPr algn="ctr">
              <a:spcAft>
                <a:spcPts val="800"/>
              </a:spcAft>
            </a:pPr>
            <a:r>
              <a:rPr lang="ja-JP" altLang="en-US" sz="2600" dirty="0">
                <a:latin typeface="+mj-ea"/>
                <a:ea typeface="+mj-ea"/>
                <a:cs typeface="Meiryo UI" panose="020B0604030504040204" pitchFamily="50" charset="-128"/>
              </a:rPr>
              <a:t>○○農場　飼養衛生管理マニュアル</a:t>
            </a:r>
            <a:endParaRPr lang="en-US" altLang="ja-JP" sz="1800" dirty="0">
              <a:latin typeface="+mj-ea"/>
              <a:ea typeface="+mj-ea"/>
              <a:cs typeface="Meiryo UI" panose="020B0604030504040204" pitchFamily="50" charset="-128"/>
            </a:endParaRPr>
          </a:p>
          <a:p>
            <a:pPr>
              <a:spcAft>
                <a:spcPts val="800"/>
              </a:spcAft>
            </a:pPr>
            <a:r>
              <a:rPr lang="ja-JP" altLang="en-US" sz="1800" dirty="0">
                <a:latin typeface="+mj-ea"/>
                <a:ea typeface="+mj-ea"/>
                <a:cs typeface="Meiryo UI" panose="020B0604030504040204" pitchFamily="50" charset="-128"/>
              </a:rPr>
              <a:t>　</a:t>
            </a:r>
            <a:endParaRPr lang="en-US" altLang="ja-JP" sz="1800" dirty="0">
              <a:latin typeface="+mj-ea"/>
              <a:ea typeface="+mj-ea"/>
              <a:cs typeface="Meiryo UI" panose="020B0604030504040204" pitchFamily="50" charset="-128"/>
            </a:endParaRPr>
          </a:p>
          <a:p>
            <a:pPr>
              <a:spcAft>
                <a:spcPts val="800"/>
              </a:spcAft>
            </a:pPr>
            <a:r>
              <a:rPr lang="ja-JP" altLang="en-US" sz="1800" dirty="0">
                <a:latin typeface="+mj-ea"/>
                <a:ea typeface="+mj-ea"/>
                <a:cs typeface="Meiryo UI" panose="020B0604030504040204" pitchFamily="50" charset="-128"/>
              </a:rPr>
              <a:t>　本農場の従事者及び衛生管理区域に出入りする者が行う衛生対策の方法は、このマニュアルに従うこと。</a:t>
            </a:r>
            <a:endParaRPr lang="en-US" altLang="ja-JP" sz="18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ja-JP" altLang="en-US" sz="1800" dirty="0">
              <a:latin typeface="+mj-ea"/>
              <a:ea typeface="+mj-ea"/>
              <a:cs typeface="Meiryo UI" panose="020B0604030504040204" pitchFamily="50" charset="-128"/>
            </a:endParaRPr>
          </a:p>
        </p:txBody>
      </p:sp>
      <p:sp>
        <p:nvSpPr>
          <p:cNvPr id="3" name="正方形/長方形 2">
            <a:extLst>
              <a:ext uri="{FF2B5EF4-FFF2-40B4-BE49-F238E27FC236}">
                <a16:creationId xmlns:a16="http://schemas.microsoft.com/office/drawing/2014/main" id="{1B2772F4-F0B3-47BA-BD8E-4D75B2E15E59}"/>
              </a:ext>
            </a:extLst>
          </p:cNvPr>
          <p:cNvSpPr/>
          <p:nvPr/>
        </p:nvSpPr>
        <p:spPr>
          <a:xfrm>
            <a:off x="1772816" y="8713442"/>
            <a:ext cx="4802357" cy="36933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6DC4A2C3-6EF5-4B14-9658-C501BC65327B}"/>
              </a:ext>
            </a:extLst>
          </p:cNvPr>
          <p:cNvSpPr/>
          <p:nvPr/>
        </p:nvSpPr>
        <p:spPr>
          <a:xfrm>
            <a:off x="59907" y="1984156"/>
            <a:ext cx="6825477" cy="6217087"/>
          </a:xfrm>
          <a:prstGeom prst="rect">
            <a:avLst/>
          </a:prstGeom>
        </p:spPr>
        <p:txBody>
          <a:bodyPr wrap="square">
            <a:spAutoFit/>
          </a:bodyPr>
          <a:lstStyle/>
          <a:p>
            <a:endParaRPr lang="en-US" altLang="ja-JP" sz="1300" dirty="0">
              <a:latin typeface="+mj-ea"/>
              <a:cs typeface="Meiryo UI" panose="020B0604030504040204" pitchFamily="50" charset="-128"/>
            </a:endParaRPr>
          </a:p>
          <a:p>
            <a:r>
              <a:rPr lang="ja-JP" altLang="en-US" sz="1300" dirty="0">
                <a:latin typeface="+mj-ea"/>
                <a:cs typeface="Meiryo UI" panose="020B0604030504040204" pitchFamily="50" charset="-128"/>
              </a:rPr>
              <a:t>　</a:t>
            </a:r>
            <a:r>
              <a:rPr lang="ja-JP" altLang="en-US" sz="1400" dirty="0">
                <a:latin typeface="+mj-ea"/>
                <a:cs typeface="Meiryo UI" panose="020B0604030504040204" pitchFamily="50" charset="-128"/>
              </a:rPr>
              <a:t>○農場外の家畜等の取扱い禁止・・・・・・・・・・・・・・・・・・・・・・・・・・・・・・・・・・・・・・・・</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○海外からの肉製品の持込み禁止・・・・・・・・・・・・・・・・・・・・・・・・・・・・・・・・・・・・・・</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○海外渡航時及び帰国後の対策・・・・・・・・・・・・・・・・・・・・・・・・・・・・・・・・・・・・・・・・</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○農場内への不適切な物品の持込みの禁止及び工具、機材等を農場内へ持ち</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込まないための取組・・・・・・・・・・・・・・・・・・・・・・・・・・・・・・・・・・・・・・・・・・・・・・・・・</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○愛玩動物の飼育禁止・・・・・・・・・・・・・・・・・・・・・・・・・・・・・・・・・・・・・・・・・・・・・・・・</a:t>
            </a:r>
          </a:p>
          <a:p>
            <a:endParaRPr lang="en-US" altLang="ja-JP" sz="1400" dirty="0">
              <a:latin typeface="+mj-ea"/>
              <a:cs typeface="Meiryo UI" panose="020B0604030504040204" pitchFamily="50" charset="-128"/>
            </a:endParaRPr>
          </a:p>
          <a:p>
            <a:endParaRPr lang="en-US" altLang="ja-JP" sz="1800" dirty="0">
              <a:latin typeface="+mj-ea"/>
              <a:cs typeface="Meiryo UI" panose="020B0604030504040204" pitchFamily="50" charset="-128"/>
            </a:endParaRPr>
          </a:p>
          <a:p>
            <a:r>
              <a:rPr lang="ja-JP" altLang="en-US" sz="1400" dirty="0">
                <a:latin typeface="+mj-ea"/>
                <a:cs typeface="Meiryo UI" panose="020B0604030504040204" pitchFamily="50" charset="-128"/>
              </a:rPr>
              <a:t>　○入場時の動作フロー・・・・・・・・・・・・・・・・・・・・・・・・・・・・・・・・・・・・・・・・・・・・・・・・・</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○車両入場時の動作フロー・・・・・・・・・・・・・・・・・・・・・・・・・・・・・・・・・・・・・・・・・・・・・</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a:t>
            </a:r>
          </a:p>
          <a:p>
            <a:endParaRPr lang="en-US" altLang="ja-JP" sz="1300" dirty="0">
              <a:latin typeface="+mj-ea"/>
              <a:cs typeface="Meiryo UI" panose="020B0604030504040204" pitchFamily="50" charset="-128"/>
            </a:endParaRPr>
          </a:p>
          <a:p>
            <a:r>
              <a:rPr lang="ja-JP" altLang="en-US" sz="1300" dirty="0">
                <a:latin typeface="+mj-ea"/>
                <a:cs typeface="Meiryo UI" panose="020B0604030504040204" pitchFamily="50" charset="-128"/>
              </a:rPr>
              <a:t>　</a:t>
            </a:r>
            <a:r>
              <a:rPr lang="ja-JP" altLang="en-US" sz="1400" dirty="0">
                <a:latin typeface="+mj-ea"/>
                <a:cs typeface="Meiryo UI" panose="020B0604030504040204" pitchFamily="50" charset="-128"/>
              </a:rPr>
              <a:t>○衛生管理区域内の整理・整頓・・・・・・・・・・・・・・・・・・・・・・・・・・・・・・・・・・・・・・・・・・</a:t>
            </a:r>
            <a:endParaRPr lang="en-US" altLang="ja-JP" sz="1300" dirty="0">
              <a:latin typeface="+mj-ea"/>
              <a:cs typeface="Meiryo UI" panose="020B0604030504040204" pitchFamily="50" charset="-128"/>
            </a:endParaRPr>
          </a:p>
          <a:p>
            <a:r>
              <a:rPr lang="ja-JP" altLang="en-US" sz="1400" dirty="0">
                <a:latin typeface="+mj-ea"/>
                <a:cs typeface="Meiryo UI" panose="020B0604030504040204" pitchFamily="50" charset="-128"/>
              </a:rPr>
              <a:t>　○飼料対策（野生動物の誘引防止対策）・・・・・・・・・・・・・・・・・・・・・・・・・・・・・・・・・・・</a:t>
            </a:r>
          </a:p>
          <a:p>
            <a:r>
              <a:rPr lang="ja-JP" altLang="en-US" sz="1400" dirty="0">
                <a:latin typeface="+mj-ea"/>
                <a:cs typeface="Meiryo UI" panose="020B0604030504040204" pitchFamily="50" charset="-128"/>
              </a:rPr>
              <a:t>　○飲水対策（「飲用に適した水」の確保）・・・・・・・・・・・・・・・・・・・・・・・・・・・・・・・・・・・・</a:t>
            </a:r>
          </a:p>
          <a:p>
            <a:r>
              <a:rPr lang="ja-JP" altLang="en-US" sz="1400" dirty="0">
                <a:latin typeface="+mj-ea"/>
                <a:cs typeface="Meiryo UI" panose="020B0604030504040204" pitchFamily="50" charset="-128"/>
              </a:rPr>
              <a:t>　○野生動物の侵入防止対策・・・・・・・・・・・・・・・・・・・・・・・・・・・・・・・・・・・・・・・・・・・・・</a:t>
            </a:r>
          </a:p>
          <a:p>
            <a:r>
              <a:rPr lang="ja-JP" altLang="en-US" sz="1400" dirty="0">
                <a:latin typeface="+mj-ea"/>
                <a:cs typeface="Meiryo UI" panose="020B0604030504040204" pitchFamily="50" charset="-128"/>
              </a:rPr>
              <a:t>　〇死亡家畜等への野生動物の接触防止対策・・・・・・・・・・・・・・・・・・・・・・・・・・・・・・・・・</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○ねずみ対策・・・・・・・・・・・・・・・・・・・・・・・・・・・・・・・・・・・・・・・・・・・・・・・・・・・・・・・・・</a:t>
            </a:r>
          </a:p>
          <a:p>
            <a:endParaRPr lang="en-US" altLang="ja-JP" sz="1300" dirty="0">
              <a:latin typeface="+mj-ea"/>
              <a:cs typeface="Meiryo UI" panose="020B0604030504040204" pitchFamily="50" charset="-128"/>
            </a:endParaRPr>
          </a:p>
          <a:p>
            <a:endParaRPr lang="en-US" altLang="ja-JP" sz="1300" dirty="0">
              <a:latin typeface="+mj-ea"/>
              <a:cs typeface="Meiryo UI" panose="020B0604030504040204" pitchFamily="50" charset="-128"/>
            </a:endParaRPr>
          </a:p>
          <a:p>
            <a:endParaRPr lang="en-US" altLang="ja-JP" sz="1300" dirty="0">
              <a:latin typeface="+mj-ea"/>
              <a:cs typeface="Meiryo UI" panose="020B0604030504040204" pitchFamily="50" charset="-128"/>
            </a:endParaRPr>
          </a:p>
          <a:p>
            <a:r>
              <a:rPr lang="ja-JP" altLang="en-US" sz="1300" dirty="0">
                <a:latin typeface="+mj-ea"/>
                <a:cs typeface="Meiryo UI" panose="020B0604030504040204" pitchFamily="50" charset="-128"/>
              </a:rPr>
              <a:t>　</a:t>
            </a:r>
            <a:r>
              <a:rPr lang="ja-JP" altLang="en-US" sz="1400" dirty="0">
                <a:latin typeface="+mj-ea"/>
                <a:cs typeface="Meiryo UI" panose="020B0604030504040204" pitchFamily="50" charset="-128"/>
              </a:rPr>
              <a:t>○出荷デポにおける交差汚染防止対策・・・・・・・・・・・・・・・・・・・・・・・・・・・・・・・・・・・・</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○退場時の動作フロー・・・・・・・・・・・・・・・・・・・・・・・・・・・・・・・・・・・・・・・・・・・・・・・・・・</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○車両退場時の動作フロー・・・・・・・・・・・・・・・・・・・・・・・・・・・・・・・・・・・・・・・・・・・・・・</a:t>
            </a:r>
            <a:endParaRPr lang="en-US" altLang="ja-JP" sz="1800" dirty="0">
              <a:latin typeface="+mj-ea"/>
              <a:cs typeface="Meiryo UI" panose="020B0604030504040204" pitchFamily="50" charset="-128"/>
            </a:endParaRPr>
          </a:p>
          <a:p>
            <a:endParaRPr lang="en-US" altLang="ja-JP" sz="1800" dirty="0">
              <a:latin typeface="+mj-ea"/>
              <a:cs typeface="Meiryo UI" panose="020B0604030504040204" pitchFamily="50" charset="-128"/>
            </a:endParaRPr>
          </a:p>
          <a:p>
            <a:r>
              <a:rPr lang="ja-JP" altLang="en-US" sz="1800" dirty="0">
                <a:latin typeface="+mj-ea"/>
                <a:cs typeface="Meiryo UI" panose="020B0604030504040204" pitchFamily="50" charset="-128"/>
              </a:rPr>
              <a:t>（別添）作業手順（ＳＯＰ）及び緊急連絡先</a:t>
            </a:r>
            <a:endParaRPr lang="en-US" altLang="ja-JP" sz="1800" dirty="0">
              <a:latin typeface="+mj-ea"/>
              <a:cs typeface="Meiryo UI" panose="020B0604030504040204" pitchFamily="50" charset="-128"/>
            </a:endParaRPr>
          </a:p>
        </p:txBody>
      </p:sp>
      <p:sp>
        <p:nvSpPr>
          <p:cNvPr id="5" name="テキスト ボックス 4">
            <a:extLst>
              <a:ext uri="{FF2B5EF4-FFF2-40B4-BE49-F238E27FC236}">
                <a16:creationId xmlns:a16="http://schemas.microsoft.com/office/drawing/2014/main" id="{9652ABFF-F553-490A-BA49-E157428E0620}"/>
              </a:ext>
            </a:extLst>
          </p:cNvPr>
          <p:cNvSpPr txBox="1"/>
          <p:nvPr/>
        </p:nvSpPr>
        <p:spPr>
          <a:xfrm>
            <a:off x="1903893" y="8688989"/>
            <a:ext cx="4701504" cy="400110"/>
          </a:xfrm>
          <a:prstGeom prst="rect">
            <a:avLst/>
          </a:prstGeom>
          <a:noFill/>
        </p:spPr>
        <p:txBody>
          <a:bodyPr wrap="square" rtlCol="0">
            <a:spAutoFit/>
          </a:bodyPr>
          <a:lstStyle/>
          <a:p>
            <a:r>
              <a:rPr kumimoji="1" lang="ja-JP" altLang="en-US" sz="2000" dirty="0"/>
              <a:t>○○農場　飼養衛生管理者　○○　○○</a:t>
            </a:r>
          </a:p>
        </p:txBody>
      </p:sp>
      <p:sp>
        <p:nvSpPr>
          <p:cNvPr id="6" name="テキスト ボックス 5">
            <a:extLst>
              <a:ext uri="{FF2B5EF4-FFF2-40B4-BE49-F238E27FC236}">
                <a16:creationId xmlns:a16="http://schemas.microsoft.com/office/drawing/2014/main" id="{EBAEC0E7-1887-4C00-8D3D-F9CAE7567CCA}"/>
              </a:ext>
            </a:extLst>
          </p:cNvPr>
          <p:cNvSpPr txBox="1"/>
          <p:nvPr/>
        </p:nvSpPr>
        <p:spPr>
          <a:xfrm>
            <a:off x="116632" y="1835696"/>
            <a:ext cx="2232248" cy="369332"/>
          </a:xfrm>
          <a:prstGeom prst="rect">
            <a:avLst/>
          </a:prstGeom>
          <a:noFill/>
          <a:ln>
            <a:solidFill>
              <a:schemeClr val="tx1"/>
            </a:solidFill>
          </a:ln>
        </p:spPr>
        <p:txBody>
          <a:bodyPr wrap="square" rtlCol="0">
            <a:spAutoFit/>
          </a:bodyPr>
          <a:lstStyle/>
          <a:p>
            <a:r>
              <a:rPr kumimoji="1" lang="ja-JP" altLang="en-US" sz="1800" dirty="0"/>
              <a:t>１．農場外での対策</a:t>
            </a:r>
          </a:p>
        </p:txBody>
      </p:sp>
      <p:sp>
        <p:nvSpPr>
          <p:cNvPr id="7" name="テキスト ボックス 6">
            <a:extLst>
              <a:ext uri="{FF2B5EF4-FFF2-40B4-BE49-F238E27FC236}">
                <a16:creationId xmlns:a16="http://schemas.microsoft.com/office/drawing/2014/main" id="{F1E4A77E-0B95-43E1-BFBF-D28015585400}"/>
              </a:ext>
            </a:extLst>
          </p:cNvPr>
          <p:cNvSpPr txBox="1"/>
          <p:nvPr/>
        </p:nvSpPr>
        <p:spPr>
          <a:xfrm>
            <a:off x="116632" y="3635896"/>
            <a:ext cx="3456384" cy="369332"/>
          </a:xfrm>
          <a:prstGeom prst="rect">
            <a:avLst/>
          </a:prstGeom>
          <a:noFill/>
          <a:ln>
            <a:solidFill>
              <a:schemeClr val="tx1"/>
            </a:solidFill>
          </a:ln>
        </p:spPr>
        <p:txBody>
          <a:bodyPr wrap="square" rtlCol="0">
            <a:spAutoFit/>
          </a:bodyPr>
          <a:lstStyle/>
          <a:p>
            <a:r>
              <a:rPr kumimoji="1" lang="ja-JP" altLang="en-US" sz="1800" dirty="0"/>
              <a:t>２．衛生管理区域に入る際の対策</a:t>
            </a:r>
          </a:p>
        </p:txBody>
      </p:sp>
      <p:sp>
        <p:nvSpPr>
          <p:cNvPr id="8" name="テキスト ボックス 7">
            <a:extLst>
              <a:ext uri="{FF2B5EF4-FFF2-40B4-BE49-F238E27FC236}">
                <a16:creationId xmlns:a16="http://schemas.microsoft.com/office/drawing/2014/main" id="{4B5BDB00-334D-4406-B023-D49BA8F28AE5}"/>
              </a:ext>
            </a:extLst>
          </p:cNvPr>
          <p:cNvSpPr txBox="1"/>
          <p:nvPr/>
        </p:nvSpPr>
        <p:spPr>
          <a:xfrm>
            <a:off x="116632" y="4615135"/>
            <a:ext cx="3456384" cy="369332"/>
          </a:xfrm>
          <a:prstGeom prst="rect">
            <a:avLst/>
          </a:prstGeom>
          <a:noFill/>
          <a:ln>
            <a:solidFill>
              <a:schemeClr val="tx1"/>
            </a:solidFill>
          </a:ln>
        </p:spPr>
        <p:txBody>
          <a:bodyPr wrap="square" rtlCol="0">
            <a:spAutoFit/>
          </a:bodyPr>
          <a:lstStyle/>
          <a:p>
            <a:r>
              <a:rPr kumimoji="1" lang="ja-JP" altLang="en-US" sz="1800" dirty="0"/>
              <a:t>３．衛生管理区域の管理及び対策</a:t>
            </a:r>
          </a:p>
        </p:txBody>
      </p:sp>
      <p:sp>
        <p:nvSpPr>
          <p:cNvPr id="9" name="テキスト ボックス 8">
            <a:extLst>
              <a:ext uri="{FF2B5EF4-FFF2-40B4-BE49-F238E27FC236}">
                <a16:creationId xmlns:a16="http://schemas.microsoft.com/office/drawing/2014/main" id="{D39F7D0F-BA4A-4DA6-8E0B-9B1EC83E3CE3}"/>
              </a:ext>
            </a:extLst>
          </p:cNvPr>
          <p:cNvSpPr txBox="1"/>
          <p:nvPr/>
        </p:nvSpPr>
        <p:spPr>
          <a:xfrm>
            <a:off x="116632" y="6506924"/>
            <a:ext cx="3744416" cy="369332"/>
          </a:xfrm>
          <a:prstGeom prst="rect">
            <a:avLst/>
          </a:prstGeom>
          <a:noFill/>
          <a:ln>
            <a:solidFill>
              <a:schemeClr val="tx1"/>
            </a:solidFill>
          </a:ln>
        </p:spPr>
        <p:txBody>
          <a:bodyPr wrap="square" rtlCol="0">
            <a:spAutoFit/>
          </a:bodyPr>
          <a:lstStyle/>
          <a:p>
            <a:r>
              <a:rPr kumimoji="1" lang="ja-JP" altLang="en-US" sz="1800" dirty="0"/>
              <a:t>４．衛生管理区域から出る際の対策</a:t>
            </a:r>
          </a:p>
        </p:txBody>
      </p:sp>
      <p:sp>
        <p:nvSpPr>
          <p:cNvPr id="10" name="正方形/長方形 9">
            <a:extLst>
              <a:ext uri="{FF2B5EF4-FFF2-40B4-BE49-F238E27FC236}">
                <a16:creationId xmlns:a16="http://schemas.microsoft.com/office/drawing/2014/main" id="{FF0C4298-567E-4C21-B221-7C4A8FFCCA8C}"/>
              </a:ext>
            </a:extLst>
          </p:cNvPr>
          <p:cNvSpPr/>
          <p:nvPr/>
        </p:nvSpPr>
        <p:spPr>
          <a:xfrm>
            <a:off x="6393761" y="2001480"/>
            <a:ext cx="491623" cy="6170920"/>
          </a:xfrm>
          <a:prstGeom prst="rect">
            <a:avLst/>
          </a:prstGeom>
        </p:spPr>
        <p:txBody>
          <a:bodyPr wrap="square">
            <a:spAutoFit/>
          </a:bodyPr>
          <a:lstStyle/>
          <a:p>
            <a:endParaRPr lang="en-US" altLang="ja-JP" sz="1400" dirty="0">
              <a:latin typeface="+mj-ea"/>
              <a:ea typeface="+mj-ea"/>
              <a:cs typeface="Meiryo UI" panose="020B0604030504040204" pitchFamily="50" charset="-128"/>
            </a:endParaRPr>
          </a:p>
          <a:p>
            <a:r>
              <a:rPr lang="en-US" altLang="ja-JP" sz="1400" dirty="0">
                <a:latin typeface="+mj-ea"/>
                <a:ea typeface="+mj-ea"/>
                <a:cs typeface="Meiryo UI" panose="020B0604030504040204" pitchFamily="50" charset="-128"/>
              </a:rPr>
              <a:t>P</a:t>
            </a:r>
            <a:r>
              <a:rPr lang="ja-JP" altLang="en-US" sz="1400" dirty="0">
                <a:latin typeface="+mj-ea"/>
                <a:ea typeface="+mj-ea"/>
                <a:cs typeface="Meiryo UI" panose="020B0604030504040204" pitchFamily="50" charset="-128"/>
              </a:rPr>
              <a:t>１</a:t>
            </a:r>
            <a:endParaRPr lang="en-US" altLang="ja-JP" sz="1400" dirty="0">
              <a:latin typeface="+mj-ea"/>
              <a:ea typeface="+mj-ea"/>
              <a:cs typeface="Meiryo UI" panose="020B0604030504040204" pitchFamily="50" charset="-128"/>
            </a:endParaRPr>
          </a:p>
          <a:p>
            <a:r>
              <a:rPr lang="en-US" altLang="ja-JP" sz="1400" dirty="0">
                <a:latin typeface="+mj-ea"/>
                <a:ea typeface="+mj-ea"/>
                <a:cs typeface="Meiryo UI" panose="020B0604030504040204" pitchFamily="50" charset="-128"/>
              </a:rPr>
              <a:t>P</a:t>
            </a:r>
            <a:r>
              <a:rPr lang="ja-JP" altLang="en-US" sz="1400" dirty="0">
                <a:latin typeface="+mj-ea"/>
                <a:ea typeface="+mj-ea"/>
                <a:cs typeface="Meiryo UI" panose="020B0604030504040204" pitchFamily="50" charset="-128"/>
              </a:rPr>
              <a:t>２</a:t>
            </a:r>
            <a:endParaRPr lang="en-US" altLang="ja-JP" sz="1400" dirty="0">
              <a:latin typeface="+mj-ea"/>
              <a:ea typeface="+mj-ea"/>
              <a:cs typeface="Meiryo UI" panose="020B0604030504040204" pitchFamily="50" charset="-128"/>
            </a:endParaRPr>
          </a:p>
          <a:p>
            <a:r>
              <a:rPr lang="en-US" altLang="ja-JP" sz="1400" dirty="0">
                <a:latin typeface="+mj-ea"/>
                <a:ea typeface="+mj-ea"/>
                <a:cs typeface="Meiryo UI" panose="020B0604030504040204" pitchFamily="50" charset="-128"/>
              </a:rPr>
              <a:t>P</a:t>
            </a:r>
            <a:r>
              <a:rPr lang="ja-JP" altLang="en-US" sz="1400" dirty="0">
                <a:latin typeface="+mj-ea"/>
                <a:ea typeface="+mj-ea"/>
                <a:cs typeface="Meiryo UI" panose="020B0604030504040204" pitchFamily="50" charset="-128"/>
              </a:rPr>
              <a:t>３</a:t>
            </a:r>
            <a:endParaRPr lang="en-US" altLang="ja-JP" sz="1400" dirty="0">
              <a:latin typeface="+mj-ea"/>
              <a:ea typeface="+mj-ea"/>
              <a:cs typeface="Meiryo UI" panose="020B0604030504040204" pitchFamily="50" charset="-128"/>
            </a:endParaRPr>
          </a:p>
          <a:p>
            <a:endParaRPr lang="en-US" altLang="ja-JP" sz="1400" dirty="0">
              <a:latin typeface="+mj-ea"/>
              <a:ea typeface="+mj-ea"/>
              <a:cs typeface="Meiryo UI" panose="020B0604030504040204" pitchFamily="50" charset="-128"/>
            </a:endParaRPr>
          </a:p>
          <a:p>
            <a:r>
              <a:rPr lang="en-US" altLang="ja-JP" sz="1400" dirty="0">
                <a:latin typeface="+mj-ea"/>
                <a:ea typeface="+mj-ea"/>
                <a:cs typeface="Meiryo UI" panose="020B0604030504040204" pitchFamily="50" charset="-128"/>
              </a:rPr>
              <a:t>P</a:t>
            </a:r>
            <a:r>
              <a:rPr lang="ja-JP" altLang="en-US" sz="1400" dirty="0">
                <a:latin typeface="+mj-ea"/>
                <a:ea typeface="+mj-ea"/>
                <a:cs typeface="Meiryo UI" panose="020B0604030504040204" pitchFamily="50" charset="-128"/>
              </a:rPr>
              <a:t>４</a:t>
            </a:r>
            <a:endParaRPr lang="en-US" altLang="ja-JP" sz="1400" dirty="0">
              <a:latin typeface="+mj-ea"/>
              <a:ea typeface="+mj-ea"/>
              <a:cs typeface="Meiryo UI" panose="020B0604030504040204" pitchFamily="50" charset="-128"/>
            </a:endParaRPr>
          </a:p>
          <a:p>
            <a:r>
              <a:rPr lang="en-US" altLang="ja-JP" sz="1400" dirty="0">
                <a:latin typeface="+mj-ea"/>
                <a:ea typeface="+mj-ea"/>
                <a:cs typeface="Meiryo UI" panose="020B0604030504040204" pitchFamily="50" charset="-128"/>
              </a:rPr>
              <a:t>P</a:t>
            </a:r>
            <a:r>
              <a:rPr lang="ja-JP" altLang="en-US" sz="1400" dirty="0">
                <a:latin typeface="+mj-ea"/>
                <a:ea typeface="+mj-ea"/>
                <a:cs typeface="Meiryo UI" panose="020B0604030504040204" pitchFamily="50" charset="-128"/>
              </a:rPr>
              <a:t>５</a:t>
            </a:r>
            <a:endParaRPr lang="en-US" altLang="ja-JP" sz="1400" dirty="0">
              <a:latin typeface="+mj-ea"/>
              <a:ea typeface="+mj-ea"/>
              <a:cs typeface="Meiryo UI" panose="020B0604030504040204" pitchFamily="50" charset="-128"/>
            </a:endParaRPr>
          </a:p>
          <a:p>
            <a:endParaRPr lang="en-US" altLang="ja-JP" sz="1400" dirty="0">
              <a:latin typeface="+mj-ea"/>
              <a:ea typeface="+mj-ea"/>
              <a:cs typeface="Meiryo UI" panose="020B0604030504040204" pitchFamily="50" charset="-128"/>
            </a:endParaRPr>
          </a:p>
          <a:p>
            <a:endParaRPr lang="en-US" altLang="ja-JP" sz="1400" dirty="0">
              <a:latin typeface="+mj-ea"/>
              <a:ea typeface="+mj-ea"/>
              <a:cs typeface="Meiryo UI" panose="020B0604030504040204" pitchFamily="50" charset="-128"/>
            </a:endParaRPr>
          </a:p>
          <a:p>
            <a:r>
              <a:rPr lang="en-US" altLang="ja-JP" sz="1400" dirty="0">
                <a:latin typeface="+mj-ea"/>
                <a:ea typeface="+mj-ea"/>
                <a:cs typeface="Meiryo UI" panose="020B0604030504040204" pitchFamily="50" charset="-128"/>
              </a:rPr>
              <a:t>P</a:t>
            </a:r>
            <a:r>
              <a:rPr lang="ja-JP" altLang="en-US" sz="1400" dirty="0">
                <a:latin typeface="+mj-ea"/>
                <a:ea typeface="+mj-ea"/>
                <a:cs typeface="Meiryo UI" panose="020B0604030504040204" pitchFamily="50" charset="-128"/>
              </a:rPr>
              <a:t>６</a:t>
            </a:r>
            <a:endParaRPr lang="en-US" altLang="ja-JP" sz="1400" dirty="0">
              <a:latin typeface="+mj-ea"/>
              <a:ea typeface="+mj-ea"/>
              <a:cs typeface="Meiryo UI" panose="020B0604030504040204" pitchFamily="50" charset="-128"/>
            </a:endParaRPr>
          </a:p>
          <a:p>
            <a:r>
              <a:rPr lang="en-US" altLang="ja-JP" sz="1400" dirty="0">
                <a:latin typeface="+mj-ea"/>
                <a:ea typeface="+mj-ea"/>
                <a:cs typeface="Meiryo UI" panose="020B0604030504040204" pitchFamily="50" charset="-128"/>
              </a:rPr>
              <a:t>P</a:t>
            </a:r>
            <a:r>
              <a:rPr lang="ja-JP" altLang="en-US" sz="1400" dirty="0">
                <a:latin typeface="+mj-ea"/>
                <a:ea typeface="+mj-ea"/>
                <a:cs typeface="Meiryo UI" panose="020B0604030504040204" pitchFamily="50" charset="-128"/>
              </a:rPr>
              <a:t>７</a:t>
            </a:r>
            <a:endParaRPr lang="en-US" altLang="ja-JP" sz="1400" dirty="0">
              <a:latin typeface="+mj-ea"/>
              <a:ea typeface="+mj-ea"/>
              <a:cs typeface="Meiryo UI" panose="020B0604030504040204" pitchFamily="50" charset="-128"/>
            </a:endParaRPr>
          </a:p>
          <a:p>
            <a:endParaRPr lang="en-US" altLang="ja-JP" sz="1400" dirty="0">
              <a:latin typeface="+mj-ea"/>
              <a:ea typeface="+mj-ea"/>
              <a:cs typeface="Meiryo UI" panose="020B0604030504040204" pitchFamily="50" charset="-128"/>
            </a:endParaRPr>
          </a:p>
          <a:p>
            <a:endParaRPr lang="en-US" altLang="ja-JP" sz="1400" dirty="0">
              <a:latin typeface="+mj-ea"/>
              <a:ea typeface="+mj-ea"/>
              <a:cs typeface="Meiryo UI" panose="020B0604030504040204" pitchFamily="50" charset="-128"/>
            </a:endParaRPr>
          </a:p>
          <a:p>
            <a:endParaRPr lang="en-US" altLang="ja-JP" sz="1400" dirty="0">
              <a:latin typeface="+mj-ea"/>
              <a:ea typeface="+mj-ea"/>
              <a:cs typeface="Meiryo UI" panose="020B0604030504040204" pitchFamily="50" charset="-128"/>
            </a:endParaRPr>
          </a:p>
          <a:p>
            <a:r>
              <a:rPr lang="en-US" altLang="ja-JP" sz="1400" dirty="0">
                <a:latin typeface="+mj-ea"/>
                <a:ea typeface="+mj-ea"/>
                <a:cs typeface="Meiryo UI" panose="020B0604030504040204" pitchFamily="50" charset="-128"/>
              </a:rPr>
              <a:t>P</a:t>
            </a:r>
            <a:r>
              <a:rPr lang="ja-JP" altLang="en-US" sz="1400" dirty="0">
                <a:latin typeface="+mj-ea"/>
                <a:ea typeface="+mj-ea"/>
                <a:cs typeface="Meiryo UI" panose="020B0604030504040204" pitchFamily="50" charset="-128"/>
              </a:rPr>
              <a:t>８</a:t>
            </a:r>
            <a:endParaRPr lang="en-US" altLang="ja-JP" sz="1400" dirty="0">
              <a:latin typeface="+mj-ea"/>
              <a:ea typeface="+mj-ea"/>
              <a:cs typeface="Meiryo UI" panose="020B0604030504040204" pitchFamily="50" charset="-128"/>
            </a:endParaRPr>
          </a:p>
          <a:p>
            <a:r>
              <a:rPr lang="en-US" altLang="ja-JP" sz="1400" dirty="0">
                <a:latin typeface="+mj-ea"/>
                <a:ea typeface="+mj-ea"/>
                <a:cs typeface="Meiryo UI" panose="020B0604030504040204" pitchFamily="50" charset="-128"/>
              </a:rPr>
              <a:t>P</a:t>
            </a:r>
            <a:r>
              <a:rPr lang="ja-JP" altLang="en-US" sz="1400" dirty="0">
                <a:latin typeface="+mj-ea"/>
                <a:ea typeface="+mj-ea"/>
                <a:cs typeface="Meiryo UI" panose="020B0604030504040204" pitchFamily="50" charset="-128"/>
              </a:rPr>
              <a:t>９</a:t>
            </a:r>
            <a:endParaRPr lang="en-US" altLang="ja-JP" sz="1400" dirty="0">
              <a:latin typeface="+mj-ea"/>
              <a:ea typeface="+mj-ea"/>
              <a:cs typeface="Meiryo UI" panose="020B0604030504040204" pitchFamily="50" charset="-128"/>
            </a:endParaRPr>
          </a:p>
          <a:p>
            <a:r>
              <a:rPr lang="en-US" altLang="ja-JP" sz="1400" dirty="0">
                <a:latin typeface="+mj-ea"/>
                <a:ea typeface="+mj-ea"/>
                <a:cs typeface="Meiryo UI" panose="020B0604030504040204" pitchFamily="50" charset="-128"/>
              </a:rPr>
              <a:t>P10</a:t>
            </a:r>
            <a:endParaRPr lang="ja-JP" altLang="en-US" sz="1400" dirty="0">
              <a:latin typeface="+mj-ea"/>
              <a:ea typeface="+mj-ea"/>
              <a:cs typeface="Meiryo UI" panose="020B0604030504040204" pitchFamily="50" charset="-128"/>
            </a:endParaRPr>
          </a:p>
          <a:p>
            <a:r>
              <a:rPr lang="en-US" altLang="ja-JP" sz="1400" dirty="0">
                <a:latin typeface="+mj-ea"/>
                <a:ea typeface="+mj-ea"/>
                <a:cs typeface="Meiryo UI" panose="020B0604030504040204" pitchFamily="50" charset="-128"/>
              </a:rPr>
              <a:t>P11</a:t>
            </a:r>
            <a:endParaRPr lang="ja-JP" altLang="en-US" sz="1400" dirty="0">
              <a:latin typeface="+mj-ea"/>
              <a:ea typeface="+mj-ea"/>
              <a:cs typeface="Meiryo UI" panose="020B0604030504040204" pitchFamily="50" charset="-128"/>
            </a:endParaRPr>
          </a:p>
          <a:p>
            <a:r>
              <a:rPr lang="en-US" altLang="ja-JP" sz="1400" dirty="0">
                <a:latin typeface="+mj-ea"/>
                <a:ea typeface="+mj-ea"/>
                <a:cs typeface="Meiryo UI" panose="020B0604030504040204" pitchFamily="50" charset="-128"/>
              </a:rPr>
              <a:t>P12</a:t>
            </a:r>
          </a:p>
          <a:p>
            <a:r>
              <a:rPr lang="en-US" altLang="ja-JP" sz="1400" dirty="0">
                <a:latin typeface="+mj-ea"/>
                <a:ea typeface="+mj-ea"/>
                <a:cs typeface="Meiryo UI" panose="020B0604030504040204" pitchFamily="50" charset="-128"/>
              </a:rPr>
              <a:t>P13</a:t>
            </a:r>
          </a:p>
          <a:p>
            <a:endParaRPr lang="en-US" altLang="ja-JP" sz="1400" dirty="0">
              <a:latin typeface="+mj-ea"/>
              <a:ea typeface="+mj-ea"/>
              <a:cs typeface="Meiryo UI" panose="020B0604030504040204" pitchFamily="50" charset="-128"/>
            </a:endParaRPr>
          </a:p>
          <a:p>
            <a:endParaRPr lang="en-US" altLang="ja-JP" sz="1400" dirty="0">
              <a:latin typeface="+mj-ea"/>
              <a:ea typeface="+mj-ea"/>
              <a:cs typeface="Meiryo UI" panose="020B0604030504040204" pitchFamily="50" charset="-128"/>
            </a:endParaRPr>
          </a:p>
          <a:p>
            <a:endParaRPr lang="en-US" altLang="ja-JP" sz="1400" dirty="0">
              <a:latin typeface="+mj-ea"/>
              <a:ea typeface="+mj-ea"/>
              <a:cs typeface="Meiryo UI" panose="020B0604030504040204" pitchFamily="50" charset="-128"/>
            </a:endParaRPr>
          </a:p>
          <a:p>
            <a:r>
              <a:rPr lang="en-US" altLang="ja-JP" sz="1400" dirty="0">
                <a:latin typeface="+mj-ea"/>
                <a:ea typeface="+mj-ea"/>
                <a:cs typeface="Meiryo UI" panose="020B0604030504040204" pitchFamily="50" charset="-128"/>
              </a:rPr>
              <a:t>P14</a:t>
            </a:r>
          </a:p>
          <a:p>
            <a:r>
              <a:rPr lang="en-US" altLang="ja-JP" sz="1400" dirty="0">
                <a:latin typeface="+mj-ea"/>
                <a:ea typeface="+mj-ea"/>
                <a:cs typeface="Meiryo UI" panose="020B0604030504040204" pitchFamily="50" charset="-128"/>
              </a:rPr>
              <a:t>P15</a:t>
            </a:r>
          </a:p>
          <a:p>
            <a:r>
              <a:rPr lang="en-US" altLang="ja-JP" sz="1400" dirty="0">
                <a:latin typeface="+mj-ea"/>
                <a:ea typeface="+mj-ea"/>
                <a:cs typeface="Meiryo UI" panose="020B0604030504040204" pitchFamily="50" charset="-128"/>
              </a:rPr>
              <a:t>P16</a:t>
            </a:r>
            <a:endParaRPr lang="ja-JP" altLang="en-US" sz="1400" dirty="0">
              <a:latin typeface="+mj-ea"/>
              <a:ea typeface="+mj-ea"/>
              <a:cs typeface="Meiryo UI" panose="020B0604030504040204" pitchFamily="50" charset="-128"/>
            </a:endParaRPr>
          </a:p>
          <a:p>
            <a:endParaRPr lang="ja-JP" altLang="en-US" sz="1400" dirty="0">
              <a:latin typeface="+mj-ea"/>
              <a:ea typeface="+mj-ea"/>
              <a:cs typeface="Meiryo UI" panose="020B0604030504040204" pitchFamily="50" charset="-128"/>
            </a:endParaRPr>
          </a:p>
          <a:p>
            <a:endParaRPr lang="ja-JP" altLang="en-US" sz="1400" b="1" i="1" dirty="0">
              <a:latin typeface="+mj-ea"/>
              <a:ea typeface="+mj-ea"/>
              <a:cs typeface="Meiryo UI" panose="020B0604030504040204" pitchFamily="50" charset="-128"/>
            </a:endParaRPr>
          </a:p>
        </p:txBody>
      </p:sp>
    </p:spTree>
    <p:extLst>
      <p:ext uri="{BB962C8B-B14F-4D97-AF65-F5344CB8AC3E}">
        <p14:creationId xmlns:p14="http://schemas.microsoft.com/office/powerpoint/2010/main" val="2564400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FE9C986-3882-4153-B2F1-51D4801570F8}"/>
              </a:ext>
            </a:extLst>
          </p:cNvPr>
          <p:cNvPicPr>
            <a:picLocks noChangeAspect="1"/>
          </p:cNvPicPr>
          <p:nvPr/>
        </p:nvPicPr>
        <p:blipFill>
          <a:blip r:embed="rId2"/>
          <a:stretch>
            <a:fillRect/>
          </a:stretch>
        </p:blipFill>
        <p:spPr>
          <a:xfrm>
            <a:off x="297280" y="4922474"/>
            <a:ext cx="1403528" cy="1371262"/>
          </a:xfrm>
          <a:prstGeom prst="rect">
            <a:avLst/>
          </a:prstGeom>
        </p:spPr>
      </p:pic>
      <p:pic>
        <p:nvPicPr>
          <p:cNvPr id="13" name="図 12">
            <a:extLst>
              <a:ext uri="{FF2B5EF4-FFF2-40B4-BE49-F238E27FC236}">
                <a16:creationId xmlns:a16="http://schemas.microsoft.com/office/drawing/2014/main" id="{B11B9BDC-403C-4BCF-BD50-3625D9733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712" y="6194539"/>
            <a:ext cx="1237362" cy="903322"/>
          </a:xfrm>
          <a:prstGeom prst="rect">
            <a:avLst/>
          </a:prstGeom>
        </p:spPr>
      </p:pic>
      <p:pic>
        <p:nvPicPr>
          <p:cNvPr id="20" name="図 19">
            <a:extLst>
              <a:ext uri="{FF2B5EF4-FFF2-40B4-BE49-F238E27FC236}">
                <a16:creationId xmlns:a16="http://schemas.microsoft.com/office/drawing/2014/main" id="{5A5CE91D-EEFE-4E81-8C3F-61E89DD1A13F}"/>
              </a:ext>
            </a:extLst>
          </p:cNvPr>
          <p:cNvPicPr>
            <a:picLocks noChangeAspect="1"/>
          </p:cNvPicPr>
          <p:nvPr/>
        </p:nvPicPr>
        <p:blipFill>
          <a:blip r:embed="rId4"/>
          <a:stretch>
            <a:fillRect/>
          </a:stretch>
        </p:blipFill>
        <p:spPr>
          <a:xfrm>
            <a:off x="2364073" y="5427844"/>
            <a:ext cx="533391" cy="1429887"/>
          </a:xfrm>
          <a:prstGeom prst="rect">
            <a:avLst/>
          </a:prstGeom>
        </p:spPr>
      </p:pic>
      <p:sp>
        <p:nvSpPr>
          <p:cNvPr id="5" name="爆発: 14 pt 4">
            <a:extLst>
              <a:ext uri="{FF2B5EF4-FFF2-40B4-BE49-F238E27FC236}">
                <a16:creationId xmlns:a16="http://schemas.microsoft.com/office/drawing/2014/main" id="{1ABB0DDD-AC97-4895-AB56-4BFDC45FB837}"/>
              </a:ext>
            </a:extLst>
          </p:cNvPr>
          <p:cNvSpPr/>
          <p:nvPr/>
        </p:nvSpPr>
        <p:spPr>
          <a:xfrm>
            <a:off x="14699" y="4177537"/>
            <a:ext cx="3586248" cy="855139"/>
          </a:xfrm>
          <a:prstGeom prst="irregularSeal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14" name="角丸四角形 13"/>
          <p:cNvSpPr/>
          <p:nvPr/>
        </p:nvSpPr>
        <p:spPr>
          <a:xfrm>
            <a:off x="32522" y="773676"/>
            <a:ext cx="6825477" cy="3438284"/>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endParaRPr lang="en-US" altLang="ja-JP" sz="2133" dirty="0">
              <a:latin typeface="+mj-ea"/>
              <a:ea typeface="+mj-ea"/>
              <a:cs typeface="Meiryo UI" panose="020B0604030504040204" pitchFamily="50" charset="-128"/>
            </a:endParaRPr>
          </a:p>
          <a:p>
            <a:r>
              <a:rPr lang="en-US" altLang="ja-JP" sz="2400" dirty="0">
                <a:solidFill>
                  <a:schemeClr val="bg1">
                    <a:lumMod val="75000"/>
                  </a:schemeClr>
                </a:solidFill>
                <a:latin typeface="+mj-ea"/>
                <a:cs typeface="Meiryo UI" panose="020B0604030504040204" pitchFamily="50" charset="-128"/>
              </a:rPr>
              <a:t> </a:t>
            </a:r>
            <a:r>
              <a:rPr lang="en-US" altLang="ja-JP" sz="1800" dirty="0">
                <a:solidFill>
                  <a:schemeClr val="bg1"/>
                </a:solidFill>
                <a:latin typeface="+mj-ea"/>
                <a:cs typeface="Meiryo UI" panose="020B0604030504040204" pitchFamily="50" charset="-128"/>
              </a:rPr>
              <a:t>【</a:t>
            </a:r>
            <a:r>
              <a:rPr lang="ja-JP" altLang="en-US" sz="1800" dirty="0">
                <a:solidFill>
                  <a:schemeClr val="bg1"/>
                </a:solidFill>
                <a:latin typeface="+mj-ea"/>
                <a:cs typeface="Meiryo UI" panose="020B0604030504040204" pitchFamily="50" charset="-128"/>
              </a:rPr>
              <a:t>記載</a:t>
            </a:r>
            <a:r>
              <a:rPr lang="en-US" altLang="ja-JP" sz="1800" dirty="0">
                <a:solidFill>
                  <a:schemeClr val="bg1"/>
                </a:solidFill>
                <a:latin typeface="+mj-ea"/>
                <a:cs typeface="Meiryo UI" panose="020B0604030504040204" pitchFamily="50" charset="-128"/>
              </a:rPr>
              <a:t>】</a:t>
            </a:r>
            <a:r>
              <a:rPr lang="ja-JP" altLang="en-US" sz="1800" dirty="0">
                <a:solidFill>
                  <a:schemeClr val="bg1"/>
                </a:solidFill>
                <a:latin typeface="+mj-ea"/>
                <a:cs typeface="Meiryo UI" panose="020B0604030504040204" pitchFamily="50" charset="-128"/>
              </a:rPr>
              <a:t>飼養衛生管理名</a:t>
            </a:r>
            <a:endParaRPr lang="en-US" altLang="ja-JP" sz="2130" dirty="0">
              <a:solidFill>
                <a:schemeClr val="tx1"/>
              </a:solidFill>
              <a:latin typeface="+mj-ea"/>
              <a:cs typeface="Meiryo UI" panose="020B0604030504040204" pitchFamily="50" charset="-128"/>
            </a:endParaRPr>
          </a:p>
          <a:p>
            <a:r>
              <a:rPr lang="ja-JP" altLang="en-US" sz="2133" dirty="0">
                <a:solidFill>
                  <a:schemeClr val="tx1"/>
                </a:solidFill>
                <a:latin typeface="+mj-ea"/>
                <a:ea typeface="+mj-ea"/>
                <a:cs typeface="Meiryo UI" panose="020B0604030504040204" pitchFamily="50" charset="-128"/>
              </a:rPr>
              <a:t>やむを得ない事情（</a:t>
            </a:r>
            <a:r>
              <a:rPr lang="en-US" altLang="ja-JP" sz="2133" dirty="0">
                <a:solidFill>
                  <a:schemeClr val="tx1"/>
                </a:solidFill>
                <a:latin typeface="+mj-ea"/>
                <a:ea typeface="+mj-ea"/>
                <a:cs typeface="Meiryo UI" panose="020B0604030504040204" pitchFamily="50" charset="-128"/>
              </a:rPr>
              <a:t>※</a:t>
            </a:r>
            <a:r>
              <a:rPr lang="ja-JP" altLang="en-US" sz="2133" dirty="0">
                <a:solidFill>
                  <a:schemeClr val="tx1"/>
                </a:solidFill>
                <a:latin typeface="+mj-ea"/>
                <a:ea typeface="+mj-ea"/>
                <a:cs typeface="Meiryo UI" panose="020B0604030504040204" pitchFamily="50" charset="-128"/>
              </a:rPr>
              <a:t>）がある場合、</a:t>
            </a:r>
            <a:endParaRPr lang="en-US" altLang="ja-JP" sz="2133" dirty="0">
              <a:solidFill>
                <a:schemeClr val="tx1"/>
              </a:solidFill>
              <a:latin typeface="+mj-ea"/>
              <a:ea typeface="+mj-ea"/>
              <a:cs typeface="Meiryo UI" panose="020B0604030504040204" pitchFamily="50" charset="-128"/>
            </a:endParaRPr>
          </a:p>
          <a:p>
            <a:r>
              <a:rPr lang="ja-JP" altLang="en-US" sz="2133" dirty="0">
                <a:solidFill>
                  <a:schemeClr val="tx1"/>
                </a:solidFill>
                <a:latin typeface="+mj-ea"/>
                <a:ea typeface="+mj-ea"/>
                <a:cs typeface="Meiryo UI" panose="020B0604030504040204" pitchFamily="50" charset="-128"/>
              </a:rPr>
              <a:t>に事前に申し出た上で、交差汚染防止対策を講ずること。</a:t>
            </a:r>
            <a:endParaRPr lang="en-US" altLang="ja-JP" sz="2133" dirty="0">
              <a:solidFill>
                <a:schemeClr val="tx1"/>
              </a:solidFill>
              <a:latin typeface="+mj-ea"/>
              <a:ea typeface="+mj-ea"/>
              <a:cs typeface="Meiryo UI" panose="020B0604030504040204" pitchFamily="50" charset="-128"/>
            </a:endParaRPr>
          </a:p>
          <a:p>
            <a:r>
              <a:rPr lang="ja-JP" altLang="en-US" sz="1800" dirty="0">
                <a:latin typeface="+mj-ea"/>
                <a:ea typeface="+mj-ea"/>
                <a:cs typeface="Meiryo UI" panose="020B0604030504040204" pitchFamily="50" charset="-128"/>
              </a:rPr>
              <a:t>（</a:t>
            </a:r>
            <a:r>
              <a:rPr lang="en-US" altLang="ja-JP" sz="1800" dirty="0">
                <a:latin typeface="+mj-ea"/>
                <a:ea typeface="+mj-ea"/>
                <a:cs typeface="Meiryo UI" panose="020B0604030504040204" pitchFamily="50" charset="-128"/>
              </a:rPr>
              <a:t>※</a:t>
            </a:r>
            <a:r>
              <a:rPr lang="ja-JP" altLang="en-US" sz="1800" dirty="0">
                <a:latin typeface="+mj-ea"/>
                <a:ea typeface="+mj-ea"/>
                <a:cs typeface="Meiryo UI" panose="020B0604030504040204" pitchFamily="50" charset="-128"/>
              </a:rPr>
              <a:t>１）自宅でも牛等を飼養している場合</a:t>
            </a:r>
            <a:endParaRPr lang="en-US" altLang="ja-JP" sz="1800" dirty="0">
              <a:latin typeface="+mj-ea"/>
              <a:ea typeface="+mj-ea"/>
              <a:cs typeface="Meiryo UI" panose="020B0604030504040204" pitchFamily="50" charset="-128"/>
            </a:endParaRPr>
          </a:p>
          <a:p>
            <a:r>
              <a:rPr lang="ja-JP" altLang="en-US" sz="1800" dirty="0">
                <a:latin typeface="+mj-ea"/>
                <a:ea typeface="+mj-ea"/>
                <a:cs typeface="Meiryo UI" panose="020B0604030504040204" pitchFamily="50" charset="-128"/>
              </a:rPr>
              <a:t>自宅の飼養管理を行った後、シャワーで全身を洗浄した上で、新しい洗濯済の衣類及び靴に着替えて出勤する。</a:t>
            </a:r>
            <a:endParaRPr lang="en-US" altLang="ja-JP" sz="1800" dirty="0">
              <a:latin typeface="+mj-ea"/>
              <a:ea typeface="+mj-ea"/>
              <a:cs typeface="Meiryo UI" panose="020B0604030504040204" pitchFamily="50" charset="-128"/>
            </a:endParaRPr>
          </a:p>
          <a:p>
            <a:r>
              <a:rPr lang="ja-JP" altLang="en-US" sz="1800" dirty="0">
                <a:latin typeface="+mj-ea"/>
                <a:ea typeface="+mj-ea"/>
                <a:cs typeface="Meiryo UI" panose="020B0604030504040204" pitchFamily="50" charset="-128"/>
              </a:rPr>
              <a:t>（</a:t>
            </a:r>
            <a:r>
              <a:rPr lang="en-US" altLang="ja-JP" sz="1800" dirty="0">
                <a:latin typeface="+mj-ea"/>
                <a:ea typeface="+mj-ea"/>
                <a:cs typeface="Meiryo UI" panose="020B0604030504040204" pitchFamily="50" charset="-128"/>
              </a:rPr>
              <a:t>※</a:t>
            </a:r>
            <a:r>
              <a:rPr lang="ja-JP" altLang="en-US" sz="1800" dirty="0">
                <a:latin typeface="+mj-ea"/>
                <a:ea typeface="+mj-ea"/>
                <a:cs typeface="Meiryo UI" panose="020B0604030504040204" pitchFamily="50" charset="-128"/>
              </a:rPr>
              <a:t>２）地域の鳥獣害対策に従事している場合</a:t>
            </a:r>
          </a:p>
          <a:p>
            <a:r>
              <a:rPr lang="ja-JP" altLang="en-US" sz="1800" dirty="0">
                <a:latin typeface="+mj-ea"/>
                <a:ea typeface="+mj-ea"/>
                <a:cs typeface="Meiryo UI" panose="020B0604030504040204" pitchFamily="50" charset="-128"/>
              </a:rPr>
              <a:t>従事後、農場に直行せず、自宅のシャワーで全身を洗浄した上で、新しい洗濯済の衣類及び靴に着替えて出勤する。また鳥獣害対策に用いた器具・機材を農場に持ち込まない。</a:t>
            </a:r>
            <a:endParaRPr lang="en-US" altLang="ja-JP" sz="1800" dirty="0">
              <a:latin typeface="+mj-ea"/>
              <a:ea typeface="+mj-ea"/>
              <a:cs typeface="Meiryo UI" panose="020B0604030504040204" pitchFamily="50" charset="-128"/>
            </a:endParaRPr>
          </a:p>
        </p:txBody>
      </p:sp>
      <p:sp>
        <p:nvSpPr>
          <p:cNvPr id="7" name="テキスト ボックス 6"/>
          <p:cNvSpPr txBox="1"/>
          <p:nvPr/>
        </p:nvSpPr>
        <p:spPr>
          <a:xfrm>
            <a:off x="228106" y="80211"/>
            <a:ext cx="6636838" cy="484661"/>
          </a:xfrm>
          <a:prstGeom prst="rect">
            <a:avLst/>
          </a:prstGeom>
          <a:noFill/>
        </p:spPr>
        <p:txBody>
          <a:bodyPr wrap="square" lIns="114215" tIns="57107" rIns="114215" bIns="57107" rtlCol="0" anchor="ctr">
            <a:spAutoFit/>
          </a:bodyPr>
          <a:lstStyle/>
          <a:p>
            <a:r>
              <a:rPr lang="ja-JP" altLang="en-US" sz="2400" b="1" i="1" dirty="0">
                <a:latin typeface="+mj-ea"/>
                <a:ea typeface="+mj-ea"/>
                <a:cs typeface="Meiryo UI" panose="020B0604030504040204" pitchFamily="50" charset="-128"/>
              </a:rPr>
              <a:t>農場外の家畜等の取扱い禁止</a:t>
            </a:r>
          </a:p>
        </p:txBody>
      </p:sp>
      <p:sp>
        <p:nvSpPr>
          <p:cNvPr id="27" name="正方形/長方形 26">
            <a:extLst>
              <a:ext uri="{FF2B5EF4-FFF2-40B4-BE49-F238E27FC236}">
                <a16:creationId xmlns:a16="http://schemas.microsoft.com/office/drawing/2014/main" id="{AD0AF41C-9AA9-40F9-9FD9-134D19C05FE1}"/>
              </a:ext>
            </a:extLst>
          </p:cNvPr>
          <p:cNvSpPr/>
          <p:nvPr/>
        </p:nvSpPr>
        <p:spPr>
          <a:xfrm>
            <a:off x="3969827" y="5768983"/>
            <a:ext cx="2795268" cy="661271"/>
          </a:xfrm>
          <a:prstGeom prst="rect">
            <a:avLst/>
          </a:prstGeom>
          <a:noFill/>
          <a:ln>
            <a:noFill/>
          </a:ln>
        </p:spPr>
        <p:txBody>
          <a:bodyPr wrap="square">
            <a:spAutoFit/>
          </a:bodyPr>
          <a:lstStyle/>
          <a:p>
            <a:pPr>
              <a:lnSpc>
                <a:spcPts val="2400"/>
              </a:lnSpc>
              <a:defRPr/>
            </a:pPr>
            <a:r>
              <a:rPr lang="ja-JP" altLang="en-US" sz="1600" dirty="0">
                <a:solidFill>
                  <a:schemeClr val="dk1"/>
                </a:solidFill>
                <a:latin typeface="+mn-ea"/>
              </a:rPr>
              <a:t>農場には直行せず、シャワー洗浄する。</a:t>
            </a:r>
            <a:endParaRPr lang="en-US" altLang="ja-JP" sz="1600" dirty="0">
              <a:solidFill>
                <a:schemeClr val="dk1"/>
              </a:solidFill>
              <a:latin typeface="+mn-ea"/>
            </a:endParaRPr>
          </a:p>
        </p:txBody>
      </p:sp>
      <p:pic>
        <p:nvPicPr>
          <p:cNvPr id="25" name="グラフィックス 24" descr="靴">
            <a:extLst>
              <a:ext uri="{FF2B5EF4-FFF2-40B4-BE49-F238E27FC236}">
                <a16:creationId xmlns:a16="http://schemas.microsoft.com/office/drawing/2014/main" id="{821A7A9C-8F7A-4775-8BF3-6BF23BBDD96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246000" y="8110386"/>
            <a:ext cx="586060" cy="655257"/>
          </a:xfrm>
          <a:prstGeom prst="rect">
            <a:avLst/>
          </a:prstGeom>
        </p:spPr>
      </p:pic>
      <p:pic>
        <p:nvPicPr>
          <p:cNvPr id="41" name="グラフィックス 40" descr="靴">
            <a:extLst>
              <a:ext uri="{FF2B5EF4-FFF2-40B4-BE49-F238E27FC236}">
                <a16:creationId xmlns:a16="http://schemas.microsoft.com/office/drawing/2014/main" id="{7241C05D-AB74-47A1-9C04-3C7B36B7563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681801" y="6331130"/>
            <a:ext cx="633536" cy="708338"/>
          </a:xfrm>
          <a:prstGeom prst="rect">
            <a:avLst/>
          </a:prstGeom>
        </p:spPr>
      </p:pic>
      <p:sp>
        <p:nvSpPr>
          <p:cNvPr id="29" name="爆発: 8 pt 28">
            <a:extLst>
              <a:ext uri="{FF2B5EF4-FFF2-40B4-BE49-F238E27FC236}">
                <a16:creationId xmlns:a16="http://schemas.microsoft.com/office/drawing/2014/main" id="{A3577E74-7D34-49DE-B073-C9740CB74227}"/>
              </a:ext>
            </a:extLst>
          </p:cNvPr>
          <p:cNvSpPr/>
          <p:nvPr/>
        </p:nvSpPr>
        <p:spPr>
          <a:xfrm>
            <a:off x="3074446" y="6759806"/>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6" name="爆発: 8 pt 45">
            <a:extLst>
              <a:ext uri="{FF2B5EF4-FFF2-40B4-BE49-F238E27FC236}">
                <a16:creationId xmlns:a16="http://schemas.microsoft.com/office/drawing/2014/main" id="{B536393B-BD76-4623-B0C8-2EDD2D210DDA}"/>
              </a:ext>
            </a:extLst>
          </p:cNvPr>
          <p:cNvSpPr/>
          <p:nvPr/>
        </p:nvSpPr>
        <p:spPr>
          <a:xfrm>
            <a:off x="2661782" y="6148580"/>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7" name="爆発: 8 pt 46">
            <a:extLst>
              <a:ext uri="{FF2B5EF4-FFF2-40B4-BE49-F238E27FC236}">
                <a16:creationId xmlns:a16="http://schemas.microsoft.com/office/drawing/2014/main" id="{7AD6E5A7-F36D-4E5C-B3EF-30F51482100E}"/>
              </a:ext>
            </a:extLst>
          </p:cNvPr>
          <p:cNvSpPr/>
          <p:nvPr/>
        </p:nvSpPr>
        <p:spPr>
          <a:xfrm>
            <a:off x="2448698" y="6102003"/>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8" name="爆発: 8 pt 47">
            <a:extLst>
              <a:ext uri="{FF2B5EF4-FFF2-40B4-BE49-F238E27FC236}">
                <a16:creationId xmlns:a16="http://schemas.microsoft.com/office/drawing/2014/main" id="{71BD9AED-E9BD-4269-943B-386B5FADC9FA}"/>
              </a:ext>
            </a:extLst>
          </p:cNvPr>
          <p:cNvSpPr/>
          <p:nvPr/>
        </p:nvSpPr>
        <p:spPr>
          <a:xfrm>
            <a:off x="2768181" y="6625033"/>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9" name="爆発: 8 pt 48">
            <a:extLst>
              <a:ext uri="{FF2B5EF4-FFF2-40B4-BE49-F238E27FC236}">
                <a16:creationId xmlns:a16="http://schemas.microsoft.com/office/drawing/2014/main" id="{EC44F73C-57F2-44A5-84D2-1A016518EE6C}"/>
              </a:ext>
            </a:extLst>
          </p:cNvPr>
          <p:cNvSpPr/>
          <p:nvPr/>
        </p:nvSpPr>
        <p:spPr>
          <a:xfrm>
            <a:off x="2545679" y="6302315"/>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37" name="正方形/長方形 36">
            <a:extLst>
              <a:ext uri="{FF2B5EF4-FFF2-40B4-BE49-F238E27FC236}">
                <a16:creationId xmlns:a16="http://schemas.microsoft.com/office/drawing/2014/main" id="{3F8AC19C-9BA7-4D76-B298-9ED60D34E245}"/>
              </a:ext>
            </a:extLst>
          </p:cNvPr>
          <p:cNvSpPr/>
          <p:nvPr/>
        </p:nvSpPr>
        <p:spPr>
          <a:xfrm>
            <a:off x="764704" y="4427984"/>
            <a:ext cx="2862753" cy="354969"/>
          </a:xfrm>
          <a:prstGeom prst="rect">
            <a:avLst/>
          </a:prstGeom>
          <a:noFill/>
          <a:ln>
            <a:noFill/>
          </a:ln>
        </p:spPr>
        <p:txBody>
          <a:bodyPr wrap="square">
            <a:spAutoFit/>
          </a:bodyPr>
          <a:lstStyle/>
          <a:p>
            <a:pPr>
              <a:lnSpc>
                <a:spcPts val="2400"/>
              </a:lnSpc>
              <a:defRPr/>
            </a:pPr>
            <a:r>
              <a:rPr lang="ja-JP" altLang="en-US" sz="1467" dirty="0">
                <a:solidFill>
                  <a:srgbClr val="FF0000"/>
                </a:solidFill>
                <a:latin typeface="+mn-ea"/>
              </a:rPr>
              <a:t>病原体を持ってこない</a:t>
            </a:r>
            <a:endParaRPr lang="en-US" altLang="ja-JP" sz="1467" dirty="0">
              <a:solidFill>
                <a:srgbClr val="FF0000"/>
              </a:solidFill>
              <a:latin typeface="+mn-ea"/>
            </a:endParaRPr>
          </a:p>
        </p:txBody>
      </p:sp>
      <p:pic>
        <p:nvPicPr>
          <p:cNvPr id="6" name="図 5">
            <a:extLst>
              <a:ext uri="{FF2B5EF4-FFF2-40B4-BE49-F238E27FC236}">
                <a16:creationId xmlns:a16="http://schemas.microsoft.com/office/drawing/2014/main" id="{6586DCA1-A14C-4474-B99E-57799A93EFCC}"/>
              </a:ext>
            </a:extLst>
          </p:cNvPr>
          <p:cNvPicPr>
            <a:picLocks noChangeAspect="1"/>
          </p:cNvPicPr>
          <p:nvPr/>
        </p:nvPicPr>
        <p:blipFill>
          <a:blip r:embed="rId9"/>
          <a:stretch>
            <a:fillRect/>
          </a:stretch>
        </p:blipFill>
        <p:spPr>
          <a:xfrm>
            <a:off x="3638846" y="6562898"/>
            <a:ext cx="2094410" cy="1177454"/>
          </a:xfrm>
          <a:prstGeom prst="rect">
            <a:avLst/>
          </a:prstGeom>
          <a:ln>
            <a:solidFill>
              <a:schemeClr val="tx1"/>
            </a:solidFill>
          </a:ln>
        </p:spPr>
      </p:pic>
      <p:sp>
        <p:nvSpPr>
          <p:cNvPr id="44" name="正方形/長方形 43">
            <a:extLst>
              <a:ext uri="{FF2B5EF4-FFF2-40B4-BE49-F238E27FC236}">
                <a16:creationId xmlns:a16="http://schemas.microsoft.com/office/drawing/2014/main" id="{FEC49DBA-D0CE-4927-BD1E-AF890564A324}"/>
              </a:ext>
            </a:extLst>
          </p:cNvPr>
          <p:cNvSpPr/>
          <p:nvPr/>
        </p:nvSpPr>
        <p:spPr>
          <a:xfrm>
            <a:off x="5710699" y="6679391"/>
            <a:ext cx="1678741" cy="656911"/>
          </a:xfrm>
          <a:prstGeom prst="rect">
            <a:avLst/>
          </a:prstGeom>
          <a:noFill/>
          <a:ln>
            <a:noFill/>
          </a:ln>
        </p:spPr>
        <p:txBody>
          <a:bodyPr wrap="square">
            <a:spAutoFit/>
          </a:bodyPr>
          <a:lstStyle/>
          <a:p>
            <a:pPr>
              <a:lnSpc>
                <a:spcPts val="2400"/>
              </a:lnSpc>
              <a:defRPr/>
            </a:pPr>
            <a:r>
              <a:rPr lang="ja-JP" altLang="en-US" sz="1200" dirty="0">
                <a:solidFill>
                  <a:schemeClr val="dk1"/>
                </a:solidFill>
                <a:latin typeface="+mn-ea"/>
              </a:rPr>
              <a:t>車両消毒を</a:t>
            </a:r>
            <a:endParaRPr lang="en-US" altLang="ja-JP" sz="1200" dirty="0">
              <a:solidFill>
                <a:schemeClr val="dk1"/>
              </a:solidFill>
              <a:latin typeface="+mn-ea"/>
            </a:endParaRPr>
          </a:p>
          <a:p>
            <a:pPr>
              <a:lnSpc>
                <a:spcPts val="2400"/>
              </a:lnSpc>
              <a:defRPr/>
            </a:pPr>
            <a:r>
              <a:rPr lang="ja-JP" altLang="en-US" sz="1200" dirty="0">
                <a:solidFill>
                  <a:schemeClr val="dk1"/>
                </a:solidFill>
                <a:latin typeface="+mn-ea"/>
              </a:rPr>
              <a:t>入念に実施する。</a:t>
            </a:r>
            <a:endParaRPr lang="en-US" altLang="ja-JP" sz="1200" dirty="0">
              <a:solidFill>
                <a:schemeClr val="dk1"/>
              </a:solidFill>
              <a:latin typeface="+mn-ea"/>
            </a:endParaRPr>
          </a:p>
        </p:txBody>
      </p:sp>
      <p:sp>
        <p:nvSpPr>
          <p:cNvPr id="54" name="正方形/長方形 53">
            <a:extLst>
              <a:ext uri="{FF2B5EF4-FFF2-40B4-BE49-F238E27FC236}">
                <a16:creationId xmlns:a16="http://schemas.microsoft.com/office/drawing/2014/main" id="{5FA8C666-DB5F-40A0-BCB3-92CBA6721A35}"/>
              </a:ext>
            </a:extLst>
          </p:cNvPr>
          <p:cNvSpPr/>
          <p:nvPr/>
        </p:nvSpPr>
        <p:spPr>
          <a:xfrm>
            <a:off x="704360" y="8608544"/>
            <a:ext cx="2262827" cy="357790"/>
          </a:xfrm>
          <a:prstGeom prst="rect">
            <a:avLst/>
          </a:prstGeom>
          <a:noFill/>
          <a:ln>
            <a:noFill/>
          </a:ln>
        </p:spPr>
        <p:txBody>
          <a:bodyPr wrap="square">
            <a:spAutoFit/>
          </a:bodyPr>
          <a:lstStyle/>
          <a:p>
            <a:pPr algn="ctr">
              <a:lnSpc>
                <a:spcPts val="2400"/>
              </a:lnSpc>
              <a:defRPr/>
            </a:pPr>
            <a:r>
              <a:rPr lang="ja-JP" altLang="en-US" sz="1600" dirty="0">
                <a:solidFill>
                  <a:schemeClr val="dk1"/>
                </a:solidFill>
                <a:latin typeface="+mn-ea"/>
              </a:rPr>
              <a:t>衣服・靴の交換する。</a:t>
            </a:r>
            <a:endParaRPr lang="en-US" altLang="ja-JP" sz="1600" dirty="0">
              <a:solidFill>
                <a:schemeClr val="dk1"/>
              </a:solidFill>
              <a:latin typeface="+mn-ea"/>
            </a:endParaRPr>
          </a:p>
        </p:txBody>
      </p:sp>
      <p:sp>
        <p:nvSpPr>
          <p:cNvPr id="28" name="正方形/長方形 27">
            <a:extLst>
              <a:ext uri="{FF2B5EF4-FFF2-40B4-BE49-F238E27FC236}">
                <a16:creationId xmlns:a16="http://schemas.microsoft.com/office/drawing/2014/main" id="{C166C999-854B-4861-A77E-6F92520B46D0}"/>
              </a:ext>
            </a:extLst>
          </p:cNvPr>
          <p:cNvSpPr/>
          <p:nvPr/>
        </p:nvSpPr>
        <p:spPr>
          <a:xfrm>
            <a:off x="3908050" y="7938669"/>
            <a:ext cx="1253936" cy="656911"/>
          </a:xfrm>
          <a:prstGeom prst="rect">
            <a:avLst/>
          </a:prstGeom>
          <a:noFill/>
          <a:ln>
            <a:noFill/>
          </a:ln>
        </p:spPr>
        <p:txBody>
          <a:bodyPr wrap="square">
            <a:spAutoFit/>
          </a:bodyPr>
          <a:lstStyle/>
          <a:p>
            <a:pPr>
              <a:lnSpc>
                <a:spcPts val="2400"/>
              </a:lnSpc>
              <a:defRPr/>
            </a:pPr>
            <a:r>
              <a:rPr lang="ja-JP" altLang="en-US" sz="1200" dirty="0">
                <a:solidFill>
                  <a:schemeClr val="dk1"/>
                </a:solidFill>
                <a:latin typeface="+mn-ea"/>
              </a:rPr>
              <a:t>農場専用の衣服</a:t>
            </a:r>
            <a:endParaRPr lang="en-US" altLang="ja-JP" sz="1200" dirty="0">
              <a:solidFill>
                <a:schemeClr val="dk1"/>
              </a:solidFill>
              <a:latin typeface="+mn-ea"/>
            </a:endParaRPr>
          </a:p>
          <a:p>
            <a:pPr>
              <a:lnSpc>
                <a:spcPts val="2400"/>
              </a:lnSpc>
              <a:defRPr/>
            </a:pPr>
            <a:r>
              <a:rPr lang="ja-JP" altLang="en-US" sz="1200" dirty="0">
                <a:solidFill>
                  <a:schemeClr val="dk1"/>
                </a:solidFill>
                <a:latin typeface="+mn-ea"/>
              </a:rPr>
              <a:t>・靴に交換する。</a:t>
            </a:r>
            <a:endParaRPr lang="en-US" altLang="ja-JP" sz="1200" dirty="0">
              <a:solidFill>
                <a:schemeClr val="dk1"/>
              </a:solidFill>
              <a:latin typeface="+mn-ea"/>
            </a:endParaRPr>
          </a:p>
        </p:txBody>
      </p:sp>
      <p:sp>
        <p:nvSpPr>
          <p:cNvPr id="2" name="四角形: 角を丸くする 1">
            <a:extLst>
              <a:ext uri="{FF2B5EF4-FFF2-40B4-BE49-F238E27FC236}">
                <a16:creationId xmlns:a16="http://schemas.microsoft.com/office/drawing/2014/main" id="{BAA7C531-8BBA-40CA-BD9E-B766666E1254}"/>
              </a:ext>
            </a:extLst>
          </p:cNvPr>
          <p:cNvSpPr/>
          <p:nvPr/>
        </p:nvSpPr>
        <p:spPr>
          <a:xfrm>
            <a:off x="27678" y="4305200"/>
            <a:ext cx="3417582" cy="2786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C3D22804-0602-439A-9154-0B5DCEBD0EA2}"/>
              </a:ext>
            </a:extLst>
          </p:cNvPr>
          <p:cNvSpPr/>
          <p:nvPr/>
        </p:nvSpPr>
        <p:spPr>
          <a:xfrm>
            <a:off x="3463828" y="4354103"/>
            <a:ext cx="3324818" cy="20901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C4E424D3-4AC0-47DB-8F0F-8AA979259DBD}"/>
              </a:ext>
            </a:extLst>
          </p:cNvPr>
          <p:cNvSpPr/>
          <p:nvPr/>
        </p:nvSpPr>
        <p:spPr>
          <a:xfrm>
            <a:off x="90629" y="7096400"/>
            <a:ext cx="3324818" cy="19545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87A69C4D-3E5C-4F84-A8CA-EF23E9C63983}"/>
              </a:ext>
            </a:extLst>
          </p:cNvPr>
          <p:cNvSpPr/>
          <p:nvPr/>
        </p:nvSpPr>
        <p:spPr>
          <a:xfrm>
            <a:off x="3459028" y="6461280"/>
            <a:ext cx="3405916" cy="25913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43F21E02-FF61-4FCA-81B7-C9E78B1B99BB}"/>
              </a:ext>
            </a:extLst>
          </p:cNvPr>
          <p:cNvSpPr/>
          <p:nvPr/>
        </p:nvSpPr>
        <p:spPr>
          <a:xfrm>
            <a:off x="3225107" y="7458362"/>
            <a:ext cx="639362" cy="1047784"/>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solidFill>
                <a:schemeClr val="tx1"/>
              </a:solidFill>
            </a:endParaRPr>
          </a:p>
        </p:txBody>
      </p:sp>
      <p:sp>
        <p:nvSpPr>
          <p:cNvPr id="42" name="正方形/長方形 41">
            <a:extLst>
              <a:ext uri="{FF2B5EF4-FFF2-40B4-BE49-F238E27FC236}">
                <a16:creationId xmlns:a16="http://schemas.microsoft.com/office/drawing/2014/main" id="{4ECD04E6-03CF-4387-B593-508C0885BAC6}"/>
              </a:ext>
            </a:extLst>
          </p:cNvPr>
          <p:cNvSpPr/>
          <p:nvPr/>
        </p:nvSpPr>
        <p:spPr>
          <a:xfrm>
            <a:off x="3178185" y="7767054"/>
            <a:ext cx="1418490" cy="354969"/>
          </a:xfrm>
          <a:prstGeom prst="rect">
            <a:avLst/>
          </a:prstGeom>
          <a:noFill/>
          <a:ln>
            <a:noFill/>
          </a:ln>
        </p:spPr>
        <p:txBody>
          <a:bodyPr wrap="square">
            <a:spAutoFit/>
          </a:bodyPr>
          <a:lstStyle/>
          <a:p>
            <a:pPr>
              <a:lnSpc>
                <a:spcPts val="2400"/>
              </a:lnSpc>
              <a:defRPr/>
            </a:pPr>
            <a:r>
              <a:rPr lang="ja-JP" altLang="en-US" sz="1467" dirty="0">
                <a:solidFill>
                  <a:schemeClr val="bg1"/>
                </a:solidFill>
                <a:latin typeface="+mn-ea"/>
              </a:rPr>
              <a:t>農場へ</a:t>
            </a:r>
            <a:endParaRPr lang="en-US" altLang="ja-JP" sz="1467" dirty="0">
              <a:solidFill>
                <a:schemeClr val="bg1"/>
              </a:solidFill>
              <a:latin typeface="+mn-ea"/>
            </a:endParaRPr>
          </a:p>
        </p:txBody>
      </p:sp>
      <p:sp>
        <p:nvSpPr>
          <p:cNvPr id="50" name="正方形/長方形 49">
            <a:extLst>
              <a:ext uri="{FF2B5EF4-FFF2-40B4-BE49-F238E27FC236}">
                <a16:creationId xmlns:a16="http://schemas.microsoft.com/office/drawing/2014/main" id="{E96E5D34-98FF-4CD9-A9B2-2B35A0884C16}"/>
              </a:ext>
            </a:extLst>
          </p:cNvPr>
          <p:cNvSpPr/>
          <p:nvPr/>
        </p:nvSpPr>
        <p:spPr>
          <a:xfrm>
            <a:off x="3588323" y="5100830"/>
            <a:ext cx="622174" cy="353495"/>
          </a:xfrm>
          <a:prstGeom prst="rect">
            <a:avLst/>
          </a:prstGeom>
          <a:solidFill>
            <a:schemeClr val="bg1"/>
          </a:solidFill>
          <a:ln>
            <a:solidFill>
              <a:schemeClr val="tx1"/>
            </a:solidFill>
            <a:prstDash val="dash"/>
          </a:ln>
        </p:spPr>
        <p:txBody>
          <a:bodyPr wrap="square">
            <a:spAutoFit/>
          </a:bodyPr>
          <a:lstStyle/>
          <a:p>
            <a:pPr algn="ctr">
              <a:lnSpc>
                <a:spcPts val="2400"/>
              </a:lnSpc>
              <a:defRPr/>
            </a:pPr>
            <a:r>
              <a:rPr lang="ja-JP" altLang="en-US" sz="1400" dirty="0">
                <a:solidFill>
                  <a:schemeClr val="dk1"/>
                </a:solidFill>
                <a:latin typeface="+mn-ea"/>
              </a:rPr>
              <a:t>自宅</a:t>
            </a:r>
            <a:endParaRPr lang="en-US" altLang="ja-JP" sz="1400" dirty="0">
              <a:solidFill>
                <a:schemeClr val="dk1"/>
              </a:solidFill>
              <a:latin typeface="+mn-ea"/>
            </a:endParaRPr>
          </a:p>
        </p:txBody>
      </p:sp>
      <p:sp>
        <p:nvSpPr>
          <p:cNvPr id="51" name="正方形/長方形 50">
            <a:extLst>
              <a:ext uri="{FF2B5EF4-FFF2-40B4-BE49-F238E27FC236}">
                <a16:creationId xmlns:a16="http://schemas.microsoft.com/office/drawing/2014/main" id="{24409E79-9DA0-4DF2-8D15-8B6B121BAA66}"/>
              </a:ext>
            </a:extLst>
          </p:cNvPr>
          <p:cNvSpPr/>
          <p:nvPr/>
        </p:nvSpPr>
        <p:spPr>
          <a:xfrm>
            <a:off x="252821" y="7820886"/>
            <a:ext cx="645891" cy="353495"/>
          </a:xfrm>
          <a:prstGeom prst="rect">
            <a:avLst/>
          </a:prstGeom>
          <a:solidFill>
            <a:schemeClr val="bg1"/>
          </a:solidFill>
          <a:ln>
            <a:solidFill>
              <a:schemeClr val="tx1"/>
            </a:solidFill>
            <a:prstDash val="dash"/>
          </a:ln>
        </p:spPr>
        <p:txBody>
          <a:bodyPr wrap="square">
            <a:spAutoFit/>
          </a:bodyPr>
          <a:lstStyle/>
          <a:p>
            <a:pPr algn="ctr">
              <a:lnSpc>
                <a:spcPts val="2400"/>
              </a:lnSpc>
              <a:defRPr/>
            </a:pPr>
            <a:r>
              <a:rPr lang="ja-JP" altLang="en-US" sz="1400" dirty="0">
                <a:solidFill>
                  <a:schemeClr val="dk1"/>
                </a:solidFill>
                <a:latin typeface="+mn-ea"/>
              </a:rPr>
              <a:t>自宅</a:t>
            </a:r>
            <a:endParaRPr lang="en-US" altLang="ja-JP" sz="1400" dirty="0">
              <a:solidFill>
                <a:schemeClr val="dk1"/>
              </a:solidFill>
              <a:latin typeface="+mn-ea"/>
            </a:endParaRPr>
          </a:p>
        </p:txBody>
      </p:sp>
      <p:pic>
        <p:nvPicPr>
          <p:cNvPr id="12" name="図 11">
            <a:extLst>
              <a:ext uri="{FF2B5EF4-FFF2-40B4-BE49-F238E27FC236}">
                <a16:creationId xmlns:a16="http://schemas.microsoft.com/office/drawing/2014/main" id="{7B8C947D-2C85-4F11-A73F-196407B5D81E}"/>
              </a:ext>
            </a:extLst>
          </p:cNvPr>
          <p:cNvPicPr>
            <a:picLocks noChangeAspect="1"/>
          </p:cNvPicPr>
          <p:nvPr/>
        </p:nvPicPr>
        <p:blipFill>
          <a:blip r:embed="rId10"/>
          <a:stretch>
            <a:fillRect/>
          </a:stretch>
        </p:blipFill>
        <p:spPr>
          <a:xfrm>
            <a:off x="5161986" y="7691121"/>
            <a:ext cx="1418490" cy="1345375"/>
          </a:xfrm>
          <a:prstGeom prst="rect">
            <a:avLst/>
          </a:prstGeom>
          <a:ln>
            <a:solidFill>
              <a:schemeClr val="tx1"/>
            </a:solidFill>
          </a:ln>
        </p:spPr>
      </p:pic>
      <p:sp>
        <p:nvSpPr>
          <p:cNvPr id="52" name="正方形/長方形 51">
            <a:extLst>
              <a:ext uri="{FF2B5EF4-FFF2-40B4-BE49-F238E27FC236}">
                <a16:creationId xmlns:a16="http://schemas.microsoft.com/office/drawing/2014/main" id="{5C3EE51D-5BF0-4B58-A719-DBB60724FEF1}"/>
              </a:ext>
            </a:extLst>
          </p:cNvPr>
          <p:cNvSpPr/>
          <p:nvPr/>
        </p:nvSpPr>
        <p:spPr>
          <a:xfrm>
            <a:off x="-128009" y="6535758"/>
            <a:ext cx="961852" cy="400110"/>
          </a:xfrm>
          <a:prstGeom prst="rect">
            <a:avLst/>
          </a:prstGeom>
          <a:noFill/>
          <a:ln>
            <a:noFill/>
          </a:ln>
        </p:spPr>
        <p:txBody>
          <a:bodyPr wrap="square">
            <a:spAutoFit/>
          </a:bodyPr>
          <a:lstStyle/>
          <a:p>
            <a:pPr algn="ctr">
              <a:lnSpc>
                <a:spcPts val="2400"/>
              </a:lnSpc>
              <a:defRPr/>
            </a:pPr>
            <a:r>
              <a:rPr lang="ja-JP" altLang="en-US" sz="2800" dirty="0">
                <a:solidFill>
                  <a:schemeClr val="dk1"/>
                </a:solidFill>
                <a:latin typeface="+mn-ea"/>
              </a:rPr>
              <a:t>①</a:t>
            </a:r>
            <a:endParaRPr lang="en-US" altLang="ja-JP" sz="2800" dirty="0">
              <a:solidFill>
                <a:schemeClr val="dk1"/>
              </a:solidFill>
              <a:latin typeface="+mn-ea"/>
            </a:endParaRPr>
          </a:p>
        </p:txBody>
      </p:sp>
      <p:sp>
        <p:nvSpPr>
          <p:cNvPr id="53" name="正方形/長方形 52">
            <a:extLst>
              <a:ext uri="{FF2B5EF4-FFF2-40B4-BE49-F238E27FC236}">
                <a16:creationId xmlns:a16="http://schemas.microsoft.com/office/drawing/2014/main" id="{B826DBEF-7C1C-414C-A7E1-9B2ACE4BDA0D}"/>
              </a:ext>
            </a:extLst>
          </p:cNvPr>
          <p:cNvSpPr/>
          <p:nvPr/>
        </p:nvSpPr>
        <p:spPr>
          <a:xfrm>
            <a:off x="3284399" y="5899563"/>
            <a:ext cx="961852" cy="400110"/>
          </a:xfrm>
          <a:prstGeom prst="rect">
            <a:avLst/>
          </a:prstGeom>
          <a:noFill/>
          <a:ln>
            <a:noFill/>
          </a:ln>
        </p:spPr>
        <p:txBody>
          <a:bodyPr wrap="square">
            <a:spAutoFit/>
          </a:bodyPr>
          <a:lstStyle/>
          <a:p>
            <a:pPr algn="ctr">
              <a:lnSpc>
                <a:spcPts val="2400"/>
              </a:lnSpc>
              <a:defRPr/>
            </a:pPr>
            <a:r>
              <a:rPr lang="ja-JP" altLang="en-US" sz="2800" dirty="0">
                <a:solidFill>
                  <a:schemeClr val="dk1"/>
                </a:solidFill>
                <a:latin typeface="+mn-ea"/>
              </a:rPr>
              <a:t>②</a:t>
            </a:r>
            <a:endParaRPr lang="en-US" altLang="ja-JP" sz="2800" dirty="0">
              <a:solidFill>
                <a:schemeClr val="dk1"/>
              </a:solidFill>
              <a:latin typeface="+mn-ea"/>
            </a:endParaRPr>
          </a:p>
        </p:txBody>
      </p:sp>
      <p:sp>
        <p:nvSpPr>
          <p:cNvPr id="55" name="正方形/長方形 54">
            <a:extLst>
              <a:ext uri="{FF2B5EF4-FFF2-40B4-BE49-F238E27FC236}">
                <a16:creationId xmlns:a16="http://schemas.microsoft.com/office/drawing/2014/main" id="{9EB5F47C-7F36-4BFF-8673-048BBC82F535}"/>
              </a:ext>
            </a:extLst>
          </p:cNvPr>
          <p:cNvSpPr/>
          <p:nvPr/>
        </p:nvSpPr>
        <p:spPr>
          <a:xfrm>
            <a:off x="-43689" y="8592354"/>
            <a:ext cx="961852" cy="400110"/>
          </a:xfrm>
          <a:prstGeom prst="rect">
            <a:avLst/>
          </a:prstGeom>
          <a:noFill/>
          <a:ln>
            <a:noFill/>
          </a:ln>
        </p:spPr>
        <p:txBody>
          <a:bodyPr wrap="square">
            <a:spAutoFit/>
          </a:bodyPr>
          <a:lstStyle/>
          <a:p>
            <a:pPr algn="ctr">
              <a:lnSpc>
                <a:spcPts val="2400"/>
              </a:lnSpc>
              <a:defRPr/>
            </a:pPr>
            <a:r>
              <a:rPr lang="ja-JP" altLang="en-US" sz="2800" dirty="0">
                <a:solidFill>
                  <a:schemeClr val="dk1"/>
                </a:solidFill>
                <a:latin typeface="+mn-ea"/>
              </a:rPr>
              <a:t>③</a:t>
            </a:r>
            <a:endParaRPr lang="en-US" altLang="ja-JP" sz="2800" dirty="0">
              <a:solidFill>
                <a:schemeClr val="dk1"/>
              </a:solidFill>
              <a:latin typeface="+mn-ea"/>
            </a:endParaRPr>
          </a:p>
        </p:txBody>
      </p:sp>
      <p:sp>
        <p:nvSpPr>
          <p:cNvPr id="56" name="正方形/長方形 55">
            <a:extLst>
              <a:ext uri="{FF2B5EF4-FFF2-40B4-BE49-F238E27FC236}">
                <a16:creationId xmlns:a16="http://schemas.microsoft.com/office/drawing/2014/main" id="{F67380C9-8FBF-4D8B-B973-F26E661946DD}"/>
              </a:ext>
            </a:extLst>
          </p:cNvPr>
          <p:cNvSpPr/>
          <p:nvPr/>
        </p:nvSpPr>
        <p:spPr>
          <a:xfrm>
            <a:off x="3302852" y="8618398"/>
            <a:ext cx="961852" cy="400110"/>
          </a:xfrm>
          <a:prstGeom prst="rect">
            <a:avLst/>
          </a:prstGeom>
          <a:noFill/>
          <a:ln>
            <a:noFill/>
          </a:ln>
        </p:spPr>
        <p:txBody>
          <a:bodyPr wrap="square">
            <a:spAutoFit/>
          </a:bodyPr>
          <a:lstStyle/>
          <a:p>
            <a:pPr algn="ctr">
              <a:lnSpc>
                <a:spcPts val="2400"/>
              </a:lnSpc>
              <a:defRPr/>
            </a:pPr>
            <a:r>
              <a:rPr lang="ja-JP" altLang="en-US" sz="2800">
                <a:solidFill>
                  <a:schemeClr val="dk1"/>
                </a:solidFill>
                <a:latin typeface="+mn-ea"/>
              </a:rPr>
              <a:t>④</a:t>
            </a:r>
            <a:endParaRPr lang="en-US" altLang="ja-JP" sz="2800" dirty="0">
              <a:solidFill>
                <a:schemeClr val="dk1"/>
              </a:solidFill>
              <a:latin typeface="+mn-ea"/>
            </a:endParaRPr>
          </a:p>
        </p:txBody>
      </p:sp>
      <p:sp>
        <p:nvSpPr>
          <p:cNvPr id="60" name="爆発: 8 pt 59">
            <a:extLst>
              <a:ext uri="{FF2B5EF4-FFF2-40B4-BE49-F238E27FC236}">
                <a16:creationId xmlns:a16="http://schemas.microsoft.com/office/drawing/2014/main" id="{694F0901-C10A-4622-ADBF-001884587317}"/>
              </a:ext>
            </a:extLst>
          </p:cNvPr>
          <p:cNvSpPr/>
          <p:nvPr/>
        </p:nvSpPr>
        <p:spPr>
          <a:xfrm>
            <a:off x="1165908" y="5768983"/>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1" name="爆発: 8 pt 60">
            <a:extLst>
              <a:ext uri="{FF2B5EF4-FFF2-40B4-BE49-F238E27FC236}">
                <a16:creationId xmlns:a16="http://schemas.microsoft.com/office/drawing/2014/main" id="{C04016BF-63EC-47EE-8A69-8C1F43548D2E}"/>
              </a:ext>
            </a:extLst>
          </p:cNvPr>
          <p:cNvSpPr/>
          <p:nvPr/>
        </p:nvSpPr>
        <p:spPr>
          <a:xfrm>
            <a:off x="492000" y="5641551"/>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3" name="テキスト ボックス 62">
            <a:extLst>
              <a:ext uri="{FF2B5EF4-FFF2-40B4-BE49-F238E27FC236}">
                <a16:creationId xmlns:a16="http://schemas.microsoft.com/office/drawing/2014/main" id="{BC6F7505-2D61-4D8C-9356-5B965C56B5C8}"/>
              </a:ext>
            </a:extLst>
          </p:cNvPr>
          <p:cNvSpPr txBox="1"/>
          <p:nvPr/>
        </p:nvSpPr>
        <p:spPr>
          <a:xfrm>
            <a:off x="6453336" y="8682553"/>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１</a:t>
            </a:r>
          </a:p>
        </p:txBody>
      </p:sp>
      <p:sp>
        <p:nvSpPr>
          <p:cNvPr id="64" name="角丸四角形 13">
            <a:extLst>
              <a:ext uri="{FF2B5EF4-FFF2-40B4-BE49-F238E27FC236}">
                <a16:creationId xmlns:a16="http://schemas.microsoft.com/office/drawing/2014/main" id="{805CDE44-84BB-44C6-9091-3416C03ACBF5}"/>
              </a:ext>
            </a:extLst>
          </p:cNvPr>
          <p:cNvSpPr/>
          <p:nvPr/>
        </p:nvSpPr>
        <p:spPr>
          <a:xfrm>
            <a:off x="14675" y="839328"/>
            <a:ext cx="7005932" cy="648072"/>
          </a:xfrm>
          <a:prstGeom prst="roundRect">
            <a:avLst>
              <a:gd name="adj" fmla="val 5843"/>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800" b="1" dirty="0">
                <a:solidFill>
                  <a:srgbClr val="FF0000"/>
                </a:solidFill>
                <a:latin typeface="+mj-ea"/>
                <a:ea typeface="+mj-ea"/>
                <a:cs typeface="Meiryo UI" panose="020B0604030504040204" pitchFamily="50" charset="-128"/>
              </a:rPr>
              <a:t> 原則、農場外で牛等を扱ったり、野生動物に接触するような行為は認めない。</a:t>
            </a:r>
          </a:p>
        </p:txBody>
      </p:sp>
      <p:sp>
        <p:nvSpPr>
          <p:cNvPr id="4" name="テキスト ボックス 3">
            <a:extLst>
              <a:ext uri="{FF2B5EF4-FFF2-40B4-BE49-F238E27FC236}">
                <a16:creationId xmlns:a16="http://schemas.microsoft.com/office/drawing/2014/main" id="{5A168031-2344-404A-AD99-BA6AD6AE7E5F}"/>
              </a:ext>
            </a:extLst>
          </p:cNvPr>
          <p:cNvSpPr txBox="1"/>
          <p:nvPr/>
        </p:nvSpPr>
        <p:spPr>
          <a:xfrm>
            <a:off x="4210497" y="1603893"/>
            <a:ext cx="2554597"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飼養衛生管理者名等</a:t>
            </a:r>
          </a:p>
        </p:txBody>
      </p:sp>
      <p:pic>
        <p:nvPicPr>
          <p:cNvPr id="11" name="図 10">
            <a:extLst>
              <a:ext uri="{FF2B5EF4-FFF2-40B4-BE49-F238E27FC236}">
                <a16:creationId xmlns:a16="http://schemas.microsoft.com/office/drawing/2014/main" id="{6C525197-664E-4912-B3ED-93ED93217B8E}"/>
              </a:ext>
            </a:extLst>
          </p:cNvPr>
          <p:cNvPicPr>
            <a:picLocks noChangeAspect="1"/>
          </p:cNvPicPr>
          <p:nvPr/>
        </p:nvPicPr>
        <p:blipFill>
          <a:blip r:embed="rId11"/>
          <a:stretch>
            <a:fillRect/>
          </a:stretch>
        </p:blipFill>
        <p:spPr>
          <a:xfrm>
            <a:off x="4937031" y="4548441"/>
            <a:ext cx="1231991" cy="1245782"/>
          </a:xfrm>
          <a:prstGeom prst="rect">
            <a:avLst/>
          </a:prstGeom>
        </p:spPr>
      </p:pic>
      <p:pic>
        <p:nvPicPr>
          <p:cNvPr id="15" name="図 14">
            <a:extLst>
              <a:ext uri="{FF2B5EF4-FFF2-40B4-BE49-F238E27FC236}">
                <a16:creationId xmlns:a16="http://schemas.microsoft.com/office/drawing/2014/main" id="{11DCC263-E092-41C6-AF27-EB7E8EB8F4E0}"/>
              </a:ext>
            </a:extLst>
          </p:cNvPr>
          <p:cNvPicPr>
            <a:picLocks noChangeAspect="1"/>
          </p:cNvPicPr>
          <p:nvPr/>
        </p:nvPicPr>
        <p:blipFill>
          <a:blip r:embed="rId12"/>
          <a:stretch>
            <a:fillRect/>
          </a:stretch>
        </p:blipFill>
        <p:spPr>
          <a:xfrm>
            <a:off x="4492337" y="4420764"/>
            <a:ext cx="581813" cy="604540"/>
          </a:xfrm>
          <a:prstGeom prst="rect">
            <a:avLst/>
          </a:prstGeom>
        </p:spPr>
      </p:pic>
      <p:pic>
        <p:nvPicPr>
          <p:cNvPr id="21" name="図 20">
            <a:extLst>
              <a:ext uri="{FF2B5EF4-FFF2-40B4-BE49-F238E27FC236}">
                <a16:creationId xmlns:a16="http://schemas.microsoft.com/office/drawing/2014/main" id="{957A64A0-F52A-4B04-B611-F6B4EADD5348}"/>
              </a:ext>
            </a:extLst>
          </p:cNvPr>
          <p:cNvPicPr>
            <a:picLocks noChangeAspect="1"/>
          </p:cNvPicPr>
          <p:nvPr/>
        </p:nvPicPr>
        <p:blipFill>
          <a:blip r:embed="rId13"/>
          <a:stretch>
            <a:fillRect/>
          </a:stretch>
        </p:blipFill>
        <p:spPr>
          <a:xfrm flipH="1">
            <a:off x="1625890" y="7310775"/>
            <a:ext cx="418222" cy="1342957"/>
          </a:xfrm>
          <a:prstGeom prst="rect">
            <a:avLst/>
          </a:prstGeom>
        </p:spPr>
      </p:pic>
      <p:sp>
        <p:nvSpPr>
          <p:cNvPr id="65" name="爆発: 8 pt 64">
            <a:extLst>
              <a:ext uri="{FF2B5EF4-FFF2-40B4-BE49-F238E27FC236}">
                <a16:creationId xmlns:a16="http://schemas.microsoft.com/office/drawing/2014/main" id="{FC0F2224-D7F6-478E-BBE0-13B2B5C25965}"/>
              </a:ext>
            </a:extLst>
          </p:cNvPr>
          <p:cNvSpPr/>
          <p:nvPr/>
        </p:nvSpPr>
        <p:spPr>
          <a:xfrm>
            <a:off x="1013627" y="5745260"/>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6" name="爆発: 8 pt 65">
            <a:extLst>
              <a:ext uri="{FF2B5EF4-FFF2-40B4-BE49-F238E27FC236}">
                <a16:creationId xmlns:a16="http://schemas.microsoft.com/office/drawing/2014/main" id="{887DD260-61E4-4913-B5CC-10164F2F7DB7}"/>
              </a:ext>
            </a:extLst>
          </p:cNvPr>
          <p:cNvSpPr/>
          <p:nvPr/>
        </p:nvSpPr>
        <p:spPr>
          <a:xfrm>
            <a:off x="1261919" y="5454325"/>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58" name="乗算記号 57">
            <a:extLst>
              <a:ext uri="{FF2B5EF4-FFF2-40B4-BE49-F238E27FC236}">
                <a16:creationId xmlns:a16="http://schemas.microsoft.com/office/drawing/2014/main" id="{72E9A60C-F3AD-41F1-8E3D-4011DA99DBDA}"/>
              </a:ext>
            </a:extLst>
          </p:cNvPr>
          <p:cNvSpPr/>
          <p:nvPr/>
        </p:nvSpPr>
        <p:spPr>
          <a:xfrm>
            <a:off x="437237" y="5086640"/>
            <a:ext cx="1368152" cy="1345347"/>
          </a:xfrm>
          <a:prstGeom prst="mathMultiply">
            <a:avLst>
              <a:gd name="adj1" fmla="val 518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乗算記号 66">
            <a:extLst>
              <a:ext uri="{FF2B5EF4-FFF2-40B4-BE49-F238E27FC236}">
                <a16:creationId xmlns:a16="http://schemas.microsoft.com/office/drawing/2014/main" id="{CCE203F6-A5AE-4449-AF00-70BE305FC8A0}"/>
              </a:ext>
            </a:extLst>
          </p:cNvPr>
          <p:cNvSpPr/>
          <p:nvPr/>
        </p:nvSpPr>
        <p:spPr>
          <a:xfrm>
            <a:off x="1958876" y="5394084"/>
            <a:ext cx="1368152" cy="1345347"/>
          </a:xfrm>
          <a:prstGeom prst="mathMultiply">
            <a:avLst>
              <a:gd name="adj1" fmla="val 518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爆発: 8 pt 61">
            <a:extLst>
              <a:ext uri="{FF2B5EF4-FFF2-40B4-BE49-F238E27FC236}">
                <a16:creationId xmlns:a16="http://schemas.microsoft.com/office/drawing/2014/main" id="{0A0A5422-8FD2-4963-B7DB-5ACA87ED894A}"/>
              </a:ext>
            </a:extLst>
          </p:cNvPr>
          <p:cNvSpPr/>
          <p:nvPr/>
        </p:nvSpPr>
        <p:spPr>
          <a:xfrm>
            <a:off x="1628800" y="6579634"/>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59" name="爆発: 8 pt 58">
            <a:extLst>
              <a:ext uri="{FF2B5EF4-FFF2-40B4-BE49-F238E27FC236}">
                <a16:creationId xmlns:a16="http://schemas.microsoft.com/office/drawing/2014/main" id="{46223968-EBD4-4D19-BC80-E2B20996EDB4}"/>
              </a:ext>
            </a:extLst>
          </p:cNvPr>
          <p:cNvSpPr/>
          <p:nvPr/>
        </p:nvSpPr>
        <p:spPr>
          <a:xfrm>
            <a:off x="1556792" y="6486526"/>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pic>
        <p:nvPicPr>
          <p:cNvPr id="10" name="図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1700808" y="5871055"/>
            <a:ext cx="588300" cy="501145"/>
          </a:xfrm>
          <a:prstGeom prst="rect">
            <a:avLst/>
          </a:prstGeom>
        </p:spPr>
      </p:pic>
      <p:sp>
        <p:nvSpPr>
          <p:cNvPr id="57" name="爆発: 8 pt 58">
            <a:extLst>
              <a:ext uri="{FF2B5EF4-FFF2-40B4-BE49-F238E27FC236}">
                <a16:creationId xmlns:a16="http://schemas.microsoft.com/office/drawing/2014/main" id="{46223968-EBD4-4D19-BC80-E2B20996EDB4}"/>
              </a:ext>
            </a:extLst>
          </p:cNvPr>
          <p:cNvSpPr/>
          <p:nvPr/>
        </p:nvSpPr>
        <p:spPr>
          <a:xfrm>
            <a:off x="1892829" y="5986243"/>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Tree>
    <p:extLst>
      <p:ext uri="{BB962C8B-B14F-4D97-AF65-F5344CB8AC3E}">
        <p14:creationId xmlns:p14="http://schemas.microsoft.com/office/powerpoint/2010/main" val="3631641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E0A413B1-458D-4207-9419-03FB5FF25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1701" y="3415662"/>
            <a:ext cx="1057275" cy="728663"/>
          </a:xfrm>
          <a:prstGeom prst="rect">
            <a:avLst/>
          </a:prstGeom>
        </p:spPr>
      </p:pic>
      <p:sp>
        <p:nvSpPr>
          <p:cNvPr id="7" name="テキスト ボックス 6"/>
          <p:cNvSpPr txBox="1"/>
          <p:nvPr/>
        </p:nvSpPr>
        <p:spPr>
          <a:xfrm>
            <a:off x="169814" y="139480"/>
            <a:ext cx="5287061" cy="853993"/>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海外からの肉製品の持込み禁止</a:t>
            </a:r>
          </a:p>
          <a:p>
            <a:endParaRPr lang="ja-JP" altLang="en-US" sz="2400" b="1" i="1" dirty="0">
              <a:latin typeface="+mn-ea"/>
              <a:cs typeface="Meiryo UI" panose="020B0604030504040204" pitchFamily="50" charset="-128"/>
            </a:endParaRPr>
          </a:p>
        </p:txBody>
      </p:sp>
      <p:sp>
        <p:nvSpPr>
          <p:cNvPr id="4" name="正方形/長方形 3">
            <a:extLst>
              <a:ext uri="{FF2B5EF4-FFF2-40B4-BE49-F238E27FC236}">
                <a16:creationId xmlns:a16="http://schemas.microsoft.com/office/drawing/2014/main" id="{8950D83A-E7F0-47E5-89B6-DD01D698ECB0}"/>
              </a:ext>
            </a:extLst>
          </p:cNvPr>
          <p:cNvSpPr/>
          <p:nvPr/>
        </p:nvSpPr>
        <p:spPr>
          <a:xfrm>
            <a:off x="207446" y="885071"/>
            <a:ext cx="6525343" cy="2246769"/>
          </a:xfrm>
          <a:prstGeom prst="rect">
            <a:avLst/>
          </a:prstGeom>
        </p:spPr>
        <p:txBody>
          <a:bodyPr wrap="square">
            <a:spAutoFit/>
          </a:bodyPr>
          <a:lstStyle/>
          <a:p>
            <a:pPr>
              <a:lnSpc>
                <a:spcPts val="2400"/>
              </a:lnSpc>
              <a:defRPr/>
            </a:pPr>
            <a:r>
              <a:rPr lang="ja-JP" altLang="en-US" sz="2133" dirty="0">
                <a:solidFill>
                  <a:srgbClr val="FF0000"/>
                </a:solidFill>
                <a:latin typeface="+mn-ea"/>
              </a:rPr>
              <a:t>海外からの肉製品を日本に持ち込んではならない。</a:t>
            </a:r>
            <a:endParaRPr lang="en-US" altLang="ja-JP" sz="2133" dirty="0">
              <a:solidFill>
                <a:srgbClr val="FF0000"/>
              </a:solidFill>
              <a:latin typeface="+mn-ea"/>
            </a:endParaRPr>
          </a:p>
          <a:p>
            <a:pPr>
              <a:lnSpc>
                <a:spcPts val="2400"/>
              </a:lnSpc>
              <a:defRPr/>
            </a:pPr>
            <a:endParaRPr lang="ja-JP" altLang="en-US" sz="2133" dirty="0">
              <a:latin typeface="+mn-ea"/>
            </a:endParaRPr>
          </a:p>
          <a:p>
            <a:pPr>
              <a:lnSpc>
                <a:spcPts val="2400"/>
              </a:lnSpc>
              <a:defRPr/>
            </a:pPr>
            <a:r>
              <a:rPr lang="ja-JP" altLang="en-US" sz="2133" dirty="0">
                <a:latin typeface="+mn-ea"/>
              </a:rPr>
              <a:t>　　　　　　　　　　　　　　　は、　</a:t>
            </a:r>
            <a:r>
              <a:rPr lang="ja-JP" altLang="en-US" sz="1800" dirty="0">
                <a:latin typeface="+mn-ea"/>
              </a:rPr>
              <a:t>　　　　　　　　　　　　</a:t>
            </a:r>
            <a:r>
              <a:rPr lang="ja-JP" altLang="en-US" sz="2133" dirty="0">
                <a:latin typeface="+mn-ea"/>
              </a:rPr>
              <a:t>に対し、年に　　　回研修を開催し、外国から、牛・羊・山羊肉、ローストビーフ、ハンバーグ等の食品</a:t>
            </a:r>
            <a:r>
              <a:rPr lang="ja-JP" altLang="en-US" sz="2133" dirty="0">
                <a:solidFill>
                  <a:schemeClr val="dk1"/>
                </a:solidFill>
                <a:latin typeface="+mn-ea"/>
              </a:rPr>
              <a:t>を日本に持ってこない、また、郵送しないことを伝える。</a:t>
            </a:r>
            <a:endParaRPr lang="en-US" altLang="ja-JP" sz="2133" dirty="0">
              <a:solidFill>
                <a:schemeClr val="dk1"/>
              </a:solidFill>
              <a:latin typeface="+mn-ea"/>
            </a:endParaRPr>
          </a:p>
          <a:p>
            <a:pPr>
              <a:lnSpc>
                <a:spcPts val="2400"/>
              </a:lnSpc>
              <a:defRPr/>
            </a:pPr>
            <a:endParaRPr lang="en-US" altLang="ja-JP" sz="2133" dirty="0">
              <a:solidFill>
                <a:schemeClr val="dk1"/>
              </a:solidFill>
              <a:latin typeface="+mn-ea"/>
            </a:endParaRPr>
          </a:p>
        </p:txBody>
      </p:sp>
      <p:sp>
        <p:nvSpPr>
          <p:cNvPr id="9" name="矢印: 下カーブ 8">
            <a:extLst>
              <a:ext uri="{FF2B5EF4-FFF2-40B4-BE49-F238E27FC236}">
                <a16:creationId xmlns:a16="http://schemas.microsoft.com/office/drawing/2014/main" id="{B15B9A60-0705-48EB-8767-FC79F0A68326}"/>
              </a:ext>
            </a:extLst>
          </p:cNvPr>
          <p:cNvSpPr/>
          <p:nvPr/>
        </p:nvSpPr>
        <p:spPr>
          <a:xfrm>
            <a:off x="1979190" y="3807405"/>
            <a:ext cx="2660303" cy="1068718"/>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乗算記号 9">
            <a:extLst>
              <a:ext uri="{FF2B5EF4-FFF2-40B4-BE49-F238E27FC236}">
                <a16:creationId xmlns:a16="http://schemas.microsoft.com/office/drawing/2014/main" id="{613AD91D-F2A4-464C-956C-872BF98F7B7A}"/>
              </a:ext>
            </a:extLst>
          </p:cNvPr>
          <p:cNvSpPr/>
          <p:nvPr/>
        </p:nvSpPr>
        <p:spPr>
          <a:xfrm>
            <a:off x="2695892" y="3131840"/>
            <a:ext cx="1368152" cy="1345347"/>
          </a:xfrm>
          <a:prstGeom prst="mathMultiply">
            <a:avLst>
              <a:gd name="adj1" fmla="val 1273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3D モデル 7" descr="飛行機">
            <a:extLst>
              <a:ext uri="{FF2B5EF4-FFF2-40B4-BE49-F238E27FC236}">
                <a16:creationId xmlns:a16="http://schemas.microsoft.com/office/drawing/2014/main" id="{D1FD86AA-ECF3-4E92-865A-D1D4D45B2F2C}"/>
              </a:ext>
            </a:extLst>
          </p:cNvPr>
          <p:cNvPicPr>
            <a:picLocks noGrp="1" noRot="1" noChangeAspect="1" noMove="1" noResize="1" noEditPoints="1" noAdjustHandles="1" noChangeArrowheads="1" noChangeShapeType="1" noCrop="1"/>
          </p:cNvPicPr>
          <p:nvPr/>
        </p:nvPicPr>
        <p:blipFill>
          <a:blip r:embed="rId3"/>
          <a:stretch>
            <a:fillRect/>
          </a:stretch>
        </p:blipFill>
        <p:spPr>
          <a:xfrm rot="21324104">
            <a:off x="601089" y="3584168"/>
            <a:ext cx="2245362" cy="839992"/>
          </a:xfrm>
          <a:prstGeom prst="rect">
            <a:avLst/>
          </a:prstGeom>
        </p:spPr>
      </p:pic>
      <p:sp>
        <p:nvSpPr>
          <p:cNvPr id="12" name="テキスト ボックス 11">
            <a:extLst>
              <a:ext uri="{FF2B5EF4-FFF2-40B4-BE49-F238E27FC236}">
                <a16:creationId xmlns:a16="http://schemas.microsoft.com/office/drawing/2014/main" id="{B4F3D331-3DF2-4AD0-A278-4BCB635D9F37}"/>
              </a:ext>
            </a:extLst>
          </p:cNvPr>
          <p:cNvSpPr txBox="1"/>
          <p:nvPr/>
        </p:nvSpPr>
        <p:spPr>
          <a:xfrm>
            <a:off x="6453336" y="8754561"/>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２</a:t>
            </a:r>
          </a:p>
        </p:txBody>
      </p:sp>
      <p:sp>
        <p:nvSpPr>
          <p:cNvPr id="20" name="テキスト ボックス 19">
            <a:extLst>
              <a:ext uri="{FF2B5EF4-FFF2-40B4-BE49-F238E27FC236}">
                <a16:creationId xmlns:a16="http://schemas.microsoft.com/office/drawing/2014/main" id="{93A3A289-FC8B-43A8-AB94-0D59C5E21181}"/>
              </a:ext>
            </a:extLst>
          </p:cNvPr>
          <p:cNvSpPr txBox="1"/>
          <p:nvPr/>
        </p:nvSpPr>
        <p:spPr>
          <a:xfrm>
            <a:off x="343748" y="1484801"/>
            <a:ext cx="2622889"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飼養衛生管理者名</a:t>
            </a:r>
          </a:p>
        </p:txBody>
      </p:sp>
      <p:sp>
        <p:nvSpPr>
          <p:cNvPr id="21" name="テキスト ボックス 20">
            <a:extLst>
              <a:ext uri="{FF2B5EF4-FFF2-40B4-BE49-F238E27FC236}">
                <a16:creationId xmlns:a16="http://schemas.microsoft.com/office/drawing/2014/main" id="{280D0AAA-85AF-47A9-A198-BE6A4D731A40}"/>
              </a:ext>
            </a:extLst>
          </p:cNvPr>
          <p:cNvSpPr txBox="1"/>
          <p:nvPr/>
        </p:nvSpPr>
        <p:spPr>
          <a:xfrm>
            <a:off x="3429000" y="1484801"/>
            <a:ext cx="1872208"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従事者名</a:t>
            </a:r>
          </a:p>
        </p:txBody>
      </p:sp>
      <p:sp>
        <p:nvSpPr>
          <p:cNvPr id="22" name="テキスト ボックス 21">
            <a:extLst>
              <a:ext uri="{FF2B5EF4-FFF2-40B4-BE49-F238E27FC236}">
                <a16:creationId xmlns:a16="http://schemas.microsoft.com/office/drawing/2014/main" id="{8456EB49-3298-41BA-9A65-ABAB4243F5A0}"/>
              </a:ext>
            </a:extLst>
          </p:cNvPr>
          <p:cNvSpPr txBox="1"/>
          <p:nvPr/>
        </p:nvSpPr>
        <p:spPr>
          <a:xfrm>
            <a:off x="633869" y="1824466"/>
            <a:ext cx="319718" cy="307777"/>
          </a:xfrm>
          <a:prstGeom prst="rect">
            <a:avLst/>
          </a:prstGeom>
          <a:noFill/>
          <a:ln>
            <a:solidFill>
              <a:schemeClr val="tx1"/>
            </a:solidFill>
          </a:ln>
        </p:spPr>
        <p:txBody>
          <a:bodyPr wrap="square" rtlCol="0">
            <a:spAutoFit/>
          </a:bodyPr>
          <a:lstStyle/>
          <a:p>
            <a:r>
              <a:rPr kumimoji="1" lang="ja-JP" altLang="en-US" sz="1400" dirty="0">
                <a:latin typeface="ＭＳ 明朝" panose="02020609040205080304" pitchFamily="17" charset="-128"/>
                <a:ea typeface="ＭＳ 明朝" panose="02020609040205080304" pitchFamily="17" charset="-128"/>
              </a:rPr>
              <a:t>●</a:t>
            </a:r>
          </a:p>
        </p:txBody>
      </p:sp>
      <p:sp>
        <p:nvSpPr>
          <p:cNvPr id="26" name="角丸四角形 13">
            <a:extLst>
              <a:ext uri="{FF2B5EF4-FFF2-40B4-BE49-F238E27FC236}">
                <a16:creationId xmlns:a16="http://schemas.microsoft.com/office/drawing/2014/main" id="{985CED07-C437-4AA3-B243-200780B34EC7}"/>
              </a:ext>
            </a:extLst>
          </p:cNvPr>
          <p:cNvSpPr/>
          <p:nvPr/>
        </p:nvSpPr>
        <p:spPr>
          <a:xfrm>
            <a:off x="147366" y="810704"/>
            <a:ext cx="6666010" cy="2181087"/>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pPr>
              <a:spcAft>
                <a:spcPts val="800"/>
              </a:spcAft>
            </a:pPr>
            <a:r>
              <a:rPr lang="ja-JP" altLang="en-US" sz="1867" dirty="0">
                <a:latin typeface="+mj-ea"/>
                <a:ea typeface="+mj-ea"/>
                <a:cs typeface="Meiryo UI" panose="020B0604030504040204" pitchFamily="50" charset="-128"/>
              </a:rPr>
              <a:t>　</a:t>
            </a:r>
            <a:endParaRPr lang="ja-JP" altLang="en-US" sz="1600" dirty="0">
              <a:latin typeface="+mj-ea"/>
              <a:ea typeface="+mj-ea"/>
              <a:cs typeface="Meiryo UI" panose="020B0604030504040204" pitchFamily="50" charset="-128"/>
            </a:endParaRPr>
          </a:p>
        </p:txBody>
      </p:sp>
      <p:pic>
        <p:nvPicPr>
          <p:cNvPr id="6" name="図 5">
            <a:extLst>
              <a:ext uri="{FF2B5EF4-FFF2-40B4-BE49-F238E27FC236}">
                <a16:creationId xmlns:a16="http://schemas.microsoft.com/office/drawing/2014/main" id="{897F07DF-8187-4296-B55E-D07A158FC1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8899" y="3126086"/>
            <a:ext cx="1107960" cy="784286"/>
          </a:xfrm>
          <a:prstGeom prst="rect">
            <a:avLst/>
          </a:prstGeom>
        </p:spPr>
      </p:pic>
      <p:pic>
        <p:nvPicPr>
          <p:cNvPr id="13" name="図 12">
            <a:extLst>
              <a:ext uri="{FF2B5EF4-FFF2-40B4-BE49-F238E27FC236}">
                <a16:creationId xmlns:a16="http://schemas.microsoft.com/office/drawing/2014/main" id="{3A758C73-F9D8-4679-BA3C-30164006FA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5619" y="3893464"/>
            <a:ext cx="1238273" cy="773920"/>
          </a:xfrm>
          <a:prstGeom prst="rect">
            <a:avLst/>
          </a:prstGeom>
        </p:spPr>
      </p:pic>
      <p:pic>
        <p:nvPicPr>
          <p:cNvPr id="19" name="図 18">
            <a:extLst>
              <a:ext uri="{FF2B5EF4-FFF2-40B4-BE49-F238E27FC236}">
                <a16:creationId xmlns:a16="http://schemas.microsoft.com/office/drawing/2014/main" id="{67C44D8E-B8F9-4A6B-992D-5FEAB89FD6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24" y="4893196"/>
            <a:ext cx="3066360" cy="2115788"/>
          </a:xfrm>
          <a:prstGeom prst="rect">
            <a:avLst/>
          </a:prstGeom>
        </p:spPr>
      </p:pic>
      <p:pic>
        <p:nvPicPr>
          <p:cNvPr id="36" name="図 35">
            <a:extLst>
              <a:ext uri="{FF2B5EF4-FFF2-40B4-BE49-F238E27FC236}">
                <a16:creationId xmlns:a16="http://schemas.microsoft.com/office/drawing/2014/main" id="{7E8BB95E-14BD-4266-AAE2-8F28114F52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01158" y="4711299"/>
            <a:ext cx="1976200" cy="1976200"/>
          </a:xfrm>
          <a:prstGeom prst="rect">
            <a:avLst/>
          </a:prstGeom>
        </p:spPr>
      </p:pic>
      <p:pic>
        <p:nvPicPr>
          <p:cNvPr id="37" name="図 36">
            <a:extLst>
              <a:ext uri="{FF2B5EF4-FFF2-40B4-BE49-F238E27FC236}">
                <a16:creationId xmlns:a16="http://schemas.microsoft.com/office/drawing/2014/main" id="{2793C106-F2F9-42CD-AE0F-D753D0AB529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851" t="33334" r="56299" b="51190"/>
          <a:stretch/>
        </p:blipFill>
        <p:spPr>
          <a:xfrm>
            <a:off x="4869985" y="6283682"/>
            <a:ext cx="1335234" cy="469136"/>
          </a:xfrm>
          <a:prstGeom prst="rect">
            <a:avLst/>
          </a:prstGeom>
        </p:spPr>
      </p:pic>
      <p:sp>
        <p:nvSpPr>
          <p:cNvPr id="38" name="正方形/長方形 37">
            <a:extLst>
              <a:ext uri="{FF2B5EF4-FFF2-40B4-BE49-F238E27FC236}">
                <a16:creationId xmlns:a16="http://schemas.microsoft.com/office/drawing/2014/main" id="{2001E201-4CB8-41AF-A629-DEC0BA5A5890}"/>
              </a:ext>
            </a:extLst>
          </p:cNvPr>
          <p:cNvSpPr/>
          <p:nvPr/>
        </p:nvSpPr>
        <p:spPr>
          <a:xfrm>
            <a:off x="417788" y="7205243"/>
            <a:ext cx="5924360"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1600" dirty="0">
                <a:latin typeface="HGSｺﾞｼｯｸE" panose="020B0900000000000000" pitchFamily="50" charset="-128"/>
                <a:ea typeface="HGSｺﾞｼｯｸE" panose="020B0900000000000000" pitchFamily="50" charset="-128"/>
                <a:cs typeface="Times New Roman" panose="02020603050405020304" pitchFamily="18" charset="0"/>
              </a:rPr>
              <a:t>　</a:t>
            </a:r>
            <a:r>
              <a:rPr lang="ja-JP" altLang="ja-JP" sz="1600" dirty="0">
                <a:latin typeface="HGSｺﾞｼｯｸE" panose="020B0900000000000000" pitchFamily="50" charset="-128"/>
                <a:ea typeface="HGSｺﾞｼｯｸE" panose="020B0900000000000000" pitchFamily="50" charset="-128"/>
                <a:cs typeface="Times New Roman" panose="02020603050405020304" pitchFamily="18" charset="0"/>
              </a:rPr>
              <a:t>現在、多くの国で口蹄疫や</a:t>
            </a:r>
            <a:r>
              <a:rPr lang="en-US" altLang="ja-JP" sz="1600" dirty="0">
                <a:latin typeface="HGSｺﾞｼｯｸE" panose="020B0900000000000000" pitchFamily="50" charset="-128"/>
                <a:ea typeface="HGSｺﾞｼｯｸE" panose="020B0900000000000000" pitchFamily="50" charset="-128"/>
                <a:cs typeface="Times New Roman" panose="02020603050405020304" pitchFamily="18" charset="0"/>
              </a:rPr>
              <a:t>ASF</a:t>
            </a:r>
            <a:r>
              <a:rPr lang="ja-JP" altLang="ja-JP" sz="1600" dirty="0">
                <a:latin typeface="HGSｺﾞｼｯｸE" panose="020B0900000000000000" pitchFamily="50" charset="-128"/>
                <a:ea typeface="HGSｺﾞｼｯｸE" panose="020B0900000000000000" pitchFamily="50" charset="-128"/>
                <a:cs typeface="Times New Roman" panose="02020603050405020304" pitchFamily="18" charset="0"/>
              </a:rPr>
              <a:t>（アフリカ豚熱）などの家畜の病気が発生しています。また、おみやげや個人消費用の畜産物は検査証明書の取得が難しいため、肉製品や動物由来製品のほとんどは、日本へ持ち込むことができません。</a:t>
            </a:r>
            <a:r>
              <a:rPr lang="ja-JP" altLang="en-US" sz="1600" dirty="0">
                <a:latin typeface="HGSｺﾞｼｯｸE" panose="020B0900000000000000" pitchFamily="50" charset="-128"/>
                <a:ea typeface="HGSｺﾞｼｯｸE" panose="020B0900000000000000" pitchFamily="50" charset="-128"/>
                <a:cs typeface="Times New Roman" panose="02020603050405020304" pitchFamily="18" charset="0"/>
              </a:rPr>
              <a:t>　　　　　　　　</a:t>
            </a:r>
            <a:r>
              <a:rPr lang="en-US" altLang="ja-JP" sz="1600" dirty="0">
                <a:latin typeface="HGSｺﾞｼｯｸE" panose="020B0900000000000000" pitchFamily="50" charset="-128"/>
                <a:ea typeface="HGSｺﾞｼｯｸE" panose="020B0900000000000000" pitchFamily="50" charset="-128"/>
                <a:cs typeface="Times New Roman" panose="02020603050405020304" pitchFamily="18" charset="0"/>
              </a:rPr>
              <a:t>(</a:t>
            </a:r>
            <a:r>
              <a:rPr lang="ja-JP" altLang="en-US" sz="1600" dirty="0">
                <a:latin typeface="HGSｺﾞｼｯｸE" panose="020B0900000000000000" pitchFamily="50" charset="-128"/>
                <a:ea typeface="HGSｺﾞｼｯｸE" panose="020B0900000000000000" pitchFamily="50" charset="-128"/>
                <a:cs typeface="Times New Roman" panose="02020603050405020304" pitchFamily="18" charset="0"/>
              </a:rPr>
              <a:t>動物検疫所ホームページより</a:t>
            </a:r>
            <a:r>
              <a:rPr lang="en-US" altLang="ja-JP" sz="1600" dirty="0">
                <a:latin typeface="HGSｺﾞｼｯｸE" panose="020B0900000000000000" pitchFamily="50" charset="-128"/>
                <a:ea typeface="HGSｺﾞｼｯｸE" panose="020B0900000000000000" pitchFamily="50" charset="-128"/>
                <a:cs typeface="Times New Roman" panose="02020603050405020304" pitchFamily="18" charset="0"/>
              </a:rPr>
              <a:t>)</a:t>
            </a:r>
            <a:endParaRPr lang="ja-JP" altLang="en-US" sz="1600" dirty="0">
              <a:latin typeface="HGSｺﾞｼｯｸE" panose="020B0900000000000000" pitchFamily="50" charset="-128"/>
              <a:ea typeface="HGSｺﾞｼｯｸE" panose="020B0900000000000000" pitchFamily="50" charset="-128"/>
            </a:endParaRPr>
          </a:p>
        </p:txBody>
      </p:sp>
    </p:spTree>
    <p:extLst>
      <p:ext uri="{BB962C8B-B14F-4D97-AF65-F5344CB8AC3E}">
        <p14:creationId xmlns:p14="http://schemas.microsoft.com/office/powerpoint/2010/main" val="915750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66328" y="48427"/>
            <a:ext cx="4990864" cy="853993"/>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海外渡航時及び帰国後の対策</a:t>
            </a:r>
          </a:p>
          <a:p>
            <a:endParaRPr lang="ja-JP" altLang="en-US" sz="2400" b="1" i="1" dirty="0">
              <a:latin typeface="+mn-ea"/>
              <a:cs typeface="Meiryo UI" panose="020B0604030504040204" pitchFamily="50" charset="-128"/>
            </a:endParaRPr>
          </a:p>
        </p:txBody>
      </p:sp>
      <p:sp>
        <p:nvSpPr>
          <p:cNvPr id="4" name="正方形/長方形 3">
            <a:extLst>
              <a:ext uri="{FF2B5EF4-FFF2-40B4-BE49-F238E27FC236}">
                <a16:creationId xmlns:a16="http://schemas.microsoft.com/office/drawing/2014/main" id="{8950D83A-E7F0-47E5-89B6-DD01D698ECB0}"/>
              </a:ext>
            </a:extLst>
          </p:cNvPr>
          <p:cNvSpPr/>
          <p:nvPr/>
        </p:nvSpPr>
        <p:spPr>
          <a:xfrm>
            <a:off x="257201" y="841367"/>
            <a:ext cx="6525343" cy="5016758"/>
          </a:xfrm>
          <a:prstGeom prst="rect">
            <a:avLst/>
          </a:prstGeom>
        </p:spPr>
        <p:txBody>
          <a:bodyPr wrap="square">
            <a:spAutoFit/>
          </a:bodyPr>
          <a:lstStyle/>
          <a:p>
            <a:pPr>
              <a:lnSpc>
                <a:spcPts val="2400"/>
              </a:lnSpc>
              <a:defRPr/>
            </a:pPr>
            <a:endParaRPr lang="en-US" altLang="ja-JP" sz="2133" dirty="0">
              <a:solidFill>
                <a:schemeClr val="dk1"/>
              </a:solidFill>
              <a:latin typeface="+mn-ea"/>
            </a:endParaRPr>
          </a:p>
          <a:p>
            <a:pPr>
              <a:lnSpc>
                <a:spcPts val="2400"/>
              </a:lnSpc>
              <a:defRPr/>
            </a:pPr>
            <a:r>
              <a:rPr lang="ja-JP" altLang="en-US" sz="2133" dirty="0">
                <a:solidFill>
                  <a:srgbClr val="FF0000"/>
                </a:solidFill>
                <a:latin typeface="+mn-ea"/>
              </a:rPr>
              <a:t>原則、口蹄疫等が発生している地域へは渡航しない。</a:t>
            </a:r>
            <a:endParaRPr lang="en-US" altLang="ja-JP" sz="2133" dirty="0">
              <a:solidFill>
                <a:srgbClr val="FF0000"/>
              </a:solidFill>
              <a:latin typeface="+mn-ea"/>
            </a:endParaRPr>
          </a:p>
          <a:p>
            <a:pPr>
              <a:lnSpc>
                <a:spcPts val="2400"/>
              </a:lnSpc>
              <a:defRPr/>
            </a:pPr>
            <a:r>
              <a:rPr lang="en-US" altLang="ja-JP" sz="2133" dirty="0">
                <a:solidFill>
                  <a:srgbClr val="FF0000"/>
                </a:solidFill>
                <a:latin typeface="+mn-ea"/>
              </a:rPr>
              <a:t>※</a:t>
            </a:r>
            <a:r>
              <a:rPr lang="ja-JP" altLang="en-US" sz="2133" dirty="0">
                <a:solidFill>
                  <a:srgbClr val="FF0000"/>
                </a:solidFill>
                <a:latin typeface="+mn-ea"/>
              </a:rPr>
              <a:t>最新の発生地域は、農林水産省ウェブサイトを確認すること。</a:t>
            </a:r>
            <a:endParaRPr lang="en-US" altLang="ja-JP" sz="2133" dirty="0">
              <a:solidFill>
                <a:srgbClr val="FF0000"/>
              </a:solidFill>
              <a:latin typeface="+mn-ea"/>
            </a:endParaRPr>
          </a:p>
          <a:p>
            <a:pPr>
              <a:lnSpc>
                <a:spcPts val="2400"/>
              </a:lnSpc>
              <a:defRPr/>
            </a:pPr>
            <a:endParaRPr lang="en-US" altLang="ja-JP" sz="2133" dirty="0">
              <a:solidFill>
                <a:schemeClr val="dk1"/>
              </a:solidFill>
              <a:latin typeface="+mn-ea"/>
            </a:endParaRPr>
          </a:p>
          <a:p>
            <a:pPr>
              <a:lnSpc>
                <a:spcPts val="2400"/>
              </a:lnSpc>
              <a:defRPr/>
            </a:pPr>
            <a:r>
              <a:rPr lang="ja-JP" altLang="en-US" sz="2133" dirty="0">
                <a:solidFill>
                  <a:schemeClr val="dk1"/>
                </a:solidFill>
                <a:latin typeface="+mn-ea"/>
              </a:rPr>
              <a:t>やむを得ず、海外渡航する場合は、</a:t>
            </a:r>
            <a:endParaRPr lang="en-US" altLang="ja-JP" sz="2133" dirty="0">
              <a:solidFill>
                <a:schemeClr val="dk1"/>
              </a:solidFill>
              <a:latin typeface="+mn-ea"/>
            </a:endParaRPr>
          </a:p>
          <a:p>
            <a:pPr>
              <a:lnSpc>
                <a:spcPts val="2400"/>
              </a:lnSpc>
              <a:defRPr/>
            </a:pPr>
            <a:r>
              <a:rPr lang="ja-JP" altLang="en-US" sz="2133" dirty="0">
                <a:solidFill>
                  <a:schemeClr val="dk1"/>
                </a:solidFill>
                <a:latin typeface="+mn-ea"/>
              </a:rPr>
              <a:t>○事前に </a:t>
            </a:r>
            <a:r>
              <a:rPr lang="ja-JP" altLang="en-US" sz="1800" dirty="0">
                <a:solidFill>
                  <a:schemeClr val="bg1"/>
                </a:solidFill>
                <a:latin typeface="+mn-ea"/>
              </a:rPr>
              <a:t>　　　　　　　　　　　　　　　</a:t>
            </a:r>
            <a:r>
              <a:rPr lang="ja-JP" altLang="en-US" sz="1800" dirty="0">
                <a:latin typeface="+mn-ea"/>
              </a:rPr>
              <a:t>　　</a:t>
            </a:r>
            <a:r>
              <a:rPr lang="ja-JP" altLang="en-US" sz="2133" dirty="0">
                <a:latin typeface="+mn-ea"/>
              </a:rPr>
              <a:t>に渡航先、渡航期間を申し出る。</a:t>
            </a:r>
            <a:endParaRPr lang="en-US" altLang="ja-JP" sz="2133" dirty="0">
              <a:latin typeface="+mn-ea"/>
            </a:endParaRPr>
          </a:p>
          <a:p>
            <a:pPr>
              <a:lnSpc>
                <a:spcPts val="2400"/>
              </a:lnSpc>
              <a:defRPr/>
            </a:pPr>
            <a:endParaRPr lang="en-US" altLang="ja-JP" sz="2133" dirty="0">
              <a:latin typeface="+mn-ea"/>
            </a:endParaRPr>
          </a:p>
          <a:p>
            <a:pPr>
              <a:lnSpc>
                <a:spcPts val="2400"/>
              </a:lnSpc>
              <a:defRPr/>
            </a:pPr>
            <a:r>
              <a:rPr lang="ja-JP" altLang="en-US" sz="2133" dirty="0">
                <a:latin typeface="+mn-ea"/>
              </a:rPr>
              <a:t>○渡航先では、畜産関係施設に立ち寄らない。</a:t>
            </a:r>
            <a:endParaRPr lang="en-US" altLang="ja-JP" sz="2133" dirty="0">
              <a:latin typeface="+mn-ea"/>
            </a:endParaRPr>
          </a:p>
          <a:p>
            <a:pPr>
              <a:lnSpc>
                <a:spcPts val="2400"/>
              </a:lnSpc>
              <a:defRPr/>
            </a:pPr>
            <a:endParaRPr lang="en-US" altLang="ja-JP" sz="2133" dirty="0">
              <a:latin typeface="+mn-ea"/>
            </a:endParaRPr>
          </a:p>
          <a:p>
            <a:pPr>
              <a:lnSpc>
                <a:spcPts val="2400"/>
              </a:lnSpc>
              <a:defRPr/>
            </a:pPr>
            <a:r>
              <a:rPr lang="ja-JP" altLang="en-US" sz="2133" dirty="0">
                <a:latin typeface="+mn-ea"/>
              </a:rPr>
              <a:t>○帰国後は、帰国したことを、</a:t>
            </a:r>
            <a:r>
              <a:rPr lang="ja-JP" altLang="en-US" sz="1800" dirty="0">
                <a:latin typeface="+mn-ea"/>
              </a:rPr>
              <a:t>　　　　　　　　　　　　　　　　　</a:t>
            </a:r>
            <a:r>
              <a:rPr lang="ja-JP" altLang="en-US" sz="2130" dirty="0">
                <a:latin typeface="+mn-ea"/>
              </a:rPr>
              <a:t>に報告し、帰国後１週間は、当農場を含め他の畜産施設等にも立ち入らない。　</a:t>
            </a:r>
            <a:endParaRPr lang="en-US" altLang="ja-JP" sz="2130" dirty="0">
              <a:latin typeface="+mn-ea"/>
            </a:endParaRPr>
          </a:p>
          <a:p>
            <a:pPr>
              <a:lnSpc>
                <a:spcPts val="2400"/>
              </a:lnSpc>
              <a:defRPr/>
            </a:pPr>
            <a:endParaRPr lang="en-US" altLang="ja-JP" sz="2130" dirty="0">
              <a:latin typeface="+mn-ea"/>
            </a:endParaRPr>
          </a:p>
          <a:p>
            <a:pPr>
              <a:lnSpc>
                <a:spcPts val="2400"/>
              </a:lnSpc>
              <a:defRPr/>
            </a:pPr>
            <a:r>
              <a:rPr lang="ja-JP" altLang="en-US" sz="1800" dirty="0">
                <a:solidFill>
                  <a:schemeClr val="bg1">
                    <a:lumMod val="85000"/>
                  </a:schemeClr>
                </a:solidFill>
                <a:latin typeface="+mn-ea"/>
              </a:rPr>
              <a:t>　</a:t>
            </a:r>
            <a:endParaRPr lang="en-US" altLang="ja-JP" sz="2133" dirty="0">
              <a:solidFill>
                <a:schemeClr val="dk1"/>
              </a:solidFill>
              <a:latin typeface="+mn-ea"/>
            </a:endParaRPr>
          </a:p>
        </p:txBody>
      </p:sp>
      <p:sp>
        <p:nvSpPr>
          <p:cNvPr id="12" name="テキスト ボックス 11">
            <a:extLst>
              <a:ext uri="{FF2B5EF4-FFF2-40B4-BE49-F238E27FC236}">
                <a16:creationId xmlns:a16="http://schemas.microsoft.com/office/drawing/2014/main" id="{B4F3D331-3DF2-4AD0-A278-4BCB635D9F37}"/>
              </a:ext>
            </a:extLst>
          </p:cNvPr>
          <p:cNvSpPr txBox="1"/>
          <p:nvPr/>
        </p:nvSpPr>
        <p:spPr>
          <a:xfrm>
            <a:off x="6453336" y="8754561"/>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３</a:t>
            </a:r>
          </a:p>
        </p:txBody>
      </p:sp>
      <p:sp>
        <p:nvSpPr>
          <p:cNvPr id="23" name="テキスト ボックス 22">
            <a:extLst>
              <a:ext uri="{FF2B5EF4-FFF2-40B4-BE49-F238E27FC236}">
                <a16:creationId xmlns:a16="http://schemas.microsoft.com/office/drawing/2014/main" id="{69150BDE-1BF6-4731-A900-CAB128A2C0C8}"/>
              </a:ext>
            </a:extLst>
          </p:cNvPr>
          <p:cNvSpPr txBox="1"/>
          <p:nvPr/>
        </p:nvSpPr>
        <p:spPr>
          <a:xfrm>
            <a:off x="1412776" y="2771800"/>
            <a:ext cx="2662662"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飼養衛生管理者名</a:t>
            </a:r>
          </a:p>
        </p:txBody>
      </p:sp>
      <p:sp>
        <p:nvSpPr>
          <p:cNvPr id="24" name="テキスト ボックス 23">
            <a:extLst>
              <a:ext uri="{FF2B5EF4-FFF2-40B4-BE49-F238E27FC236}">
                <a16:creationId xmlns:a16="http://schemas.microsoft.com/office/drawing/2014/main" id="{9B37A876-9A84-49B1-AE54-7E66FD224936}"/>
              </a:ext>
            </a:extLst>
          </p:cNvPr>
          <p:cNvSpPr txBox="1"/>
          <p:nvPr/>
        </p:nvSpPr>
        <p:spPr>
          <a:xfrm>
            <a:off x="3643390" y="4139952"/>
            <a:ext cx="2662662"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飼養衛生管理者名</a:t>
            </a:r>
          </a:p>
        </p:txBody>
      </p:sp>
      <p:sp>
        <p:nvSpPr>
          <p:cNvPr id="27" name="角丸四角形 13">
            <a:extLst>
              <a:ext uri="{FF2B5EF4-FFF2-40B4-BE49-F238E27FC236}">
                <a16:creationId xmlns:a16="http://schemas.microsoft.com/office/drawing/2014/main" id="{78FF0CE1-2780-4255-B688-88FF7E870B1F}"/>
              </a:ext>
            </a:extLst>
          </p:cNvPr>
          <p:cNvSpPr/>
          <p:nvPr/>
        </p:nvSpPr>
        <p:spPr>
          <a:xfrm>
            <a:off x="41175" y="913805"/>
            <a:ext cx="6741369" cy="4738315"/>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endParaRPr lang="en-US" altLang="ja-JP" sz="1900" dirty="0">
              <a:latin typeface="+mn-ea"/>
              <a:cs typeface="Meiryo UI" panose="020B0604030504040204" pitchFamily="50" charset="-128"/>
            </a:endParaRPr>
          </a:p>
        </p:txBody>
      </p:sp>
    </p:spTree>
    <p:extLst>
      <p:ext uri="{BB962C8B-B14F-4D97-AF65-F5344CB8AC3E}">
        <p14:creationId xmlns:p14="http://schemas.microsoft.com/office/powerpoint/2010/main" val="3566485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37791" y="-108520"/>
            <a:ext cx="6741369" cy="853993"/>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農場内への不適切な物品の持込み禁止及び工具、機材等を農場内へ持ち込まないための取組</a:t>
            </a:r>
          </a:p>
        </p:txBody>
      </p:sp>
      <p:sp>
        <p:nvSpPr>
          <p:cNvPr id="4" name="正方形/長方形 3">
            <a:extLst>
              <a:ext uri="{FF2B5EF4-FFF2-40B4-BE49-F238E27FC236}">
                <a16:creationId xmlns:a16="http://schemas.microsoft.com/office/drawing/2014/main" id="{8950D83A-E7F0-47E5-89B6-DD01D698ECB0}"/>
              </a:ext>
            </a:extLst>
          </p:cNvPr>
          <p:cNvSpPr/>
          <p:nvPr/>
        </p:nvSpPr>
        <p:spPr>
          <a:xfrm>
            <a:off x="257201" y="841367"/>
            <a:ext cx="6525343" cy="6517618"/>
          </a:xfrm>
          <a:prstGeom prst="rect">
            <a:avLst/>
          </a:prstGeom>
        </p:spPr>
        <p:txBody>
          <a:bodyPr wrap="square">
            <a:spAutoFit/>
          </a:bodyPr>
          <a:lstStyle/>
          <a:p>
            <a:pPr>
              <a:lnSpc>
                <a:spcPts val="2400"/>
              </a:lnSpc>
              <a:defRPr/>
            </a:pPr>
            <a:r>
              <a:rPr lang="ja-JP" altLang="en-US" sz="2133" dirty="0">
                <a:solidFill>
                  <a:srgbClr val="FF0000"/>
                </a:solidFill>
                <a:latin typeface="+mn-ea"/>
              </a:rPr>
              <a:t>病原体の侵入要因となるため、不適切な物品（他の畜産関係施設等で使用した物品や海外で使用した衣服等）は持ち込まない。</a:t>
            </a:r>
            <a:endParaRPr lang="en-US" altLang="ja-JP" sz="2133" dirty="0">
              <a:solidFill>
                <a:srgbClr val="FF0000"/>
              </a:solidFill>
              <a:latin typeface="+mn-ea"/>
            </a:endParaRPr>
          </a:p>
          <a:p>
            <a:pPr>
              <a:lnSpc>
                <a:spcPts val="2400"/>
              </a:lnSpc>
              <a:defRPr/>
            </a:pPr>
            <a:endParaRPr lang="ja-JP" altLang="en-US" sz="2133" dirty="0">
              <a:solidFill>
                <a:srgbClr val="FF0000"/>
              </a:solidFill>
              <a:latin typeface="+mn-ea"/>
            </a:endParaRPr>
          </a:p>
          <a:p>
            <a:pPr>
              <a:lnSpc>
                <a:spcPts val="2400"/>
              </a:lnSpc>
              <a:defRPr/>
            </a:pPr>
            <a:r>
              <a:rPr lang="ja-JP" altLang="en-US" sz="2133" dirty="0">
                <a:solidFill>
                  <a:srgbClr val="FF0000"/>
                </a:solidFill>
                <a:latin typeface="+mn-ea"/>
              </a:rPr>
              <a:t>畜舎や関連設備の修繕に係る工具、機材等は農場に備えつける。</a:t>
            </a:r>
          </a:p>
          <a:p>
            <a:pPr>
              <a:lnSpc>
                <a:spcPts val="2400"/>
              </a:lnSpc>
              <a:defRPr/>
            </a:pPr>
            <a:endParaRPr lang="en-US" altLang="ja-JP" sz="2133" dirty="0">
              <a:solidFill>
                <a:srgbClr val="FF0000"/>
              </a:solidFill>
              <a:latin typeface="+mn-ea"/>
            </a:endParaRPr>
          </a:p>
          <a:p>
            <a:pPr>
              <a:lnSpc>
                <a:spcPts val="2400"/>
              </a:lnSpc>
              <a:defRPr/>
            </a:pPr>
            <a:r>
              <a:rPr lang="ja-JP" altLang="en-US" sz="2133" dirty="0">
                <a:solidFill>
                  <a:schemeClr val="dk1"/>
                </a:solidFill>
                <a:latin typeface="+mn-ea"/>
              </a:rPr>
              <a:t>○やむを得ず持ち込む場合、　　　　　　　　　　　は事前に </a:t>
            </a:r>
            <a:r>
              <a:rPr lang="ja-JP" altLang="en-US" sz="1800" dirty="0">
                <a:solidFill>
                  <a:schemeClr val="bg1"/>
                </a:solidFill>
                <a:latin typeface="+mn-ea"/>
              </a:rPr>
              <a:t>　　　　　　　　　　　　　　　</a:t>
            </a:r>
            <a:r>
              <a:rPr lang="ja-JP" altLang="en-US" sz="1800" dirty="0">
                <a:latin typeface="+mn-ea"/>
              </a:rPr>
              <a:t>　　　 </a:t>
            </a:r>
            <a:r>
              <a:rPr lang="ja-JP" altLang="en-US" sz="2133" dirty="0">
                <a:latin typeface="+mn-ea"/>
              </a:rPr>
              <a:t>に申し出る。</a:t>
            </a:r>
            <a:endParaRPr lang="en-US" altLang="ja-JP" sz="2133" dirty="0">
              <a:latin typeface="+mn-ea"/>
            </a:endParaRPr>
          </a:p>
          <a:p>
            <a:pPr>
              <a:lnSpc>
                <a:spcPts val="2400"/>
              </a:lnSpc>
              <a:defRPr/>
            </a:pPr>
            <a:endParaRPr lang="en-US" altLang="ja-JP" sz="2133" dirty="0">
              <a:latin typeface="+mn-ea"/>
            </a:endParaRPr>
          </a:p>
          <a:p>
            <a:pPr>
              <a:lnSpc>
                <a:spcPts val="2400"/>
              </a:lnSpc>
              <a:defRPr/>
            </a:pPr>
            <a:r>
              <a:rPr lang="ja-JP" altLang="en-US" sz="2133" dirty="0">
                <a:latin typeface="+mn-ea"/>
              </a:rPr>
              <a:t>○　　　　　　　　　　　は衛生管理区域に持ち込む際、消毒を行う。</a:t>
            </a:r>
            <a:endParaRPr lang="en-US" altLang="ja-JP" sz="2133" dirty="0">
              <a:latin typeface="+mn-ea"/>
            </a:endParaRPr>
          </a:p>
          <a:p>
            <a:pPr>
              <a:lnSpc>
                <a:spcPts val="2400"/>
              </a:lnSpc>
              <a:defRPr/>
            </a:pPr>
            <a:r>
              <a:rPr lang="en-US" altLang="ja-JP" sz="1600" dirty="0">
                <a:latin typeface="+mn-ea"/>
              </a:rPr>
              <a:t>※</a:t>
            </a:r>
            <a:r>
              <a:rPr lang="ja-JP" altLang="en-US" sz="1600" dirty="0">
                <a:latin typeface="+mn-ea"/>
              </a:rPr>
              <a:t>物品の消毒方法は、添付の作業手順を参照すること</a:t>
            </a:r>
            <a:r>
              <a:rPr lang="ja-JP" altLang="en-US" sz="2000" dirty="0">
                <a:latin typeface="+mn-ea"/>
              </a:rPr>
              <a:t>。</a:t>
            </a:r>
          </a:p>
          <a:p>
            <a:pPr>
              <a:lnSpc>
                <a:spcPts val="2400"/>
              </a:lnSpc>
              <a:defRPr/>
            </a:pPr>
            <a:endParaRPr lang="en-US" altLang="ja-JP" sz="2133" dirty="0">
              <a:latin typeface="+mn-ea"/>
            </a:endParaRPr>
          </a:p>
          <a:p>
            <a:pPr>
              <a:lnSpc>
                <a:spcPts val="2400"/>
              </a:lnSpc>
              <a:defRPr/>
            </a:pPr>
            <a:r>
              <a:rPr lang="ja-JP" altLang="en-US" sz="2133" dirty="0">
                <a:latin typeface="+mn-ea"/>
              </a:rPr>
              <a:t>○　　　　　　　　　　　は持ち込んだ機材を使用後、衛生管理区域内の倉庫に保管し、備品台帳に記録する。</a:t>
            </a:r>
            <a:endParaRPr lang="en-US" altLang="ja-JP" sz="2133" dirty="0">
              <a:latin typeface="+mn-ea"/>
            </a:endParaRPr>
          </a:p>
          <a:p>
            <a:pPr>
              <a:lnSpc>
                <a:spcPts val="2400"/>
              </a:lnSpc>
              <a:defRPr/>
            </a:pPr>
            <a:endParaRPr lang="en-US" altLang="ja-JP" sz="2133" dirty="0">
              <a:latin typeface="+mn-ea"/>
            </a:endParaRPr>
          </a:p>
          <a:p>
            <a:pPr>
              <a:lnSpc>
                <a:spcPts val="2400"/>
              </a:lnSpc>
              <a:defRPr/>
            </a:pPr>
            <a:r>
              <a:rPr lang="ja-JP" altLang="en-US" sz="2133" dirty="0">
                <a:latin typeface="+mn-ea"/>
              </a:rPr>
              <a:t>○　　　　　　　　　　　　　　 　 は　　　　　　　　　　　　　　　に台帳に記載の備品が倉庫に保管されているか確認する。</a:t>
            </a:r>
            <a:endParaRPr lang="en-US" altLang="ja-JP" sz="2130" dirty="0">
              <a:latin typeface="+mn-ea"/>
            </a:endParaRPr>
          </a:p>
          <a:p>
            <a:pPr>
              <a:lnSpc>
                <a:spcPts val="2400"/>
              </a:lnSpc>
              <a:defRPr/>
            </a:pPr>
            <a:r>
              <a:rPr lang="ja-JP" altLang="en-US" sz="1800" dirty="0">
                <a:solidFill>
                  <a:schemeClr val="bg1">
                    <a:lumMod val="85000"/>
                  </a:schemeClr>
                </a:solidFill>
                <a:latin typeface="+mn-ea"/>
              </a:rPr>
              <a:t>　</a:t>
            </a:r>
            <a:endParaRPr lang="en-US" altLang="ja-JP" sz="2133" dirty="0">
              <a:solidFill>
                <a:schemeClr val="dk1"/>
              </a:solidFill>
              <a:latin typeface="+mn-ea"/>
            </a:endParaRPr>
          </a:p>
        </p:txBody>
      </p:sp>
      <p:sp>
        <p:nvSpPr>
          <p:cNvPr id="12" name="テキスト ボックス 11">
            <a:extLst>
              <a:ext uri="{FF2B5EF4-FFF2-40B4-BE49-F238E27FC236}">
                <a16:creationId xmlns:a16="http://schemas.microsoft.com/office/drawing/2014/main" id="{B4F3D331-3DF2-4AD0-A278-4BCB635D9F37}"/>
              </a:ext>
            </a:extLst>
          </p:cNvPr>
          <p:cNvSpPr txBox="1"/>
          <p:nvPr/>
        </p:nvSpPr>
        <p:spPr>
          <a:xfrm>
            <a:off x="6422504" y="8676456"/>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４</a:t>
            </a:r>
            <a:endParaRPr lang="en-US" altLang="ja-JP" b="1" dirty="0"/>
          </a:p>
        </p:txBody>
      </p:sp>
      <p:sp>
        <p:nvSpPr>
          <p:cNvPr id="23" name="テキスト ボックス 22">
            <a:extLst>
              <a:ext uri="{FF2B5EF4-FFF2-40B4-BE49-F238E27FC236}">
                <a16:creationId xmlns:a16="http://schemas.microsoft.com/office/drawing/2014/main" id="{69150BDE-1BF6-4731-A900-CAB128A2C0C8}"/>
              </a:ext>
            </a:extLst>
          </p:cNvPr>
          <p:cNvSpPr txBox="1"/>
          <p:nvPr/>
        </p:nvSpPr>
        <p:spPr>
          <a:xfrm>
            <a:off x="705070" y="3304922"/>
            <a:ext cx="2723930"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飼養衛生管理者名</a:t>
            </a:r>
          </a:p>
        </p:txBody>
      </p:sp>
      <p:sp>
        <p:nvSpPr>
          <p:cNvPr id="24" name="テキスト ボックス 23">
            <a:extLst>
              <a:ext uri="{FF2B5EF4-FFF2-40B4-BE49-F238E27FC236}">
                <a16:creationId xmlns:a16="http://schemas.microsoft.com/office/drawing/2014/main" id="{9B37A876-9A84-49B1-AE54-7E66FD224936}"/>
              </a:ext>
            </a:extLst>
          </p:cNvPr>
          <p:cNvSpPr txBox="1"/>
          <p:nvPr/>
        </p:nvSpPr>
        <p:spPr>
          <a:xfrm>
            <a:off x="595674" y="6033646"/>
            <a:ext cx="2794074"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飼養衛生管理者名</a:t>
            </a:r>
          </a:p>
        </p:txBody>
      </p:sp>
      <p:sp>
        <p:nvSpPr>
          <p:cNvPr id="27" name="角丸四角形 13">
            <a:extLst>
              <a:ext uri="{FF2B5EF4-FFF2-40B4-BE49-F238E27FC236}">
                <a16:creationId xmlns:a16="http://schemas.microsoft.com/office/drawing/2014/main" id="{78FF0CE1-2780-4255-B688-88FF7E870B1F}"/>
              </a:ext>
            </a:extLst>
          </p:cNvPr>
          <p:cNvSpPr/>
          <p:nvPr/>
        </p:nvSpPr>
        <p:spPr>
          <a:xfrm>
            <a:off x="41175" y="841367"/>
            <a:ext cx="6741369" cy="6394929"/>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endParaRPr lang="en-US" altLang="ja-JP" sz="1900" dirty="0">
              <a:latin typeface="+mn-ea"/>
              <a:cs typeface="Meiryo UI" panose="020B0604030504040204" pitchFamily="50" charset="-128"/>
            </a:endParaRPr>
          </a:p>
        </p:txBody>
      </p:sp>
      <p:sp>
        <p:nvSpPr>
          <p:cNvPr id="21" name="テキスト ボックス 20">
            <a:extLst>
              <a:ext uri="{FF2B5EF4-FFF2-40B4-BE49-F238E27FC236}">
                <a16:creationId xmlns:a16="http://schemas.microsoft.com/office/drawing/2014/main" id="{1CB32480-903A-4405-B08F-B207B852CC6D}"/>
              </a:ext>
            </a:extLst>
          </p:cNvPr>
          <p:cNvSpPr txBox="1"/>
          <p:nvPr/>
        </p:nvSpPr>
        <p:spPr>
          <a:xfrm>
            <a:off x="3645024" y="3007817"/>
            <a:ext cx="1944216"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従事者名</a:t>
            </a:r>
          </a:p>
        </p:txBody>
      </p:sp>
      <p:sp>
        <p:nvSpPr>
          <p:cNvPr id="22" name="テキスト ボックス 21">
            <a:extLst>
              <a:ext uri="{FF2B5EF4-FFF2-40B4-BE49-F238E27FC236}">
                <a16:creationId xmlns:a16="http://schemas.microsoft.com/office/drawing/2014/main" id="{BC37BDFA-6975-4522-B065-F9C0A660207C}"/>
              </a:ext>
            </a:extLst>
          </p:cNvPr>
          <p:cNvSpPr txBox="1"/>
          <p:nvPr/>
        </p:nvSpPr>
        <p:spPr>
          <a:xfrm>
            <a:off x="3975967" y="6033646"/>
            <a:ext cx="2592288" cy="338554"/>
          </a:xfrm>
          <a:prstGeom prst="rect">
            <a:avLst/>
          </a:prstGeom>
          <a:noFill/>
          <a:ln>
            <a:solidFill>
              <a:schemeClr val="tx1"/>
            </a:solidFill>
          </a:ln>
        </p:spPr>
        <p:txBody>
          <a:bodyPr wrap="square" rtlCol="0" anchor="ctr">
            <a:spAutoFit/>
          </a:bodyPr>
          <a:lstStyle/>
          <a:p>
            <a:pPr algn="ct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毎月第●■曜日　　　</a:t>
            </a:r>
          </a:p>
        </p:txBody>
      </p:sp>
      <p:sp>
        <p:nvSpPr>
          <p:cNvPr id="10" name="テキスト ボックス 9">
            <a:extLst>
              <a:ext uri="{FF2B5EF4-FFF2-40B4-BE49-F238E27FC236}">
                <a16:creationId xmlns:a16="http://schemas.microsoft.com/office/drawing/2014/main" id="{5F74D3BA-52D2-40D1-82BB-D2637C9EDA75}"/>
              </a:ext>
            </a:extLst>
          </p:cNvPr>
          <p:cNvSpPr txBox="1"/>
          <p:nvPr/>
        </p:nvSpPr>
        <p:spPr>
          <a:xfrm>
            <a:off x="609948" y="3918151"/>
            <a:ext cx="1930508"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従事者名</a:t>
            </a:r>
          </a:p>
        </p:txBody>
      </p:sp>
      <p:sp>
        <p:nvSpPr>
          <p:cNvPr id="11" name="テキスト ボックス 10">
            <a:extLst>
              <a:ext uri="{FF2B5EF4-FFF2-40B4-BE49-F238E27FC236}">
                <a16:creationId xmlns:a16="http://schemas.microsoft.com/office/drawing/2014/main" id="{2F6D4065-2839-4239-981C-F3876A134644}"/>
              </a:ext>
            </a:extLst>
          </p:cNvPr>
          <p:cNvSpPr txBox="1"/>
          <p:nvPr/>
        </p:nvSpPr>
        <p:spPr>
          <a:xfrm>
            <a:off x="609948" y="5148064"/>
            <a:ext cx="1930508"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従事者名</a:t>
            </a:r>
          </a:p>
        </p:txBody>
      </p:sp>
    </p:spTree>
    <p:extLst>
      <p:ext uri="{BB962C8B-B14F-4D97-AF65-F5344CB8AC3E}">
        <p14:creationId xmlns:p14="http://schemas.microsoft.com/office/powerpoint/2010/main" val="289132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66328" y="48427"/>
            <a:ext cx="4990864" cy="853993"/>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愛玩動物の飼育禁止</a:t>
            </a:r>
          </a:p>
          <a:p>
            <a:endParaRPr lang="ja-JP" altLang="en-US" sz="2400" b="1" i="1" dirty="0">
              <a:latin typeface="+mn-ea"/>
              <a:cs typeface="Meiryo UI" panose="020B0604030504040204" pitchFamily="50" charset="-128"/>
            </a:endParaRPr>
          </a:p>
        </p:txBody>
      </p:sp>
      <p:sp>
        <p:nvSpPr>
          <p:cNvPr id="4" name="正方形/長方形 3">
            <a:extLst>
              <a:ext uri="{FF2B5EF4-FFF2-40B4-BE49-F238E27FC236}">
                <a16:creationId xmlns:a16="http://schemas.microsoft.com/office/drawing/2014/main" id="{8950D83A-E7F0-47E5-89B6-DD01D698ECB0}"/>
              </a:ext>
            </a:extLst>
          </p:cNvPr>
          <p:cNvSpPr/>
          <p:nvPr/>
        </p:nvSpPr>
        <p:spPr>
          <a:xfrm>
            <a:off x="257201" y="841367"/>
            <a:ext cx="6525343" cy="3132076"/>
          </a:xfrm>
          <a:prstGeom prst="rect">
            <a:avLst/>
          </a:prstGeom>
        </p:spPr>
        <p:txBody>
          <a:bodyPr wrap="square">
            <a:spAutoFit/>
          </a:bodyPr>
          <a:lstStyle/>
          <a:p>
            <a:pPr>
              <a:lnSpc>
                <a:spcPts val="2400"/>
              </a:lnSpc>
              <a:defRPr/>
            </a:pPr>
            <a:endParaRPr lang="en-US" altLang="ja-JP" sz="2133" dirty="0">
              <a:solidFill>
                <a:srgbClr val="FF0000"/>
              </a:solidFill>
              <a:latin typeface="+mn-ea"/>
            </a:endParaRPr>
          </a:p>
          <a:p>
            <a:pPr>
              <a:lnSpc>
                <a:spcPts val="2400"/>
              </a:lnSpc>
              <a:defRPr/>
            </a:pPr>
            <a:r>
              <a:rPr lang="ja-JP" altLang="en-US" sz="2133" dirty="0">
                <a:solidFill>
                  <a:srgbClr val="FF0000"/>
                </a:solidFill>
                <a:latin typeface="+mn-ea"/>
              </a:rPr>
              <a:t>犬や猫を衛生管理区域内で飼育してはならいない。</a:t>
            </a:r>
            <a:endParaRPr lang="en-US" altLang="ja-JP" sz="2133" dirty="0">
              <a:solidFill>
                <a:srgbClr val="FF0000"/>
              </a:solidFill>
              <a:latin typeface="+mn-ea"/>
            </a:endParaRPr>
          </a:p>
          <a:p>
            <a:pPr>
              <a:lnSpc>
                <a:spcPts val="2400"/>
              </a:lnSpc>
              <a:defRPr/>
            </a:pPr>
            <a:endParaRPr lang="en-US" altLang="ja-JP" sz="2133" dirty="0">
              <a:solidFill>
                <a:srgbClr val="FF0000"/>
              </a:solidFill>
              <a:latin typeface="+mn-ea"/>
            </a:endParaRPr>
          </a:p>
          <a:p>
            <a:pPr>
              <a:lnSpc>
                <a:spcPts val="2400"/>
              </a:lnSpc>
              <a:defRPr/>
            </a:pPr>
            <a:r>
              <a:rPr lang="ja-JP" altLang="en-US" sz="2133" dirty="0">
                <a:latin typeface="+mn-ea"/>
              </a:rPr>
              <a:t>○　　　　　　　　　　　　は犬や猫が衛生管理区域内に侵入しないよう区域外で餌やりをする。</a:t>
            </a:r>
            <a:endParaRPr lang="en-US" altLang="ja-JP" sz="2133" dirty="0">
              <a:latin typeface="+mn-ea"/>
            </a:endParaRPr>
          </a:p>
          <a:p>
            <a:pPr>
              <a:lnSpc>
                <a:spcPts val="2400"/>
              </a:lnSpc>
              <a:defRPr/>
            </a:pPr>
            <a:endParaRPr lang="en-US" altLang="ja-JP" sz="2133" dirty="0">
              <a:latin typeface="+mn-ea"/>
            </a:endParaRPr>
          </a:p>
          <a:p>
            <a:pPr>
              <a:lnSpc>
                <a:spcPts val="2400"/>
              </a:lnSpc>
              <a:defRPr/>
            </a:pPr>
            <a:r>
              <a:rPr lang="ja-JP" altLang="en-US" sz="2133" dirty="0">
                <a:latin typeface="+mn-ea"/>
              </a:rPr>
              <a:t>○　　　　　　　　　　　　は散歩時等、衛生管理区域を通過する場合は、肢等の洗浄及び消毒を行ってから、衛生管理区域に入場する。</a:t>
            </a:r>
          </a:p>
          <a:p>
            <a:pPr>
              <a:lnSpc>
                <a:spcPts val="2400"/>
              </a:lnSpc>
              <a:defRPr/>
            </a:pPr>
            <a:r>
              <a:rPr lang="ja-JP" altLang="en-US" sz="1800" dirty="0">
                <a:latin typeface="+mn-ea"/>
              </a:rPr>
              <a:t>　</a:t>
            </a:r>
            <a:endParaRPr lang="en-US" altLang="ja-JP" sz="2133" dirty="0">
              <a:solidFill>
                <a:schemeClr val="dk1"/>
              </a:solidFill>
              <a:latin typeface="+mn-ea"/>
            </a:endParaRPr>
          </a:p>
        </p:txBody>
      </p:sp>
      <p:sp>
        <p:nvSpPr>
          <p:cNvPr id="12" name="テキスト ボックス 11">
            <a:extLst>
              <a:ext uri="{FF2B5EF4-FFF2-40B4-BE49-F238E27FC236}">
                <a16:creationId xmlns:a16="http://schemas.microsoft.com/office/drawing/2014/main" id="{B4F3D331-3DF2-4AD0-A278-4BCB635D9F37}"/>
              </a:ext>
            </a:extLst>
          </p:cNvPr>
          <p:cNvSpPr txBox="1"/>
          <p:nvPr/>
        </p:nvSpPr>
        <p:spPr>
          <a:xfrm>
            <a:off x="6309320" y="8676456"/>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５</a:t>
            </a:r>
          </a:p>
        </p:txBody>
      </p:sp>
      <p:sp>
        <p:nvSpPr>
          <p:cNvPr id="27" name="角丸四角形 13">
            <a:extLst>
              <a:ext uri="{FF2B5EF4-FFF2-40B4-BE49-F238E27FC236}">
                <a16:creationId xmlns:a16="http://schemas.microsoft.com/office/drawing/2014/main" id="{78FF0CE1-2780-4255-B688-88FF7E870B1F}"/>
              </a:ext>
            </a:extLst>
          </p:cNvPr>
          <p:cNvSpPr/>
          <p:nvPr/>
        </p:nvSpPr>
        <p:spPr>
          <a:xfrm>
            <a:off x="41175" y="913805"/>
            <a:ext cx="6741369" cy="2866107"/>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endParaRPr lang="en-US" altLang="ja-JP" sz="1900" dirty="0">
              <a:latin typeface="+mn-ea"/>
              <a:cs typeface="Meiryo UI" panose="020B0604030504040204" pitchFamily="50" charset="-128"/>
            </a:endParaRPr>
          </a:p>
        </p:txBody>
      </p:sp>
      <p:sp>
        <p:nvSpPr>
          <p:cNvPr id="6" name="テキスト ボックス 5">
            <a:extLst>
              <a:ext uri="{FF2B5EF4-FFF2-40B4-BE49-F238E27FC236}">
                <a16:creationId xmlns:a16="http://schemas.microsoft.com/office/drawing/2014/main" id="{C7E2C661-3BCB-4381-864F-A658FCA65BC3}"/>
              </a:ext>
            </a:extLst>
          </p:cNvPr>
          <p:cNvSpPr txBox="1"/>
          <p:nvPr/>
        </p:nvSpPr>
        <p:spPr>
          <a:xfrm>
            <a:off x="692696" y="1763688"/>
            <a:ext cx="1944216"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従事者名</a:t>
            </a:r>
          </a:p>
        </p:txBody>
      </p:sp>
      <p:sp>
        <p:nvSpPr>
          <p:cNvPr id="8" name="テキスト ボックス 7">
            <a:extLst>
              <a:ext uri="{FF2B5EF4-FFF2-40B4-BE49-F238E27FC236}">
                <a16:creationId xmlns:a16="http://schemas.microsoft.com/office/drawing/2014/main" id="{584783AE-ACC8-4A67-8908-E9D39AE6A19B}"/>
              </a:ext>
            </a:extLst>
          </p:cNvPr>
          <p:cNvSpPr txBox="1"/>
          <p:nvPr/>
        </p:nvSpPr>
        <p:spPr>
          <a:xfrm>
            <a:off x="692695" y="2699792"/>
            <a:ext cx="1944216"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従事者名</a:t>
            </a:r>
          </a:p>
        </p:txBody>
      </p:sp>
    </p:spTree>
    <p:extLst>
      <p:ext uri="{BB962C8B-B14F-4D97-AF65-F5344CB8AC3E}">
        <p14:creationId xmlns:p14="http://schemas.microsoft.com/office/powerpoint/2010/main" val="3116497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107720"/>
            <a:ext cx="6597352"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入場時の動作フロー</a:t>
            </a:r>
            <a:endParaRPr lang="en-US" altLang="ja-JP" sz="2400" b="1" i="1" dirty="0">
              <a:latin typeface="+mn-ea"/>
              <a:cs typeface="Meiryo UI" panose="020B0604030504040204" pitchFamily="50" charset="-128"/>
            </a:endParaRPr>
          </a:p>
        </p:txBody>
      </p:sp>
      <p:sp>
        <p:nvSpPr>
          <p:cNvPr id="14" name="角丸四角形 13"/>
          <p:cNvSpPr/>
          <p:nvPr/>
        </p:nvSpPr>
        <p:spPr>
          <a:xfrm>
            <a:off x="67591" y="752087"/>
            <a:ext cx="6712209" cy="3531882"/>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900" dirty="0">
                <a:solidFill>
                  <a:schemeClr val="tx1"/>
                </a:solidFill>
                <a:latin typeface="+mn-ea"/>
                <a:cs typeface="Meiryo UI" panose="020B0604030504040204" pitchFamily="50" charset="-128"/>
              </a:rPr>
              <a:t>①衛生管理区域に立ち入る者は、　　　　　　　　　　　　　　　　　　で手指の洗浄・消毒を行う。</a:t>
            </a:r>
            <a:endParaRPr lang="en-US" altLang="ja-JP" sz="1900" dirty="0">
              <a:solidFill>
                <a:schemeClr val="tx1"/>
              </a:solidFill>
              <a:latin typeface="+mn-ea"/>
              <a:cs typeface="Meiryo UI" panose="020B0604030504040204" pitchFamily="50" charset="-128"/>
            </a:endParaRPr>
          </a:p>
          <a:p>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②　　　　　　　　　　　　　　　　　　に設置した台帳に日付、入場時刻、氏名、所属、目的を記帳する。</a:t>
            </a:r>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　なお、</a:t>
            </a:r>
            <a:r>
              <a:rPr lang="ja-JP" altLang="en-US" sz="1900" dirty="0">
                <a:latin typeface="+mn-ea"/>
                <a:cs typeface="Meiryo UI" panose="020B0604030504040204" pitchFamily="50" charset="-128"/>
              </a:rPr>
              <a:t>農場従事者は農場従事者用の台帳に記帳すること。</a:t>
            </a:r>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③更衣室にて、専用衣服・靴・手袋を着用する。</a:t>
            </a:r>
            <a:endParaRPr lang="en-US" altLang="ja-JP" sz="1900" dirty="0">
              <a:latin typeface="+mn-ea"/>
              <a:cs typeface="Meiryo UI" panose="020B0604030504040204" pitchFamily="50" charset="-128"/>
            </a:endParaRPr>
          </a:p>
          <a:p>
            <a:endParaRPr lang="en-US" altLang="ja-JP" sz="1900" dirty="0">
              <a:solidFill>
                <a:prstClr val="black"/>
              </a:solidFill>
              <a:latin typeface="+mn-ea"/>
              <a:cs typeface="Meiryo UI" panose="020B0604030504040204" pitchFamily="50" charset="-128"/>
            </a:endParaRPr>
          </a:p>
          <a:p>
            <a:r>
              <a:rPr lang="en-US" altLang="ja-JP" sz="1400" dirty="0">
                <a:solidFill>
                  <a:prstClr val="black"/>
                </a:solidFill>
                <a:latin typeface="ＭＳ Ｐゴシック" panose="020B0600070205080204" pitchFamily="50" charset="-128"/>
                <a:cs typeface="Meiryo UI" panose="020B0604030504040204" pitchFamily="50" charset="-128"/>
              </a:rPr>
              <a:t>※</a:t>
            </a:r>
            <a:r>
              <a:rPr lang="ja-JP" altLang="en-US" sz="1400" dirty="0">
                <a:solidFill>
                  <a:prstClr val="black"/>
                </a:solidFill>
                <a:latin typeface="ＭＳ Ｐゴシック" panose="020B0600070205080204" pitchFamily="50" charset="-128"/>
                <a:cs typeface="Meiryo UI" panose="020B0604030504040204" pitchFamily="50" charset="-128"/>
              </a:rPr>
              <a:t>手指の洗浄・消毒方法及び衣服・靴の着用方法は、添付の作業手順を参照すること。</a:t>
            </a:r>
          </a:p>
          <a:p>
            <a:endParaRPr lang="en-US" altLang="ja-JP" sz="1900" dirty="0">
              <a:latin typeface="+mn-ea"/>
              <a:cs typeface="Meiryo UI" panose="020B0604030504040204" pitchFamily="50" charset="-128"/>
            </a:endParaRPr>
          </a:p>
          <a:p>
            <a:endParaRPr lang="ja-JP" altLang="en-US"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p:txBody>
      </p:sp>
      <p:sp>
        <p:nvSpPr>
          <p:cNvPr id="16" name="テキスト ボックス 15">
            <a:extLst>
              <a:ext uri="{FF2B5EF4-FFF2-40B4-BE49-F238E27FC236}">
                <a16:creationId xmlns:a16="http://schemas.microsoft.com/office/drawing/2014/main" id="{91162682-1D38-4382-94AB-66CFB20592CC}"/>
              </a:ext>
            </a:extLst>
          </p:cNvPr>
          <p:cNvSpPr txBox="1"/>
          <p:nvPr/>
        </p:nvSpPr>
        <p:spPr>
          <a:xfrm>
            <a:off x="6453336" y="8757000"/>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６</a:t>
            </a:r>
          </a:p>
        </p:txBody>
      </p:sp>
      <p:pic>
        <p:nvPicPr>
          <p:cNvPr id="5" name="図 4">
            <a:extLst>
              <a:ext uri="{FF2B5EF4-FFF2-40B4-BE49-F238E27FC236}">
                <a16:creationId xmlns:a16="http://schemas.microsoft.com/office/drawing/2014/main" id="{86CB3294-D5C7-43E8-AFE2-6E082CE9B353}"/>
              </a:ext>
            </a:extLst>
          </p:cNvPr>
          <p:cNvPicPr>
            <a:picLocks noChangeAspect="1"/>
          </p:cNvPicPr>
          <p:nvPr/>
        </p:nvPicPr>
        <p:blipFill>
          <a:blip r:embed="rId3"/>
          <a:stretch>
            <a:fillRect/>
          </a:stretch>
        </p:blipFill>
        <p:spPr>
          <a:xfrm>
            <a:off x="100259" y="6233763"/>
            <a:ext cx="1940012" cy="1877932"/>
          </a:xfrm>
          <a:prstGeom prst="rect">
            <a:avLst/>
          </a:prstGeom>
          <a:ln>
            <a:solidFill>
              <a:schemeClr val="tx1"/>
            </a:solidFill>
          </a:ln>
        </p:spPr>
      </p:pic>
      <p:pic>
        <p:nvPicPr>
          <p:cNvPr id="8" name="図 7">
            <a:extLst>
              <a:ext uri="{FF2B5EF4-FFF2-40B4-BE49-F238E27FC236}">
                <a16:creationId xmlns:a16="http://schemas.microsoft.com/office/drawing/2014/main" id="{3E0A869E-EE90-4BE9-8CE1-F58A05868F16}"/>
              </a:ext>
            </a:extLst>
          </p:cNvPr>
          <p:cNvPicPr>
            <a:picLocks noChangeAspect="1"/>
          </p:cNvPicPr>
          <p:nvPr/>
        </p:nvPicPr>
        <p:blipFill>
          <a:blip r:embed="rId4"/>
          <a:stretch>
            <a:fillRect/>
          </a:stretch>
        </p:blipFill>
        <p:spPr>
          <a:xfrm>
            <a:off x="116632" y="4533317"/>
            <a:ext cx="1940011" cy="1365193"/>
          </a:xfrm>
          <a:prstGeom prst="rect">
            <a:avLst/>
          </a:prstGeom>
          <a:ln>
            <a:solidFill>
              <a:schemeClr val="tx1"/>
            </a:solidFill>
          </a:ln>
        </p:spPr>
      </p:pic>
      <p:sp>
        <p:nvSpPr>
          <p:cNvPr id="9" name="テキスト ボックス 8">
            <a:extLst>
              <a:ext uri="{FF2B5EF4-FFF2-40B4-BE49-F238E27FC236}">
                <a16:creationId xmlns:a16="http://schemas.microsoft.com/office/drawing/2014/main" id="{E2CCF3EE-63B4-4679-AB8E-0FF3FBA471F7}"/>
              </a:ext>
            </a:extLst>
          </p:cNvPr>
          <p:cNvSpPr txBox="1"/>
          <p:nvPr/>
        </p:nvSpPr>
        <p:spPr>
          <a:xfrm>
            <a:off x="3717032" y="860330"/>
            <a:ext cx="2664296"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事務所入り口　等</a:t>
            </a:r>
          </a:p>
        </p:txBody>
      </p:sp>
      <p:sp>
        <p:nvSpPr>
          <p:cNvPr id="10" name="テキスト ボックス 9">
            <a:extLst>
              <a:ext uri="{FF2B5EF4-FFF2-40B4-BE49-F238E27FC236}">
                <a16:creationId xmlns:a16="http://schemas.microsoft.com/office/drawing/2014/main" id="{1AF4966E-AE6A-43DE-BA5C-FB4F7870B06E}"/>
              </a:ext>
            </a:extLst>
          </p:cNvPr>
          <p:cNvSpPr txBox="1"/>
          <p:nvPr/>
        </p:nvSpPr>
        <p:spPr>
          <a:xfrm>
            <a:off x="521644" y="1713166"/>
            <a:ext cx="2763339"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事務所入り口　等</a:t>
            </a:r>
          </a:p>
        </p:txBody>
      </p:sp>
      <p:pic>
        <p:nvPicPr>
          <p:cNvPr id="12" name="図 11">
            <a:extLst>
              <a:ext uri="{FF2B5EF4-FFF2-40B4-BE49-F238E27FC236}">
                <a16:creationId xmlns:a16="http://schemas.microsoft.com/office/drawing/2014/main" id="{0C8D7A47-5FFE-471C-88BD-BE02A5BDCE8F}"/>
              </a:ext>
            </a:extLst>
          </p:cNvPr>
          <p:cNvPicPr>
            <a:picLocks noChangeAspect="1"/>
          </p:cNvPicPr>
          <p:nvPr/>
        </p:nvPicPr>
        <p:blipFill>
          <a:blip r:embed="rId5"/>
          <a:stretch>
            <a:fillRect/>
          </a:stretch>
        </p:blipFill>
        <p:spPr>
          <a:xfrm>
            <a:off x="2492896" y="4468269"/>
            <a:ext cx="1638009" cy="1662009"/>
          </a:xfrm>
          <a:prstGeom prst="rect">
            <a:avLst/>
          </a:prstGeom>
          <a:ln>
            <a:solidFill>
              <a:schemeClr val="tx1"/>
            </a:solidFill>
          </a:ln>
        </p:spPr>
      </p:pic>
      <p:pic>
        <p:nvPicPr>
          <p:cNvPr id="13" name="図 12">
            <a:extLst>
              <a:ext uri="{FF2B5EF4-FFF2-40B4-BE49-F238E27FC236}">
                <a16:creationId xmlns:a16="http://schemas.microsoft.com/office/drawing/2014/main" id="{C56B6AA0-5B97-4D14-B306-8FFF5AAB03F4}"/>
              </a:ext>
            </a:extLst>
          </p:cNvPr>
          <p:cNvPicPr>
            <a:picLocks noChangeAspect="1"/>
          </p:cNvPicPr>
          <p:nvPr/>
        </p:nvPicPr>
        <p:blipFill>
          <a:blip r:embed="rId6"/>
          <a:stretch>
            <a:fillRect/>
          </a:stretch>
        </p:blipFill>
        <p:spPr>
          <a:xfrm>
            <a:off x="2178237" y="6652465"/>
            <a:ext cx="1362075" cy="1095375"/>
          </a:xfrm>
          <a:prstGeom prst="rect">
            <a:avLst/>
          </a:prstGeom>
          <a:ln>
            <a:solidFill>
              <a:schemeClr val="tx1"/>
            </a:solidFill>
          </a:ln>
        </p:spPr>
      </p:pic>
      <p:sp>
        <p:nvSpPr>
          <p:cNvPr id="15" name="テキスト ボックス 14">
            <a:extLst>
              <a:ext uri="{FF2B5EF4-FFF2-40B4-BE49-F238E27FC236}">
                <a16:creationId xmlns:a16="http://schemas.microsoft.com/office/drawing/2014/main" id="{6C48B7E7-80F4-4B21-80A9-EF9FF5AD353D}"/>
              </a:ext>
            </a:extLst>
          </p:cNvPr>
          <p:cNvSpPr txBox="1"/>
          <p:nvPr/>
        </p:nvSpPr>
        <p:spPr>
          <a:xfrm rot="10800000" flipV="1">
            <a:off x="3174376" y="6344687"/>
            <a:ext cx="2664296" cy="307777"/>
          </a:xfrm>
          <a:prstGeom prst="rect">
            <a:avLst/>
          </a:prstGeom>
          <a:noFill/>
          <a:ln>
            <a:noFill/>
          </a:ln>
        </p:spPr>
        <p:txBody>
          <a:bodyPr wrap="square" rtlCol="0">
            <a:spAutoFit/>
          </a:bodyPr>
          <a:lstStyle/>
          <a:p>
            <a:r>
              <a:rPr kumimoji="1" lang="ja-JP" altLang="en-US" sz="1400" dirty="0">
                <a:latin typeface="+mn-ea"/>
              </a:rPr>
              <a:t>業者ごとに設置された台帳</a:t>
            </a:r>
          </a:p>
        </p:txBody>
      </p:sp>
      <p:pic>
        <p:nvPicPr>
          <p:cNvPr id="4" name="図 3">
            <a:extLst>
              <a:ext uri="{FF2B5EF4-FFF2-40B4-BE49-F238E27FC236}">
                <a16:creationId xmlns:a16="http://schemas.microsoft.com/office/drawing/2014/main" id="{E9132AA7-1C39-41BD-81B1-3DC4F38851C3}"/>
              </a:ext>
            </a:extLst>
          </p:cNvPr>
          <p:cNvPicPr>
            <a:picLocks noChangeAspect="1"/>
          </p:cNvPicPr>
          <p:nvPr/>
        </p:nvPicPr>
        <p:blipFill>
          <a:blip r:embed="rId7"/>
          <a:stretch>
            <a:fillRect/>
          </a:stretch>
        </p:blipFill>
        <p:spPr>
          <a:xfrm>
            <a:off x="3597005" y="6652465"/>
            <a:ext cx="3179719" cy="1805749"/>
          </a:xfrm>
          <a:prstGeom prst="rect">
            <a:avLst/>
          </a:prstGeom>
          <a:ln>
            <a:solidFill>
              <a:schemeClr val="tx1"/>
            </a:solidFill>
          </a:ln>
        </p:spPr>
      </p:pic>
      <p:pic>
        <p:nvPicPr>
          <p:cNvPr id="17" name="図 16">
            <a:extLst>
              <a:ext uri="{FF2B5EF4-FFF2-40B4-BE49-F238E27FC236}">
                <a16:creationId xmlns:a16="http://schemas.microsoft.com/office/drawing/2014/main" id="{6058D683-828F-4539-A54D-B9C6AC99B709}"/>
              </a:ext>
            </a:extLst>
          </p:cNvPr>
          <p:cNvPicPr>
            <a:picLocks noChangeAspect="1"/>
          </p:cNvPicPr>
          <p:nvPr/>
        </p:nvPicPr>
        <p:blipFill rotWithShape="1">
          <a:blip r:embed="rId8"/>
          <a:srcRect l="15371" t="39763" r="73397" b="31893"/>
          <a:stretch/>
        </p:blipFill>
        <p:spPr>
          <a:xfrm>
            <a:off x="4599304" y="4661993"/>
            <a:ext cx="1638008" cy="1350167"/>
          </a:xfrm>
          <a:prstGeom prst="rect">
            <a:avLst/>
          </a:prstGeom>
        </p:spPr>
      </p:pic>
    </p:spTree>
    <p:extLst>
      <p:ext uri="{BB962C8B-B14F-4D97-AF65-F5344CB8AC3E}">
        <p14:creationId xmlns:p14="http://schemas.microsoft.com/office/powerpoint/2010/main" val="2663187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107720"/>
            <a:ext cx="6597352"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車両入場時の動作フロー</a:t>
            </a:r>
            <a:endParaRPr lang="en-US" altLang="ja-JP" sz="2400" b="1" i="1" dirty="0">
              <a:latin typeface="+mn-ea"/>
              <a:cs typeface="Meiryo UI" panose="020B0604030504040204" pitchFamily="50" charset="-128"/>
            </a:endParaRPr>
          </a:p>
        </p:txBody>
      </p:sp>
      <p:sp>
        <p:nvSpPr>
          <p:cNvPr id="14" name="角丸四角形 13"/>
          <p:cNvSpPr/>
          <p:nvPr/>
        </p:nvSpPr>
        <p:spPr>
          <a:xfrm>
            <a:off x="67591" y="755577"/>
            <a:ext cx="6712209" cy="4139822"/>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900" dirty="0">
                <a:solidFill>
                  <a:schemeClr val="tx1"/>
                </a:solidFill>
                <a:latin typeface="+mn-ea"/>
                <a:cs typeface="Meiryo UI" panose="020B0604030504040204" pitchFamily="50" charset="-128"/>
              </a:rPr>
              <a:t>①衛生管理区域に車両で立ち入る者は、消毒場所に設置された台帳に日付、入場時刻、氏名、所属、目的を記帳する。</a:t>
            </a:r>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なお、農場従事者は衛生管理区域外の専用駐車場に駐車し、事務所の農場従事者用の台帳に記帳すること。</a:t>
            </a:r>
          </a:p>
          <a:p>
            <a:r>
              <a:rPr lang="ja-JP" altLang="en-US" sz="1900" dirty="0">
                <a:latin typeface="+mn-ea"/>
                <a:cs typeface="Meiryo UI" panose="020B0604030504040204" pitchFamily="50" charset="-128"/>
              </a:rPr>
              <a:t>②消毒場所で車両を消毒する。</a:t>
            </a:r>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③衛生管理区域内で車両から降りて作業する場合、消毒場所に用意してある農場専用のフロアマットと交換する。</a:t>
            </a:r>
          </a:p>
          <a:p>
            <a:r>
              <a:rPr lang="ja-JP" altLang="en-US" sz="1900" dirty="0">
                <a:latin typeface="+mn-ea"/>
                <a:cs typeface="Meiryo UI" panose="020B0604030504040204" pitchFamily="50" charset="-128"/>
              </a:rPr>
              <a:t>④台帳に入場時の消毒の実施について記帳する。</a:t>
            </a:r>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⑤手指の洗浄・消毒を行う。</a:t>
            </a:r>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⑥設置された衣服・長靴・手袋を着用し、入場する。</a:t>
            </a:r>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r>
              <a:rPr lang="en-US" altLang="ja-JP" sz="1400" dirty="0">
                <a:latin typeface="+mn-ea"/>
                <a:cs typeface="Meiryo UI" panose="020B0604030504040204" pitchFamily="50" charset="-128"/>
              </a:rPr>
              <a:t>※</a:t>
            </a:r>
            <a:r>
              <a:rPr lang="ja-JP" altLang="en-US" sz="1400" dirty="0">
                <a:latin typeface="+mn-ea"/>
                <a:cs typeface="Meiryo UI" panose="020B0604030504040204" pitchFamily="50" charset="-128"/>
              </a:rPr>
              <a:t>車両の消毒方法、手指の洗浄・消毒方法及び衣服・長靴・手袋の着用方法は、添付の作業手順を参照すること。</a:t>
            </a:r>
          </a:p>
          <a:p>
            <a:endParaRPr lang="en-US" altLang="ja-JP" sz="1900" dirty="0">
              <a:latin typeface="+mn-ea"/>
              <a:cs typeface="Meiryo UI" panose="020B0604030504040204" pitchFamily="50" charset="-128"/>
            </a:endParaRPr>
          </a:p>
        </p:txBody>
      </p:sp>
      <p:pic>
        <p:nvPicPr>
          <p:cNvPr id="33" name="図 32">
            <a:extLst>
              <a:ext uri="{FF2B5EF4-FFF2-40B4-BE49-F238E27FC236}">
                <a16:creationId xmlns:a16="http://schemas.microsoft.com/office/drawing/2014/main" id="{EA7E0A97-913B-42F4-ADBA-D9BB4745D3DA}"/>
              </a:ext>
            </a:extLst>
          </p:cNvPr>
          <p:cNvPicPr>
            <a:picLocks noChangeAspect="1"/>
          </p:cNvPicPr>
          <p:nvPr/>
        </p:nvPicPr>
        <p:blipFill>
          <a:blip r:embed="rId3"/>
          <a:stretch>
            <a:fillRect/>
          </a:stretch>
        </p:blipFill>
        <p:spPr>
          <a:xfrm>
            <a:off x="2167067" y="5148064"/>
            <a:ext cx="2414061" cy="1802497"/>
          </a:xfrm>
          <a:prstGeom prst="rect">
            <a:avLst/>
          </a:prstGeom>
          <a:ln>
            <a:solidFill>
              <a:schemeClr val="tx1"/>
            </a:solidFill>
          </a:ln>
        </p:spPr>
      </p:pic>
      <p:sp>
        <p:nvSpPr>
          <p:cNvPr id="34" name="楕円 33">
            <a:extLst>
              <a:ext uri="{FF2B5EF4-FFF2-40B4-BE49-F238E27FC236}">
                <a16:creationId xmlns:a16="http://schemas.microsoft.com/office/drawing/2014/main" id="{B4536032-7E04-4D46-AAC8-69EA91DCFB57}"/>
              </a:ext>
            </a:extLst>
          </p:cNvPr>
          <p:cNvSpPr/>
          <p:nvPr/>
        </p:nvSpPr>
        <p:spPr>
          <a:xfrm>
            <a:off x="3836883" y="6109314"/>
            <a:ext cx="490300" cy="44744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35" name="正方形/長方形 34">
            <a:extLst>
              <a:ext uri="{FF2B5EF4-FFF2-40B4-BE49-F238E27FC236}">
                <a16:creationId xmlns:a16="http://schemas.microsoft.com/office/drawing/2014/main" id="{567DD5C2-220B-4A05-AA58-D1BA8E5E38E9}"/>
              </a:ext>
            </a:extLst>
          </p:cNvPr>
          <p:cNvSpPr/>
          <p:nvPr/>
        </p:nvSpPr>
        <p:spPr>
          <a:xfrm>
            <a:off x="4644056" y="5112530"/>
            <a:ext cx="2619803" cy="584775"/>
          </a:xfrm>
          <a:prstGeom prst="rect">
            <a:avLst/>
          </a:prstGeom>
        </p:spPr>
        <p:txBody>
          <a:bodyPr wrap="square">
            <a:spAutoFit/>
          </a:bodyPr>
          <a:lstStyle/>
          <a:p>
            <a:r>
              <a:rPr lang="ja-JP" altLang="en-US" sz="1600" dirty="0">
                <a:solidFill>
                  <a:srgbClr val="000000"/>
                </a:solidFill>
                <a:latin typeface="+mn-ea"/>
              </a:rPr>
              <a:t>消毒場所に用意している</a:t>
            </a:r>
            <a:endParaRPr lang="en-US" altLang="ja-JP" sz="1600" dirty="0">
              <a:solidFill>
                <a:srgbClr val="000000"/>
              </a:solidFill>
              <a:latin typeface="+mn-ea"/>
            </a:endParaRPr>
          </a:p>
          <a:p>
            <a:r>
              <a:rPr lang="ja-JP" altLang="en-US" sz="1600" dirty="0">
                <a:solidFill>
                  <a:srgbClr val="000000"/>
                </a:solidFill>
                <a:latin typeface="+mn-ea"/>
              </a:rPr>
              <a:t>農場専用のフロアマット</a:t>
            </a:r>
            <a:endParaRPr lang="en-US" altLang="ja-JP" sz="1600" dirty="0">
              <a:solidFill>
                <a:srgbClr val="000000"/>
              </a:solidFill>
              <a:latin typeface="+mn-ea"/>
            </a:endParaRPr>
          </a:p>
        </p:txBody>
      </p:sp>
      <p:cxnSp>
        <p:nvCxnSpPr>
          <p:cNvPr id="37" name="直線コネクタ 36">
            <a:extLst>
              <a:ext uri="{FF2B5EF4-FFF2-40B4-BE49-F238E27FC236}">
                <a16:creationId xmlns:a16="http://schemas.microsoft.com/office/drawing/2014/main" id="{162572D4-0935-4448-B3CA-B6F4365A873E}"/>
              </a:ext>
            </a:extLst>
          </p:cNvPr>
          <p:cNvCxnSpPr>
            <a:cxnSpLocks/>
          </p:cNvCxnSpPr>
          <p:nvPr/>
        </p:nvCxnSpPr>
        <p:spPr>
          <a:xfrm flipV="1">
            <a:off x="3877921" y="5803900"/>
            <a:ext cx="833779" cy="3572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FFFA5EA1-A638-4FF4-B93D-E9DC76FE3E55}"/>
              </a:ext>
            </a:extLst>
          </p:cNvPr>
          <p:cNvCxnSpPr>
            <a:cxnSpLocks/>
          </p:cNvCxnSpPr>
          <p:nvPr/>
        </p:nvCxnSpPr>
        <p:spPr>
          <a:xfrm>
            <a:off x="4030136" y="6556754"/>
            <a:ext cx="641900" cy="196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42" name="図 41">
            <a:extLst>
              <a:ext uri="{FF2B5EF4-FFF2-40B4-BE49-F238E27FC236}">
                <a16:creationId xmlns:a16="http://schemas.microsoft.com/office/drawing/2014/main" id="{FBE88C86-9B5E-41F3-BF7B-C27EB189AA51}"/>
              </a:ext>
            </a:extLst>
          </p:cNvPr>
          <p:cNvPicPr>
            <a:picLocks noChangeAspect="1"/>
          </p:cNvPicPr>
          <p:nvPr/>
        </p:nvPicPr>
        <p:blipFill>
          <a:blip r:embed="rId4"/>
          <a:stretch>
            <a:fillRect/>
          </a:stretch>
        </p:blipFill>
        <p:spPr>
          <a:xfrm>
            <a:off x="4825921" y="6854557"/>
            <a:ext cx="1636668" cy="1893907"/>
          </a:xfrm>
          <a:prstGeom prst="rect">
            <a:avLst/>
          </a:prstGeom>
          <a:ln>
            <a:solidFill>
              <a:schemeClr val="tx1"/>
            </a:solidFill>
          </a:ln>
        </p:spPr>
      </p:pic>
      <p:sp>
        <p:nvSpPr>
          <p:cNvPr id="43" name="楕円 42">
            <a:extLst>
              <a:ext uri="{FF2B5EF4-FFF2-40B4-BE49-F238E27FC236}">
                <a16:creationId xmlns:a16="http://schemas.microsoft.com/office/drawing/2014/main" id="{81362E53-82A8-4B35-8AA1-7A86A040EEA4}"/>
              </a:ext>
            </a:extLst>
          </p:cNvPr>
          <p:cNvSpPr/>
          <p:nvPr/>
        </p:nvSpPr>
        <p:spPr>
          <a:xfrm>
            <a:off x="3281594" y="6212846"/>
            <a:ext cx="426521" cy="44744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51" name="正方形/長方形 50">
            <a:extLst>
              <a:ext uri="{FF2B5EF4-FFF2-40B4-BE49-F238E27FC236}">
                <a16:creationId xmlns:a16="http://schemas.microsoft.com/office/drawing/2014/main" id="{6BEC5913-EF95-4B90-984D-9923D3BD7BA9}"/>
              </a:ext>
            </a:extLst>
          </p:cNvPr>
          <p:cNvSpPr/>
          <p:nvPr/>
        </p:nvSpPr>
        <p:spPr>
          <a:xfrm>
            <a:off x="1395174" y="8815123"/>
            <a:ext cx="3600400" cy="338554"/>
          </a:xfrm>
          <a:prstGeom prst="rect">
            <a:avLst/>
          </a:prstGeom>
        </p:spPr>
        <p:txBody>
          <a:bodyPr wrap="square">
            <a:spAutoFit/>
          </a:bodyPr>
          <a:lstStyle/>
          <a:p>
            <a:r>
              <a:rPr lang="ja-JP" altLang="en-US" sz="1600" dirty="0">
                <a:solidFill>
                  <a:srgbClr val="000000"/>
                </a:solidFill>
                <a:latin typeface="+mn-ea"/>
              </a:rPr>
              <a:t>外部従事者用の衣服・靴・手袋</a:t>
            </a:r>
            <a:endParaRPr lang="en-US" altLang="ja-JP" sz="1600" dirty="0">
              <a:solidFill>
                <a:srgbClr val="000000"/>
              </a:solidFill>
              <a:latin typeface="+mn-ea"/>
            </a:endParaRPr>
          </a:p>
        </p:txBody>
      </p:sp>
      <p:cxnSp>
        <p:nvCxnSpPr>
          <p:cNvPr id="46" name="直線コネクタ 45">
            <a:extLst>
              <a:ext uri="{FF2B5EF4-FFF2-40B4-BE49-F238E27FC236}">
                <a16:creationId xmlns:a16="http://schemas.microsoft.com/office/drawing/2014/main" id="{CC49EC7F-92C8-41C2-B097-F0D4E1D28AF8}"/>
              </a:ext>
            </a:extLst>
          </p:cNvPr>
          <p:cNvCxnSpPr>
            <a:cxnSpLocks/>
            <a:stCxn id="43" idx="1"/>
          </p:cNvCxnSpPr>
          <p:nvPr/>
        </p:nvCxnSpPr>
        <p:spPr>
          <a:xfrm flipH="1">
            <a:off x="1389841" y="6278372"/>
            <a:ext cx="1954216" cy="11435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103696CF-9BF8-432E-9690-83508BA651A4}"/>
              </a:ext>
            </a:extLst>
          </p:cNvPr>
          <p:cNvCxnSpPr>
            <a:cxnSpLocks/>
          </p:cNvCxnSpPr>
          <p:nvPr/>
        </p:nvCxnSpPr>
        <p:spPr>
          <a:xfrm flipH="1" flipV="1">
            <a:off x="3708331" y="6536046"/>
            <a:ext cx="872797" cy="8858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40" name="図 39">
            <a:extLst>
              <a:ext uri="{FF2B5EF4-FFF2-40B4-BE49-F238E27FC236}">
                <a16:creationId xmlns:a16="http://schemas.microsoft.com/office/drawing/2014/main" id="{25849A03-3656-415E-BD6D-6CA5CF4EB086}"/>
              </a:ext>
            </a:extLst>
          </p:cNvPr>
          <p:cNvPicPr>
            <a:picLocks noChangeAspect="1"/>
          </p:cNvPicPr>
          <p:nvPr/>
        </p:nvPicPr>
        <p:blipFill>
          <a:blip r:embed="rId5"/>
          <a:stretch>
            <a:fillRect/>
          </a:stretch>
        </p:blipFill>
        <p:spPr>
          <a:xfrm>
            <a:off x="4709851" y="5765198"/>
            <a:ext cx="1001953" cy="987801"/>
          </a:xfrm>
          <a:prstGeom prst="rect">
            <a:avLst/>
          </a:prstGeom>
          <a:ln>
            <a:solidFill>
              <a:schemeClr val="tx1"/>
            </a:solidFill>
          </a:ln>
        </p:spPr>
      </p:pic>
      <p:sp>
        <p:nvSpPr>
          <p:cNvPr id="54" name="楕円 53">
            <a:extLst>
              <a:ext uri="{FF2B5EF4-FFF2-40B4-BE49-F238E27FC236}">
                <a16:creationId xmlns:a16="http://schemas.microsoft.com/office/drawing/2014/main" id="{64F543B4-EE1C-4327-8681-5226C736B120}"/>
              </a:ext>
            </a:extLst>
          </p:cNvPr>
          <p:cNvSpPr/>
          <p:nvPr/>
        </p:nvSpPr>
        <p:spPr>
          <a:xfrm>
            <a:off x="2567754" y="5816896"/>
            <a:ext cx="426521" cy="39595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cxnSp>
        <p:nvCxnSpPr>
          <p:cNvPr id="55" name="直線コネクタ 54">
            <a:extLst>
              <a:ext uri="{FF2B5EF4-FFF2-40B4-BE49-F238E27FC236}">
                <a16:creationId xmlns:a16="http://schemas.microsoft.com/office/drawing/2014/main" id="{BBDBEACA-A209-4607-9005-4D551C17B056}"/>
              </a:ext>
            </a:extLst>
          </p:cNvPr>
          <p:cNvCxnSpPr>
            <a:cxnSpLocks/>
            <a:endCxn id="54" idx="5"/>
          </p:cNvCxnSpPr>
          <p:nvPr/>
        </p:nvCxnSpPr>
        <p:spPr>
          <a:xfrm flipV="1">
            <a:off x="1931098" y="6154860"/>
            <a:ext cx="1000714" cy="500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272D590B-79DD-4EDE-9E1E-8DC586B6F5E0}"/>
              </a:ext>
            </a:extLst>
          </p:cNvPr>
          <p:cNvCxnSpPr>
            <a:cxnSpLocks/>
            <a:endCxn id="54" idx="0"/>
          </p:cNvCxnSpPr>
          <p:nvPr/>
        </p:nvCxnSpPr>
        <p:spPr>
          <a:xfrm>
            <a:off x="1931098" y="5559501"/>
            <a:ext cx="849917" cy="2573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正方形/長方形 60">
            <a:extLst>
              <a:ext uri="{FF2B5EF4-FFF2-40B4-BE49-F238E27FC236}">
                <a16:creationId xmlns:a16="http://schemas.microsoft.com/office/drawing/2014/main" id="{DC115CC3-D541-44F0-91D4-80B9AD1E3E67}"/>
              </a:ext>
            </a:extLst>
          </p:cNvPr>
          <p:cNvSpPr/>
          <p:nvPr/>
        </p:nvSpPr>
        <p:spPr>
          <a:xfrm>
            <a:off x="514607" y="5158344"/>
            <a:ext cx="864096" cy="338554"/>
          </a:xfrm>
          <a:prstGeom prst="rect">
            <a:avLst/>
          </a:prstGeom>
        </p:spPr>
        <p:txBody>
          <a:bodyPr wrap="square">
            <a:spAutoFit/>
          </a:bodyPr>
          <a:lstStyle/>
          <a:p>
            <a:r>
              <a:rPr lang="ja-JP" altLang="en-US" sz="1600" dirty="0">
                <a:solidFill>
                  <a:srgbClr val="000000"/>
                </a:solidFill>
                <a:latin typeface="+mn-ea"/>
              </a:rPr>
              <a:t>台帳</a:t>
            </a:r>
            <a:endParaRPr lang="en-US" altLang="ja-JP" sz="1600" dirty="0">
              <a:solidFill>
                <a:srgbClr val="000000"/>
              </a:solidFill>
              <a:latin typeface="+mn-ea"/>
            </a:endParaRPr>
          </a:p>
        </p:txBody>
      </p:sp>
      <p:sp>
        <p:nvSpPr>
          <p:cNvPr id="68" name="テキスト ボックス 67">
            <a:extLst>
              <a:ext uri="{FF2B5EF4-FFF2-40B4-BE49-F238E27FC236}">
                <a16:creationId xmlns:a16="http://schemas.microsoft.com/office/drawing/2014/main" id="{BFC7942A-10DB-46A8-8B2D-694DAB481CFA}"/>
              </a:ext>
            </a:extLst>
          </p:cNvPr>
          <p:cNvSpPr txBox="1"/>
          <p:nvPr/>
        </p:nvSpPr>
        <p:spPr>
          <a:xfrm>
            <a:off x="6497960" y="8754561"/>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７</a:t>
            </a:r>
          </a:p>
        </p:txBody>
      </p:sp>
      <p:sp>
        <p:nvSpPr>
          <p:cNvPr id="15" name="正方形/長方形 14">
            <a:extLst>
              <a:ext uri="{FF2B5EF4-FFF2-40B4-BE49-F238E27FC236}">
                <a16:creationId xmlns:a16="http://schemas.microsoft.com/office/drawing/2014/main" id="{7FFDA881-D5C0-465A-9012-FD07FFB8B1EC}"/>
              </a:ext>
            </a:extLst>
          </p:cNvPr>
          <p:cNvSpPr/>
          <p:nvPr/>
        </p:nvSpPr>
        <p:spPr>
          <a:xfrm>
            <a:off x="1389841" y="7421900"/>
            <a:ext cx="3191287" cy="138798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B4650AFF-E026-468E-BDBA-19E602362F74}"/>
              </a:ext>
            </a:extLst>
          </p:cNvPr>
          <p:cNvPicPr>
            <a:picLocks noChangeAspect="1"/>
          </p:cNvPicPr>
          <p:nvPr/>
        </p:nvPicPr>
        <p:blipFill>
          <a:blip r:embed="rId6"/>
          <a:stretch>
            <a:fillRect/>
          </a:stretch>
        </p:blipFill>
        <p:spPr>
          <a:xfrm>
            <a:off x="2540248" y="7662585"/>
            <a:ext cx="794116" cy="838729"/>
          </a:xfrm>
          <a:prstGeom prst="rect">
            <a:avLst/>
          </a:prstGeom>
        </p:spPr>
      </p:pic>
      <p:pic>
        <p:nvPicPr>
          <p:cNvPr id="5" name="図 4">
            <a:extLst>
              <a:ext uri="{FF2B5EF4-FFF2-40B4-BE49-F238E27FC236}">
                <a16:creationId xmlns:a16="http://schemas.microsoft.com/office/drawing/2014/main" id="{2CF3C42B-4F2A-461E-A1A2-83002C6D8A6F}"/>
              </a:ext>
            </a:extLst>
          </p:cNvPr>
          <p:cNvPicPr>
            <a:picLocks noChangeAspect="1"/>
          </p:cNvPicPr>
          <p:nvPr/>
        </p:nvPicPr>
        <p:blipFill>
          <a:blip r:embed="rId7"/>
          <a:stretch>
            <a:fillRect/>
          </a:stretch>
        </p:blipFill>
        <p:spPr>
          <a:xfrm>
            <a:off x="1782808" y="7566936"/>
            <a:ext cx="445400" cy="1205202"/>
          </a:xfrm>
          <a:prstGeom prst="rect">
            <a:avLst/>
          </a:prstGeom>
        </p:spPr>
      </p:pic>
      <p:pic>
        <p:nvPicPr>
          <p:cNvPr id="6" name="図 5">
            <a:extLst>
              <a:ext uri="{FF2B5EF4-FFF2-40B4-BE49-F238E27FC236}">
                <a16:creationId xmlns:a16="http://schemas.microsoft.com/office/drawing/2014/main" id="{DCFA8A3C-CA49-4A3B-963D-002E4B5A2F00}"/>
              </a:ext>
            </a:extLst>
          </p:cNvPr>
          <p:cNvPicPr>
            <a:picLocks noChangeAspect="1"/>
          </p:cNvPicPr>
          <p:nvPr/>
        </p:nvPicPr>
        <p:blipFill>
          <a:blip r:embed="rId8"/>
          <a:stretch>
            <a:fillRect/>
          </a:stretch>
        </p:blipFill>
        <p:spPr>
          <a:xfrm>
            <a:off x="3511975" y="7756625"/>
            <a:ext cx="854522" cy="825825"/>
          </a:xfrm>
          <a:prstGeom prst="rect">
            <a:avLst/>
          </a:prstGeom>
        </p:spPr>
      </p:pic>
      <p:pic>
        <p:nvPicPr>
          <p:cNvPr id="8" name="図 7">
            <a:extLst>
              <a:ext uri="{FF2B5EF4-FFF2-40B4-BE49-F238E27FC236}">
                <a16:creationId xmlns:a16="http://schemas.microsoft.com/office/drawing/2014/main" id="{0ECF6D02-AA98-407F-98F3-60C0E6030105}"/>
              </a:ext>
            </a:extLst>
          </p:cNvPr>
          <p:cNvPicPr>
            <a:picLocks noChangeAspect="1"/>
          </p:cNvPicPr>
          <p:nvPr/>
        </p:nvPicPr>
        <p:blipFill>
          <a:blip r:embed="rId9"/>
          <a:stretch>
            <a:fillRect/>
          </a:stretch>
        </p:blipFill>
        <p:spPr>
          <a:xfrm>
            <a:off x="569023" y="5559501"/>
            <a:ext cx="1362075" cy="1095375"/>
          </a:xfrm>
          <a:prstGeom prst="rect">
            <a:avLst/>
          </a:prstGeom>
          <a:ln>
            <a:solidFill>
              <a:schemeClr val="tx1"/>
            </a:solidFill>
          </a:ln>
        </p:spPr>
      </p:pic>
    </p:spTree>
    <p:extLst>
      <p:ext uri="{BB962C8B-B14F-4D97-AF65-F5344CB8AC3E}">
        <p14:creationId xmlns:p14="http://schemas.microsoft.com/office/powerpoint/2010/main" val="2052423370"/>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9360</TotalTime>
  <Words>4637</Words>
  <Application>Microsoft Office PowerPoint</Application>
  <PresentationFormat>画面に合わせる (4:3)</PresentationFormat>
  <Paragraphs>452</Paragraphs>
  <Slides>19</Slides>
  <Notes>10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19</vt:i4>
      </vt:variant>
    </vt:vector>
  </HeadingPairs>
  <TitlesOfParts>
    <vt:vector size="30" baseType="lpstr">
      <vt:lpstr>HGSｺﾞｼｯｸE</vt:lpstr>
      <vt:lpstr>Meiryo UI</vt:lpstr>
      <vt:lpstr>ＭＳ Ｐゴシック</vt:lpstr>
      <vt:lpstr>ＭＳ ゴシック</vt:lpstr>
      <vt:lpstr>ＭＳ 明朝</vt:lpstr>
      <vt:lpstr>游ゴシック</vt:lpstr>
      <vt:lpstr>Agency FB</vt:lpstr>
      <vt:lpstr>Arial</vt:lpstr>
      <vt:lpstr>Calibri</vt:lpstr>
      <vt:lpstr>Times New Roman</vt:lpstr>
      <vt:lpstr>Blank</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shogo</dc:creator>
  <cp:lastModifiedBy>Administrator</cp:lastModifiedBy>
  <cp:revision>91</cp:revision>
  <cp:lastPrinted>2021-06-18T00:49:07Z</cp:lastPrinted>
  <dcterms:created xsi:type="dcterms:W3CDTF">2018-07-17T05:28:53Z</dcterms:created>
  <dcterms:modified xsi:type="dcterms:W3CDTF">2021-08-30T23:37:20Z</dcterms:modified>
</cp:coreProperties>
</file>