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48" r:id="rId4"/>
  </p:sldMasterIdLst>
  <p:sldIdLst>
    <p:sldId id="256" r:id="rId5"/>
    <p:sldId id="257" r:id="rId6"/>
    <p:sldId id="258" r:id="rId7"/>
    <p:sldId id="259" r:id="rId8"/>
    <p:sldId id="260" r:id="rId9"/>
    <p:sldId id="329" r:id="rId10"/>
    <p:sldId id="304" r:id="rId11"/>
    <p:sldId id="303" r:id="rId12"/>
    <p:sldId id="305" r:id="rId13"/>
    <p:sldId id="307" r:id="rId14"/>
    <p:sldId id="306" r:id="rId15"/>
    <p:sldId id="308" r:id="rId16"/>
    <p:sldId id="330" r:id="rId17"/>
    <p:sldId id="309" r:id="rId18"/>
    <p:sldId id="310" r:id="rId19"/>
    <p:sldId id="311" r:id="rId20"/>
    <p:sldId id="313" r:id="rId21"/>
    <p:sldId id="334" r:id="rId22"/>
    <p:sldId id="332" r:id="rId23"/>
    <p:sldId id="333" r:id="rId24"/>
    <p:sldId id="325" r:id="rId25"/>
    <p:sldId id="335" r:id="rId26"/>
    <p:sldId id="326" r:id="rId27"/>
    <p:sldId id="336" r:id="rId28"/>
    <p:sldId id="312" r:id="rId29"/>
    <p:sldId id="314" r:id="rId30"/>
    <p:sldId id="317" r:id="rId31"/>
    <p:sldId id="318" r:id="rId32"/>
    <p:sldId id="319" r:id="rId33"/>
    <p:sldId id="320" r:id="rId34"/>
    <p:sldId id="321" r:id="rId35"/>
    <p:sldId id="322" r:id="rId36"/>
    <p:sldId id="323" r:id="rId37"/>
    <p:sldId id="324" r:id="rId38"/>
    <p:sldId id="327" r:id="rId39"/>
    <p:sldId id="328" r:id="rId40"/>
    <p:sldId id="331" r:id="rId41"/>
  </p:sldIdLst>
  <p:sldSz cx="12192000" cy="6858000"/>
  <p:notesSz cx="12192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64C047-C4EA-BF5D-0900-FDB24EE07075}" name="山嵜　宏晃" initials="宏山" userId="S::00017996@pref.nagano.lg.jp::3422e77c-44ee-466f-afec-73fb007f6d93" providerId="AD"/>
  <p188:author id="{FE3D91D6-7531-A4CE-65E5-F154798BBAA5}" name="山崎　雅弘" initials="雅山" userId="S::00103580@pref.nagano.lg.jp::9a61aaf6-b673-43f9-974a-8626d56ff79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9086FC-59B4-476C-A0C2-2C373CA0B30C}" v="2" dt="2026-04-09T06:07:57.386"/>
    <p1510:client id="{DB46D68F-EF93-469A-9D25-1C322BED5F21}" v="2" dt="2026-04-09T08:33:40.2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崎　雅弘" userId="9a61aaf6-b673-43f9-974a-8626d56ff795" providerId="ADAL" clId="{DB46D68F-EF93-469A-9D25-1C322BED5F21}"/>
    <pc:docChg chg="modSld">
      <pc:chgData name="山崎　雅弘" userId="9a61aaf6-b673-43f9-974a-8626d56ff795" providerId="ADAL" clId="{DB46D68F-EF93-469A-9D25-1C322BED5F21}" dt="2026-04-09T08:30:09.800" v="0" actId="20577"/>
      <pc:docMkLst>
        <pc:docMk/>
      </pc:docMkLst>
      <pc:sldChg chg="modSp mod">
        <pc:chgData name="山崎　雅弘" userId="9a61aaf6-b673-43f9-974a-8626d56ff795" providerId="ADAL" clId="{DB46D68F-EF93-469A-9D25-1C322BED5F21}" dt="2026-04-09T08:30:09.800" v="0" actId="20577"/>
        <pc:sldMkLst>
          <pc:docMk/>
          <pc:sldMk cId="4159891427" sldId="331"/>
        </pc:sldMkLst>
        <pc:graphicFrameChg chg="modGraphic">
          <ac:chgData name="山崎　雅弘" userId="9a61aaf6-b673-43f9-974a-8626d56ff795" providerId="ADAL" clId="{DB46D68F-EF93-469A-9D25-1C322BED5F21}" dt="2026-04-09T08:30:09.800" v="0" actId="20577"/>
          <ac:graphicFrameMkLst>
            <pc:docMk/>
            <pc:sldMk cId="4159891427" sldId="331"/>
            <ac:graphicFrameMk id="5" creationId="{2B1FBDB2-94A7-92E8-A908-24D477F8DAB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6" name="Holder 6"/>
          <p:cNvSpPr>
            <a:spLocks noGrp="1"/>
          </p:cNvSpPr>
          <p:nvPr>
            <p:ph type="sldNum" sz="quarter" idx="7"/>
          </p:nvPr>
        </p:nvSpPr>
        <p:spPr/>
        <p:txBody>
          <a:bodyPr lIns="0" tIns="0" rIns="0" bIns="0"/>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0" i="0" u="heavy">
                <a:solidFill>
                  <a:schemeClr val="tx1"/>
                </a:solidFill>
                <a:latin typeface="HGP明朝E"/>
                <a:cs typeface="HGP明朝E"/>
              </a:defRPr>
            </a:lvl1pPr>
          </a:lstStyle>
          <a:p>
            <a:endParaRPr/>
          </a:p>
        </p:txBody>
      </p:sp>
      <p:sp>
        <p:nvSpPr>
          <p:cNvPr id="3" name="Holder 3"/>
          <p:cNvSpPr>
            <a:spLocks noGrp="1"/>
          </p:cNvSpPr>
          <p:nvPr>
            <p:ph type="body" idx="1"/>
          </p:nvPr>
        </p:nvSpPr>
        <p:spPr/>
        <p:txBody>
          <a:bodyPr lIns="0" tIns="0" rIns="0" bIns="0"/>
          <a:lstStyle>
            <a:lvl1pPr>
              <a:defRPr sz="1600" b="1" i="0">
                <a:solidFill>
                  <a:srgbClr val="FF0000"/>
                </a:solidFill>
                <a:latin typeface="ＭＳ Ｐゴシック"/>
                <a:cs typeface="ＭＳ Ｐゴシック"/>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6" name="Holder 6"/>
          <p:cNvSpPr>
            <a:spLocks noGrp="1"/>
          </p:cNvSpPr>
          <p:nvPr>
            <p:ph type="sldNum" sz="quarter" idx="7"/>
          </p:nvPr>
        </p:nvSpPr>
        <p:spPr/>
        <p:txBody>
          <a:bodyPr lIns="0" tIns="0" rIns="0" bIns="0"/>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0" i="0" u="heavy">
                <a:solidFill>
                  <a:schemeClr val="tx1"/>
                </a:solidFill>
                <a:latin typeface="HGP明朝E"/>
                <a:cs typeface="HGP明朝E"/>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7" name="Holder 7"/>
          <p:cNvSpPr>
            <a:spLocks noGrp="1"/>
          </p:cNvSpPr>
          <p:nvPr>
            <p:ph type="sldNum" sz="quarter" idx="7"/>
          </p:nvPr>
        </p:nvSpPr>
        <p:spPr/>
        <p:txBody>
          <a:bodyPr lIns="0" tIns="0" rIns="0" bIns="0"/>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0" i="0" u="heavy">
                <a:solidFill>
                  <a:schemeClr val="tx1"/>
                </a:solidFill>
                <a:latin typeface="HGP明朝E"/>
                <a:cs typeface="HGP明朝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5" name="Holder 5"/>
          <p:cNvSpPr>
            <a:spLocks noGrp="1"/>
          </p:cNvSpPr>
          <p:nvPr>
            <p:ph type="sldNum" sz="quarter" idx="7"/>
          </p:nvPr>
        </p:nvSpPr>
        <p:spPr/>
        <p:txBody>
          <a:bodyPr lIns="0" tIns="0" rIns="0" bIns="0"/>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828800" y="683729"/>
            <a:ext cx="900430" cy="252095"/>
          </a:xfrm>
          <a:custGeom>
            <a:avLst/>
            <a:gdLst/>
            <a:ahLst/>
            <a:cxnLst/>
            <a:rect l="l" t="t" r="r" b="b"/>
            <a:pathLst>
              <a:path w="900430" h="252094">
                <a:moveTo>
                  <a:pt x="0" y="252006"/>
                </a:moveTo>
                <a:lnTo>
                  <a:pt x="899998" y="252006"/>
                </a:lnTo>
                <a:lnTo>
                  <a:pt x="899998" y="0"/>
                </a:lnTo>
                <a:lnTo>
                  <a:pt x="0" y="0"/>
                </a:lnTo>
                <a:lnTo>
                  <a:pt x="0" y="252006"/>
                </a:lnTo>
                <a:close/>
              </a:path>
            </a:pathLst>
          </a:custGeom>
          <a:solidFill>
            <a:srgbClr val="4471C4"/>
          </a:solidFill>
        </p:spPr>
        <p:txBody>
          <a:bodyPr wrap="square" lIns="0" tIns="0" rIns="0" bIns="0" rtlCol="0"/>
          <a:lstStyle/>
          <a:p>
            <a:endParaRPr/>
          </a:p>
        </p:txBody>
      </p:sp>
      <p:sp>
        <p:nvSpPr>
          <p:cNvPr id="17" name="bk object 17"/>
          <p:cNvSpPr/>
          <p:nvPr/>
        </p:nvSpPr>
        <p:spPr>
          <a:xfrm>
            <a:off x="2728848" y="683729"/>
            <a:ext cx="1080135" cy="252095"/>
          </a:xfrm>
          <a:custGeom>
            <a:avLst/>
            <a:gdLst/>
            <a:ahLst/>
            <a:cxnLst/>
            <a:rect l="l" t="t" r="r" b="b"/>
            <a:pathLst>
              <a:path w="1080135" h="252094">
                <a:moveTo>
                  <a:pt x="0" y="252006"/>
                </a:moveTo>
                <a:lnTo>
                  <a:pt x="1079995" y="252006"/>
                </a:lnTo>
                <a:lnTo>
                  <a:pt x="1079995" y="0"/>
                </a:lnTo>
                <a:lnTo>
                  <a:pt x="0" y="0"/>
                </a:lnTo>
                <a:lnTo>
                  <a:pt x="0" y="252006"/>
                </a:lnTo>
                <a:close/>
              </a:path>
            </a:pathLst>
          </a:custGeom>
          <a:solidFill>
            <a:srgbClr val="4471C4"/>
          </a:solidFill>
        </p:spPr>
        <p:txBody>
          <a:bodyPr wrap="square" lIns="0" tIns="0" rIns="0" bIns="0" rtlCol="0"/>
          <a:lstStyle/>
          <a:p>
            <a:endParaRPr/>
          </a:p>
        </p:txBody>
      </p:sp>
      <p:sp>
        <p:nvSpPr>
          <p:cNvPr id="18" name="bk object 18"/>
          <p:cNvSpPr/>
          <p:nvPr/>
        </p:nvSpPr>
        <p:spPr>
          <a:xfrm>
            <a:off x="3808857" y="683729"/>
            <a:ext cx="1278890" cy="252095"/>
          </a:xfrm>
          <a:custGeom>
            <a:avLst/>
            <a:gdLst/>
            <a:ahLst/>
            <a:cxnLst/>
            <a:rect l="l" t="t" r="r" b="b"/>
            <a:pathLst>
              <a:path w="1278889" h="252094">
                <a:moveTo>
                  <a:pt x="0" y="252006"/>
                </a:moveTo>
                <a:lnTo>
                  <a:pt x="1278509" y="252006"/>
                </a:lnTo>
                <a:lnTo>
                  <a:pt x="1278509" y="0"/>
                </a:lnTo>
                <a:lnTo>
                  <a:pt x="0" y="0"/>
                </a:lnTo>
                <a:lnTo>
                  <a:pt x="0" y="252006"/>
                </a:lnTo>
                <a:close/>
              </a:path>
            </a:pathLst>
          </a:custGeom>
          <a:solidFill>
            <a:srgbClr val="4471C4"/>
          </a:solidFill>
        </p:spPr>
        <p:txBody>
          <a:bodyPr wrap="square" lIns="0" tIns="0" rIns="0" bIns="0" rtlCol="0"/>
          <a:lstStyle/>
          <a:p>
            <a:endParaRPr/>
          </a:p>
        </p:txBody>
      </p:sp>
      <p:sp>
        <p:nvSpPr>
          <p:cNvPr id="19" name="bk object 19"/>
          <p:cNvSpPr/>
          <p:nvPr/>
        </p:nvSpPr>
        <p:spPr>
          <a:xfrm>
            <a:off x="5087239" y="683729"/>
            <a:ext cx="3600450" cy="252095"/>
          </a:xfrm>
          <a:custGeom>
            <a:avLst/>
            <a:gdLst/>
            <a:ahLst/>
            <a:cxnLst/>
            <a:rect l="l" t="t" r="r" b="b"/>
            <a:pathLst>
              <a:path w="3600450" h="252094">
                <a:moveTo>
                  <a:pt x="0" y="252006"/>
                </a:moveTo>
                <a:lnTo>
                  <a:pt x="3599941" y="252006"/>
                </a:lnTo>
                <a:lnTo>
                  <a:pt x="3599941" y="0"/>
                </a:lnTo>
                <a:lnTo>
                  <a:pt x="0" y="0"/>
                </a:lnTo>
                <a:lnTo>
                  <a:pt x="0" y="252006"/>
                </a:lnTo>
                <a:close/>
              </a:path>
            </a:pathLst>
          </a:custGeom>
          <a:solidFill>
            <a:srgbClr val="4471C4"/>
          </a:solidFill>
        </p:spPr>
        <p:txBody>
          <a:bodyPr wrap="square" lIns="0" tIns="0" rIns="0" bIns="0" rtlCol="0"/>
          <a:lstStyle/>
          <a:p>
            <a:endParaRPr/>
          </a:p>
        </p:txBody>
      </p:sp>
      <p:sp>
        <p:nvSpPr>
          <p:cNvPr id="20" name="bk object 20"/>
          <p:cNvSpPr/>
          <p:nvPr/>
        </p:nvSpPr>
        <p:spPr>
          <a:xfrm>
            <a:off x="8687307" y="683729"/>
            <a:ext cx="1812289" cy="252095"/>
          </a:xfrm>
          <a:custGeom>
            <a:avLst/>
            <a:gdLst/>
            <a:ahLst/>
            <a:cxnLst/>
            <a:rect l="l" t="t" r="r" b="b"/>
            <a:pathLst>
              <a:path w="1812290" h="252094">
                <a:moveTo>
                  <a:pt x="0" y="252006"/>
                </a:moveTo>
                <a:lnTo>
                  <a:pt x="1811908" y="252006"/>
                </a:lnTo>
                <a:lnTo>
                  <a:pt x="1811908" y="0"/>
                </a:lnTo>
                <a:lnTo>
                  <a:pt x="0" y="0"/>
                </a:lnTo>
                <a:lnTo>
                  <a:pt x="0" y="252006"/>
                </a:lnTo>
                <a:close/>
              </a:path>
            </a:pathLst>
          </a:custGeom>
          <a:solidFill>
            <a:srgbClr val="4471C4"/>
          </a:solidFill>
        </p:spPr>
        <p:txBody>
          <a:bodyPr wrap="square" lIns="0" tIns="0" rIns="0" bIns="0" rtlCol="0"/>
          <a:lstStyle/>
          <a:p>
            <a:endParaRPr/>
          </a:p>
        </p:txBody>
      </p:sp>
      <p:sp>
        <p:nvSpPr>
          <p:cNvPr id="21" name="bk object 21"/>
          <p:cNvSpPr/>
          <p:nvPr/>
        </p:nvSpPr>
        <p:spPr>
          <a:xfrm>
            <a:off x="1828800" y="935608"/>
            <a:ext cx="900430" cy="3456304"/>
          </a:xfrm>
          <a:custGeom>
            <a:avLst/>
            <a:gdLst/>
            <a:ahLst/>
            <a:cxnLst/>
            <a:rect l="l" t="t" r="r" b="b"/>
            <a:pathLst>
              <a:path w="900430" h="3456304">
                <a:moveTo>
                  <a:pt x="0" y="3456051"/>
                </a:moveTo>
                <a:lnTo>
                  <a:pt x="899998" y="3456051"/>
                </a:lnTo>
                <a:lnTo>
                  <a:pt x="899998" y="0"/>
                </a:lnTo>
                <a:lnTo>
                  <a:pt x="0" y="0"/>
                </a:lnTo>
                <a:lnTo>
                  <a:pt x="0" y="3456051"/>
                </a:lnTo>
                <a:close/>
              </a:path>
            </a:pathLst>
          </a:custGeom>
          <a:solidFill>
            <a:srgbClr val="4471C4"/>
          </a:solidFill>
        </p:spPr>
        <p:txBody>
          <a:bodyPr wrap="square" lIns="0" tIns="0" rIns="0" bIns="0" rtlCol="0"/>
          <a:lstStyle/>
          <a:p>
            <a:endParaRPr/>
          </a:p>
        </p:txBody>
      </p:sp>
      <p:sp>
        <p:nvSpPr>
          <p:cNvPr id="22" name="bk object 22"/>
          <p:cNvSpPr/>
          <p:nvPr/>
        </p:nvSpPr>
        <p:spPr>
          <a:xfrm>
            <a:off x="2728848" y="935710"/>
            <a:ext cx="1080135" cy="792480"/>
          </a:xfrm>
          <a:custGeom>
            <a:avLst/>
            <a:gdLst/>
            <a:ahLst/>
            <a:cxnLst/>
            <a:rect l="l" t="t" r="r" b="b"/>
            <a:pathLst>
              <a:path w="1080135" h="792480">
                <a:moveTo>
                  <a:pt x="0" y="791997"/>
                </a:moveTo>
                <a:lnTo>
                  <a:pt x="1079995" y="791997"/>
                </a:lnTo>
                <a:lnTo>
                  <a:pt x="1079995" y="0"/>
                </a:lnTo>
                <a:lnTo>
                  <a:pt x="0" y="0"/>
                </a:lnTo>
                <a:lnTo>
                  <a:pt x="0" y="791997"/>
                </a:lnTo>
                <a:close/>
              </a:path>
            </a:pathLst>
          </a:custGeom>
          <a:solidFill>
            <a:srgbClr val="CFD4EA"/>
          </a:solidFill>
        </p:spPr>
        <p:txBody>
          <a:bodyPr wrap="square" lIns="0" tIns="0" rIns="0" bIns="0" rtlCol="0"/>
          <a:lstStyle/>
          <a:p>
            <a:endParaRPr/>
          </a:p>
        </p:txBody>
      </p:sp>
      <p:sp>
        <p:nvSpPr>
          <p:cNvPr id="23" name="bk object 23"/>
          <p:cNvSpPr/>
          <p:nvPr/>
        </p:nvSpPr>
        <p:spPr>
          <a:xfrm>
            <a:off x="3808857" y="935710"/>
            <a:ext cx="1278890" cy="792480"/>
          </a:xfrm>
          <a:custGeom>
            <a:avLst/>
            <a:gdLst/>
            <a:ahLst/>
            <a:cxnLst/>
            <a:rect l="l" t="t" r="r" b="b"/>
            <a:pathLst>
              <a:path w="1278889" h="792480">
                <a:moveTo>
                  <a:pt x="0" y="791997"/>
                </a:moveTo>
                <a:lnTo>
                  <a:pt x="1278509" y="791997"/>
                </a:lnTo>
                <a:lnTo>
                  <a:pt x="1278509" y="0"/>
                </a:lnTo>
                <a:lnTo>
                  <a:pt x="0" y="0"/>
                </a:lnTo>
                <a:lnTo>
                  <a:pt x="0" y="791997"/>
                </a:lnTo>
                <a:close/>
              </a:path>
            </a:pathLst>
          </a:custGeom>
          <a:solidFill>
            <a:srgbClr val="CFD4EA"/>
          </a:solidFill>
        </p:spPr>
        <p:txBody>
          <a:bodyPr wrap="square" lIns="0" tIns="0" rIns="0" bIns="0" rtlCol="0"/>
          <a:lstStyle/>
          <a:p>
            <a:endParaRPr/>
          </a:p>
        </p:txBody>
      </p:sp>
      <p:sp>
        <p:nvSpPr>
          <p:cNvPr id="24" name="bk object 24"/>
          <p:cNvSpPr/>
          <p:nvPr/>
        </p:nvSpPr>
        <p:spPr>
          <a:xfrm>
            <a:off x="5087239" y="935710"/>
            <a:ext cx="3600450" cy="792480"/>
          </a:xfrm>
          <a:custGeom>
            <a:avLst/>
            <a:gdLst/>
            <a:ahLst/>
            <a:cxnLst/>
            <a:rect l="l" t="t" r="r" b="b"/>
            <a:pathLst>
              <a:path w="3600450" h="792480">
                <a:moveTo>
                  <a:pt x="0" y="791997"/>
                </a:moveTo>
                <a:lnTo>
                  <a:pt x="3599941" y="791997"/>
                </a:lnTo>
                <a:lnTo>
                  <a:pt x="3599941" y="0"/>
                </a:lnTo>
                <a:lnTo>
                  <a:pt x="0" y="0"/>
                </a:lnTo>
                <a:lnTo>
                  <a:pt x="0" y="791997"/>
                </a:lnTo>
                <a:close/>
              </a:path>
            </a:pathLst>
          </a:custGeom>
          <a:solidFill>
            <a:srgbClr val="CFD4EA"/>
          </a:solidFill>
        </p:spPr>
        <p:txBody>
          <a:bodyPr wrap="square" lIns="0" tIns="0" rIns="0" bIns="0" rtlCol="0"/>
          <a:lstStyle/>
          <a:p>
            <a:endParaRPr/>
          </a:p>
        </p:txBody>
      </p:sp>
      <p:sp>
        <p:nvSpPr>
          <p:cNvPr id="25" name="bk object 25"/>
          <p:cNvSpPr/>
          <p:nvPr/>
        </p:nvSpPr>
        <p:spPr>
          <a:xfrm>
            <a:off x="8687307" y="935710"/>
            <a:ext cx="1812289" cy="792480"/>
          </a:xfrm>
          <a:custGeom>
            <a:avLst/>
            <a:gdLst/>
            <a:ahLst/>
            <a:cxnLst/>
            <a:rect l="l" t="t" r="r" b="b"/>
            <a:pathLst>
              <a:path w="1812290" h="792480">
                <a:moveTo>
                  <a:pt x="0" y="791997"/>
                </a:moveTo>
                <a:lnTo>
                  <a:pt x="1811908" y="791997"/>
                </a:lnTo>
                <a:lnTo>
                  <a:pt x="1811908" y="0"/>
                </a:lnTo>
                <a:lnTo>
                  <a:pt x="0" y="0"/>
                </a:lnTo>
                <a:lnTo>
                  <a:pt x="0" y="791997"/>
                </a:lnTo>
                <a:close/>
              </a:path>
            </a:pathLst>
          </a:custGeom>
          <a:solidFill>
            <a:srgbClr val="CFD4EA"/>
          </a:solidFill>
        </p:spPr>
        <p:txBody>
          <a:bodyPr wrap="square" lIns="0" tIns="0" rIns="0" bIns="0" rtlCol="0"/>
          <a:lstStyle/>
          <a:p>
            <a:endParaRPr/>
          </a:p>
        </p:txBody>
      </p:sp>
      <p:sp>
        <p:nvSpPr>
          <p:cNvPr id="26" name="bk object 26"/>
          <p:cNvSpPr/>
          <p:nvPr/>
        </p:nvSpPr>
        <p:spPr>
          <a:xfrm>
            <a:off x="2728848" y="1727695"/>
            <a:ext cx="1080135" cy="936625"/>
          </a:xfrm>
          <a:custGeom>
            <a:avLst/>
            <a:gdLst/>
            <a:ahLst/>
            <a:cxnLst/>
            <a:rect l="l" t="t" r="r" b="b"/>
            <a:pathLst>
              <a:path w="1080135" h="936625">
                <a:moveTo>
                  <a:pt x="0" y="936002"/>
                </a:moveTo>
                <a:lnTo>
                  <a:pt x="1079995" y="936002"/>
                </a:lnTo>
                <a:lnTo>
                  <a:pt x="1079995" y="0"/>
                </a:lnTo>
                <a:lnTo>
                  <a:pt x="0" y="0"/>
                </a:lnTo>
                <a:lnTo>
                  <a:pt x="0" y="936002"/>
                </a:lnTo>
                <a:close/>
              </a:path>
            </a:pathLst>
          </a:custGeom>
          <a:solidFill>
            <a:srgbClr val="E9EBF5"/>
          </a:solidFill>
        </p:spPr>
        <p:txBody>
          <a:bodyPr wrap="square" lIns="0" tIns="0" rIns="0" bIns="0" rtlCol="0"/>
          <a:lstStyle/>
          <a:p>
            <a:endParaRPr/>
          </a:p>
        </p:txBody>
      </p:sp>
      <p:sp>
        <p:nvSpPr>
          <p:cNvPr id="27" name="bk object 27"/>
          <p:cNvSpPr/>
          <p:nvPr/>
        </p:nvSpPr>
        <p:spPr>
          <a:xfrm>
            <a:off x="3808857" y="1727695"/>
            <a:ext cx="1278890" cy="936625"/>
          </a:xfrm>
          <a:custGeom>
            <a:avLst/>
            <a:gdLst/>
            <a:ahLst/>
            <a:cxnLst/>
            <a:rect l="l" t="t" r="r" b="b"/>
            <a:pathLst>
              <a:path w="1278889" h="936625">
                <a:moveTo>
                  <a:pt x="0" y="936002"/>
                </a:moveTo>
                <a:lnTo>
                  <a:pt x="1278509" y="936002"/>
                </a:lnTo>
                <a:lnTo>
                  <a:pt x="1278509" y="0"/>
                </a:lnTo>
                <a:lnTo>
                  <a:pt x="0" y="0"/>
                </a:lnTo>
                <a:lnTo>
                  <a:pt x="0" y="936002"/>
                </a:lnTo>
                <a:close/>
              </a:path>
            </a:pathLst>
          </a:custGeom>
          <a:solidFill>
            <a:srgbClr val="E9EBF5"/>
          </a:solidFill>
        </p:spPr>
        <p:txBody>
          <a:bodyPr wrap="square" lIns="0" tIns="0" rIns="0" bIns="0" rtlCol="0"/>
          <a:lstStyle/>
          <a:p>
            <a:endParaRPr/>
          </a:p>
        </p:txBody>
      </p:sp>
      <p:sp>
        <p:nvSpPr>
          <p:cNvPr id="28" name="bk object 28"/>
          <p:cNvSpPr/>
          <p:nvPr/>
        </p:nvSpPr>
        <p:spPr>
          <a:xfrm>
            <a:off x="5087239" y="1727695"/>
            <a:ext cx="3600450" cy="936625"/>
          </a:xfrm>
          <a:custGeom>
            <a:avLst/>
            <a:gdLst/>
            <a:ahLst/>
            <a:cxnLst/>
            <a:rect l="l" t="t" r="r" b="b"/>
            <a:pathLst>
              <a:path w="3600450" h="936625">
                <a:moveTo>
                  <a:pt x="0" y="936002"/>
                </a:moveTo>
                <a:lnTo>
                  <a:pt x="3599941" y="936002"/>
                </a:lnTo>
                <a:lnTo>
                  <a:pt x="3599941" y="0"/>
                </a:lnTo>
                <a:lnTo>
                  <a:pt x="0" y="0"/>
                </a:lnTo>
                <a:lnTo>
                  <a:pt x="0" y="936002"/>
                </a:lnTo>
                <a:close/>
              </a:path>
            </a:pathLst>
          </a:custGeom>
          <a:solidFill>
            <a:srgbClr val="E9EBF5"/>
          </a:solidFill>
        </p:spPr>
        <p:txBody>
          <a:bodyPr wrap="square" lIns="0" tIns="0" rIns="0" bIns="0" rtlCol="0"/>
          <a:lstStyle/>
          <a:p>
            <a:endParaRPr/>
          </a:p>
        </p:txBody>
      </p:sp>
      <p:sp>
        <p:nvSpPr>
          <p:cNvPr id="29" name="bk object 29"/>
          <p:cNvSpPr/>
          <p:nvPr/>
        </p:nvSpPr>
        <p:spPr>
          <a:xfrm>
            <a:off x="8687307" y="1727695"/>
            <a:ext cx="1812289" cy="936625"/>
          </a:xfrm>
          <a:custGeom>
            <a:avLst/>
            <a:gdLst/>
            <a:ahLst/>
            <a:cxnLst/>
            <a:rect l="l" t="t" r="r" b="b"/>
            <a:pathLst>
              <a:path w="1812290" h="936625">
                <a:moveTo>
                  <a:pt x="0" y="936002"/>
                </a:moveTo>
                <a:lnTo>
                  <a:pt x="1811908" y="936002"/>
                </a:lnTo>
                <a:lnTo>
                  <a:pt x="1811908" y="0"/>
                </a:lnTo>
                <a:lnTo>
                  <a:pt x="0" y="0"/>
                </a:lnTo>
                <a:lnTo>
                  <a:pt x="0" y="936002"/>
                </a:lnTo>
                <a:close/>
              </a:path>
            </a:pathLst>
          </a:custGeom>
          <a:solidFill>
            <a:srgbClr val="E9EBF5"/>
          </a:solidFill>
        </p:spPr>
        <p:txBody>
          <a:bodyPr wrap="square" lIns="0" tIns="0" rIns="0" bIns="0" rtlCol="0"/>
          <a:lstStyle/>
          <a:p>
            <a:endParaRPr/>
          </a:p>
        </p:txBody>
      </p:sp>
      <p:sp>
        <p:nvSpPr>
          <p:cNvPr id="30" name="bk object 30"/>
          <p:cNvSpPr/>
          <p:nvPr/>
        </p:nvSpPr>
        <p:spPr>
          <a:xfrm>
            <a:off x="2728848" y="2663647"/>
            <a:ext cx="1080135" cy="576580"/>
          </a:xfrm>
          <a:custGeom>
            <a:avLst/>
            <a:gdLst/>
            <a:ahLst/>
            <a:cxnLst/>
            <a:rect l="l" t="t" r="r" b="b"/>
            <a:pathLst>
              <a:path w="1080135" h="576580">
                <a:moveTo>
                  <a:pt x="0" y="575995"/>
                </a:moveTo>
                <a:lnTo>
                  <a:pt x="1079995" y="575995"/>
                </a:lnTo>
                <a:lnTo>
                  <a:pt x="1079995" y="0"/>
                </a:lnTo>
                <a:lnTo>
                  <a:pt x="0" y="0"/>
                </a:lnTo>
                <a:lnTo>
                  <a:pt x="0" y="575995"/>
                </a:lnTo>
                <a:close/>
              </a:path>
            </a:pathLst>
          </a:custGeom>
          <a:solidFill>
            <a:srgbClr val="CFD4EA"/>
          </a:solidFill>
        </p:spPr>
        <p:txBody>
          <a:bodyPr wrap="square" lIns="0" tIns="0" rIns="0" bIns="0" rtlCol="0"/>
          <a:lstStyle/>
          <a:p>
            <a:endParaRPr/>
          </a:p>
        </p:txBody>
      </p:sp>
      <p:sp>
        <p:nvSpPr>
          <p:cNvPr id="31" name="bk object 31"/>
          <p:cNvSpPr/>
          <p:nvPr/>
        </p:nvSpPr>
        <p:spPr>
          <a:xfrm>
            <a:off x="3808857" y="2663647"/>
            <a:ext cx="1278890" cy="576580"/>
          </a:xfrm>
          <a:custGeom>
            <a:avLst/>
            <a:gdLst/>
            <a:ahLst/>
            <a:cxnLst/>
            <a:rect l="l" t="t" r="r" b="b"/>
            <a:pathLst>
              <a:path w="1278889" h="576580">
                <a:moveTo>
                  <a:pt x="0" y="575995"/>
                </a:moveTo>
                <a:lnTo>
                  <a:pt x="1278509" y="575995"/>
                </a:lnTo>
                <a:lnTo>
                  <a:pt x="1278509" y="0"/>
                </a:lnTo>
                <a:lnTo>
                  <a:pt x="0" y="0"/>
                </a:lnTo>
                <a:lnTo>
                  <a:pt x="0" y="575995"/>
                </a:lnTo>
                <a:close/>
              </a:path>
            </a:pathLst>
          </a:custGeom>
          <a:solidFill>
            <a:srgbClr val="CFD4EA"/>
          </a:solidFill>
        </p:spPr>
        <p:txBody>
          <a:bodyPr wrap="square" lIns="0" tIns="0" rIns="0" bIns="0" rtlCol="0"/>
          <a:lstStyle/>
          <a:p>
            <a:endParaRPr/>
          </a:p>
        </p:txBody>
      </p:sp>
      <p:sp>
        <p:nvSpPr>
          <p:cNvPr id="32" name="bk object 32"/>
          <p:cNvSpPr/>
          <p:nvPr/>
        </p:nvSpPr>
        <p:spPr>
          <a:xfrm>
            <a:off x="5087239" y="2663647"/>
            <a:ext cx="3600450" cy="576580"/>
          </a:xfrm>
          <a:custGeom>
            <a:avLst/>
            <a:gdLst/>
            <a:ahLst/>
            <a:cxnLst/>
            <a:rect l="l" t="t" r="r" b="b"/>
            <a:pathLst>
              <a:path w="3600450" h="576580">
                <a:moveTo>
                  <a:pt x="0" y="575995"/>
                </a:moveTo>
                <a:lnTo>
                  <a:pt x="3599941" y="575995"/>
                </a:lnTo>
                <a:lnTo>
                  <a:pt x="3599941" y="0"/>
                </a:lnTo>
                <a:lnTo>
                  <a:pt x="0" y="0"/>
                </a:lnTo>
                <a:lnTo>
                  <a:pt x="0" y="575995"/>
                </a:lnTo>
                <a:close/>
              </a:path>
            </a:pathLst>
          </a:custGeom>
          <a:solidFill>
            <a:srgbClr val="CFD4EA"/>
          </a:solidFill>
        </p:spPr>
        <p:txBody>
          <a:bodyPr wrap="square" lIns="0" tIns="0" rIns="0" bIns="0" rtlCol="0"/>
          <a:lstStyle/>
          <a:p>
            <a:endParaRPr/>
          </a:p>
        </p:txBody>
      </p:sp>
      <p:sp>
        <p:nvSpPr>
          <p:cNvPr id="33" name="bk object 33"/>
          <p:cNvSpPr/>
          <p:nvPr/>
        </p:nvSpPr>
        <p:spPr>
          <a:xfrm>
            <a:off x="8687307" y="2663647"/>
            <a:ext cx="1812289" cy="576580"/>
          </a:xfrm>
          <a:custGeom>
            <a:avLst/>
            <a:gdLst/>
            <a:ahLst/>
            <a:cxnLst/>
            <a:rect l="l" t="t" r="r" b="b"/>
            <a:pathLst>
              <a:path w="1812290" h="576580">
                <a:moveTo>
                  <a:pt x="0" y="575995"/>
                </a:moveTo>
                <a:lnTo>
                  <a:pt x="1811908" y="575995"/>
                </a:lnTo>
                <a:lnTo>
                  <a:pt x="1811908" y="0"/>
                </a:lnTo>
                <a:lnTo>
                  <a:pt x="0" y="0"/>
                </a:lnTo>
                <a:lnTo>
                  <a:pt x="0" y="575995"/>
                </a:lnTo>
                <a:close/>
              </a:path>
            </a:pathLst>
          </a:custGeom>
          <a:solidFill>
            <a:srgbClr val="CFD4EA"/>
          </a:solidFill>
        </p:spPr>
        <p:txBody>
          <a:bodyPr wrap="square" lIns="0" tIns="0" rIns="0" bIns="0" rtlCol="0"/>
          <a:lstStyle/>
          <a:p>
            <a:endParaRPr/>
          </a:p>
        </p:txBody>
      </p:sp>
      <p:sp>
        <p:nvSpPr>
          <p:cNvPr id="34" name="bk object 34"/>
          <p:cNvSpPr/>
          <p:nvPr/>
        </p:nvSpPr>
        <p:spPr>
          <a:xfrm>
            <a:off x="2728848" y="3239642"/>
            <a:ext cx="1080135" cy="467995"/>
          </a:xfrm>
          <a:custGeom>
            <a:avLst/>
            <a:gdLst/>
            <a:ahLst/>
            <a:cxnLst/>
            <a:rect l="l" t="t" r="r" b="b"/>
            <a:pathLst>
              <a:path w="1080135" h="467995">
                <a:moveTo>
                  <a:pt x="0" y="467995"/>
                </a:moveTo>
                <a:lnTo>
                  <a:pt x="1079995" y="467995"/>
                </a:lnTo>
                <a:lnTo>
                  <a:pt x="1079995" y="0"/>
                </a:lnTo>
                <a:lnTo>
                  <a:pt x="0" y="0"/>
                </a:lnTo>
                <a:lnTo>
                  <a:pt x="0" y="467995"/>
                </a:lnTo>
                <a:close/>
              </a:path>
            </a:pathLst>
          </a:custGeom>
          <a:solidFill>
            <a:srgbClr val="E9EBF5"/>
          </a:solidFill>
        </p:spPr>
        <p:txBody>
          <a:bodyPr wrap="square" lIns="0" tIns="0" rIns="0" bIns="0" rtlCol="0"/>
          <a:lstStyle/>
          <a:p>
            <a:endParaRPr/>
          </a:p>
        </p:txBody>
      </p:sp>
      <p:sp>
        <p:nvSpPr>
          <p:cNvPr id="35" name="bk object 35"/>
          <p:cNvSpPr/>
          <p:nvPr/>
        </p:nvSpPr>
        <p:spPr>
          <a:xfrm>
            <a:off x="3808857" y="3239642"/>
            <a:ext cx="1278890" cy="467995"/>
          </a:xfrm>
          <a:custGeom>
            <a:avLst/>
            <a:gdLst/>
            <a:ahLst/>
            <a:cxnLst/>
            <a:rect l="l" t="t" r="r" b="b"/>
            <a:pathLst>
              <a:path w="1278889" h="467995">
                <a:moveTo>
                  <a:pt x="0" y="467995"/>
                </a:moveTo>
                <a:lnTo>
                  <a:pt x="1278509" y="467995"/>
                </a:lnTo>
                <a:lnTo>
                  <a:pt x="1278509" y="0"/>
                </a:lnTo>
                <a:lnTo>
                  <a:pt x="0" y="0"/>
                </a:lnTo>
                <a:lnTo>
                  <a:pt x="0" y="467995"/>
                </a:lnTo>
                <a:close/>
              </a:path>
            </a:pathLst>
          </a:custGeom>
          <a:solidFill>
            <a:srgbClr val="E9EBF5"/>
          </a:solidFill>
        </p:spPr>
        <p:txBody>
          <a:bodyPr wrap="square" lIns="0" tIns="0" rIns="0" bIns="0" rtlCol="0"/>
          <a:lstStyle/>
          <a:p>
            <a:endParaRPr/>
          </a:p>
        </p:txBody>
      </p:sp>
      <p:sp>
        <p:nvSpPr>
          <p:cNvPr id="36" name="bk object 36"/>
          <p:cNvSpPr/>
          <p:nvPr/>
        </p:nvSpPr>
        <p:spPr>
          <a:xfrm>
            <a:off x="5087239" y="3239642"/>
            <a:ext cx="3600450" cy="467995"/>
          </a:xfrm>
          <a:custGeom>
            <a:avLst/>
            <a:gdLst/>
            <a:ahLst/>
            <a:cxnLst/>
            <a:rect l="l" t="t" r="r" b="b"/>
            <a:pathLst>
              <a:path w="3600450" h="467995">
                <a:moveTo>
                  <a:pt x="0" y="467995"/>
                </a:moveTo>
                <a:lnTo>
                  <a:pt x="3599941" y="467995"/>
                </a:lnTo>
                <a:lnTo>
                  <a:pt x="3599941" y="0"/>
                </a:lnTo>
                <a:lnTo>
                  <a:pt x="0" y="0"/>
                </a:lnTo>
                <a:lnTo>
                  <a:pt x="0" y="467995"/>
                </a:lnTo>
                <a:close/>
              </a:path>
            </a:pathLst>
          </a:custGeom>
          <a:solidFill>
            <a:srgbClr val="E9EBF5"/>
          </a:solidFill>
        </p:spPr>
        <p:txBody>
          <a:bodyPr wrap="square" lIns="0" tIns="0" rIns="0" bIns="0" rtlCol="0"/>
          <a:lstStyle/>
          <a:p>
            <a:endParaRPr/>
          </a:p>
        </p:txBody>
      </p:sp>
      <p:sp>
        <p:nvSpPr>
          <p:cNvPr id="37" name="bk object 37"/>
          <p:cNvSpPr/>
          <p:nvPr/>
        </p:nvSpPr>
        <p:spPr>
          <a:xfrm>
            <a:off x="8687307" y="3239642"/>
            <a:ext cx="1812289" cy="467995"/>
          </a:xfrm>
          <a:custGeom>
            <a:avLst/>
            <a:gdLst/>
            <a:ahLst/>
            <a:cxnLst/>
            <a:rect l="l" t="t" r="r" b="b"/>
            <a:pathLst>
              <a:path w="1812290" h="467995">
                <a:moveTo>
                  <a:pt x="0" y="467995"/>
                </a:moveTo>
                <a:lnTo>
                  <a:pt x="1811908" y="467995"/>
                </a:lnTo>
                <a:lnTo>
                  <a:pt x="1811908" y="0"/>
                </a:lnTo>
                <a:lnTo>
                  <a:pt x="0" y="0"/>
                </a:lnTo>
                <a:lnTo>
                  <a:pt x="0" y="467995"/>
                </a:lnTo>
                <a:close/>
              </a:path>
            </a:pathLst>
          </a:custGeom>
          <a:solidFill>
            <a:srgbClr val="E9EBF5"/>
          </a:solidFill>
        </p:spPr>
        <p:txBody>
          <a:bodyPr wrap="square" lIns="0" tIns="0" rIns="0" bIns="0" rtlCol="0"/>
          <a:lstStyle/>
          <a:p>
            <a:endParaRPr/>
          </a:p>
        </p:txBody>
      </p:sp>
      <p:sp>
        <p:nvSpPr>
          <p:cNvPr id="38" name="bk object 38"/>
          <p:cNvSpPr/>
          <p:nvPr/>
        </p:nvSpPr>
        <p:spPr>
          <a:xfrm>
            <a:off x="2728848" y="3707663"/>
            <a:ext cx="1080135" cy="684530"/>
          </a:xfrm>
          <a:custGeom>
            <a:avLst/>
            <a:gdLst/>
            <a:ahLst/>
            <a:cxnLst/>
            <a:rect l="l" t="t" r="r" b="b"/>
            <a:pathLst>
              <a:path w="1080135" h="684529">
                <a:moveTo>
                  <a:pt x="0" y="683996"/>
                </a:moveTo>
                <a:lnTo>
                  <a:pt x="1079995" y="683996"/>
                </a:lnTo>
                <a:lnTo>
                  <a:pt x="1079995" y="0"/>
                </a:lnTo>
                <a:lnTo>
                  <a:pt x="0" y="0"/>
                </a:lnTo>
                <a:lnTo>
                  <a:pt x="0" y="683996"/>
                </a:lnTo>
                <a:close/>
              </a:path>
            </a:pathLst>
          </a:custGeom>
          <a:solidFill>
            <a:srgbClr val="CFD4EA"/>
          </a:solidFill>
        </p:spPr>
        <p:txBody>
          <a:bodyPr wrap="square" lIns="0" tIns="0" rIns="0" bIns="0" rtlCol="0"/>
          <a:lstStyle/>
          <a:p>
            <a:endParaRPr/>
          </a:p>
        </p:txBody>
      </p:sp>
      <p:sp>
        <p:nvSpPr>
          <p:cNvPr id="39" name="bk object 39"/>
          <p:cNvSpPr/>
          <p:nvPr/>
        </p:nvSpPr>
        <p:spPr>
          <a:xfrm>
            <a:off x="3808857" y="3707663"/>
            <a:ext cx="1278890" cy="684530"/>
          </a:xfrm>
          <a:custGeom>
            <a:avLst/>
            <a:gdLst/>
            <a:ahLst/>
            <a:cxnLst/>
            <a:rect l="l" t="t" r="r" b="b"/>
            <a:pathLst>
              <a:path w="1278889" h="684529">
                <a:moveTo>
                  <a:pt x="0" y="683996"/>
                </a:moveTo>
                <a:lnTo>
                  <a:pt x="1278509" y="683996"/>
                </a:lnTo>
                <a:lnTo>
                  <a:pt x="1278509" y="0"/>
                </a:lnTo>
                <a:lnTo>
                  <a:pt x="0" y="0"/>
                </a:lnTo>
                <a:lnTo>
                  <a:pt x="0" y="683996"/>
                </a:lnTo>
                <a:close/>
              </a:path>
            </a:pathLst>
          </a:custGeom>
          <a:solidFill>
            <a:srgbClr val="CFD4EA"/>
          </a:solidFill>
        </p:spPr>
        <p:txBody>
          <a:bodyPr wrap="square" lIns="0" tIns="0" rIns="0" bIns="0" rtlCol="0"/>
          <a:lstStyle/>
          <a:p>
            <a:endParaRPr/>
          </a:p>
        </p:txBody>
      </p:sp>
      <p:sp>
        <p:nvSpPr>
          <p:cNvPr id="40" name="bk object 40"/>
          <p:cNvSpPr/>
          <p:nvPr/>
        </p:nvSpPr>
        <p:spPr>
          <a:xfrm>
            <a:off x="5087239" y="3707663"/>
            <a:ext cx="3600450" cy="684530"/>
          </a:xfrm>
          <a:custGeom>
            <a:avLst/>
            <a:gdLst/>
            <a:ahLst/>
            <a:cxnLst/>
            <a:rect l="l" t="t" r="r" b="b"/>
            <a:pathLst>
              <a:path w="3600450" h="684529">
                <a:moveTo>
                  <a:pt x="0" y="683996"/>
                </a:moveTo>
                <a:lnTo>
                  <a:pt x="3599941" y="683996"/>
                </a:lnTo>
                <a:lnTo>
                  <a:pt x="3599941" y="0"/>
                </a:lnTo>
                <a:lnTo>
                  <a:pt x="0" y="0"/>
                </a:lnTo>
                <a:lnTo>
                  <a:pt x="0" y="683996"/>
                </a:lnTo>
                <a:close/>
              </a:path>
            </a:pathLst>
          </a:custGeom>
          <a:solidFill>
            <a:srgbClr val="CFD4EA"/>
          </a:solidFill>
        </p:spPr>
        <p:txBody>
          <a:bodyPr wrap="square" lIns="0" tIns="0" rIns="0" bIns="0" rtlCol="0"/>
          <a:lstStyle/>
          <a:p>
            <a:endParaRPr/>
          </a:p>
        </p:txBody>
      </p:sp>
      <p:sp>
        <p:nvSpPr>
          <p:cNvPr id="41" name="bk object 41"/>
          <p:cNvSpPr/>
          <p:nvPr/>
        </p:nvSpPr>
        <p:spPr>
          <a:xfrm>
            <a:off x="8687307" y="3707663"/>
            <a:ext cx="1812289" cy="684530"/>
          </a:xfrm>
          <a:custGeom>
            <a:avLst/>
            <a:gdLst/>
            <a:ahLst/>
            <a:cxnLst/>
            <a:rect l="l" t="t" r="r" b="b"/>
            <a:pathLst>
              <a:path w="1812290" h="684529">
                <a:moveTo>
                  <a:pt x="0" y="683996"/>
                </a:moveTo>
                <a:lnTo>
                  <a:pt x="1811908" y="683996"/>
                </a:lnTo>
                <a:lnTo>
                  <a:pt x="1811908" y="0"/>
                </a:lnTo>
                <a:lnTo>
                  <a:pt x="0" y="0"/>
                </a:lnTo>
                <a:lnTo>
                  <a:pt x="0" y="683996"/>
                </a:lnTo>
                <a:close/>
              </a:path>
            </a:pathLst>
          </a:custGeom>
          <a:solidFill>
            <a:srgbClr val="CFD4EA"/>
          </a:solidFill>
        </p:spPr>
        <p:txBody>
          <a:bodyPr wrap="square" lIns="0" tIns="0" rIns="0" bIns="0" rtlCol="0"/>
          <a:lstStyle/>
          <a:p>
            <a:endParaRPr/>
          </a:p>
        </p:txBody>
      </p:sp>
      <p:sp>
        <p:nvSpPr>
          <p:cNvPr id="42" name="bk object 42"/>
          <p:cNvSpPr/>
          <p:nvPr/>
        </p:nvSpPr>
        <p:spPr>
          <a:xfrm>
            <a:off x="1828800" y="4391621"/>
            <a:ext cx="900430" cy="2101215"/>
          </a:xfrm>
          <a:custGeom>
            <a:avLst/>
            <a:gdLst/>
            <a:ahLst/>
            <a:cxnLst/>
            <a:rect l="l" t="t" r="r" b="b"/>
            <a:pathLst>
              <a:path w="900430" h="2101215">
                <a:moveTo>
                  <a:pt x="0" y="2100833"/>
                </a:moveTo>
                <a:lnTo>
                  <a:pt x="899998" y="2100833"/>
                </a:lnTo>
                <a:lnTo>
                  <a:pt x="899998" y="0"/>
                </a:lnTo>
                <a:lnTo>
                  <a:pt x="0" y="0"/>
                </a:lnTo>
                <a:lnTo>
                  <a:pt x="0" y="2100833"/>
                </a:lnTo>
                <a:close/>
              </a:path>
            </a:pathLst>
          </a:custGeom>
          <a:solidFill>
            <a:srgbClr val="4471C4"/>
          </a:solidFill>
        </p:spPr>
        <p:txBody>
          <a:bodyPr wrap="square" lIns="0" tIns="0" rIns="0" bIns="0" rtlCol="0"/>
          <a:lstStyle/>
          <a:p>
            <a:endParaRPr/>
          </a:p>
        </p:txBody>
      </p:sp>
      <p:sp>
        <p:nvSpPr>
          <p:cNvPr id="43" name="bk object 43"/>
          <p:cNvSpPr/>
          <p:nvPr/>
        </p:nvSpPr>
        <p:spPr>
          <a:xfrm>
            <a:off x="2728848" y="4391685"/>
            <a:ext cx="1080135" cy="684530"/>
          </a:xfrm>
          <a:custGeom>
            <a:avLst/>
            <a:gdLst/>
            <a:ahLst/>
            <a:cxnLst/>
            <a:rect l="l" t="t" r="r" b="b"/>
            <a:pathLst>
              <a:path w="1080135" h="684529">
                <a:moveTo>
                  <a:pt x="0" y="683996"/>
                </a:moveTo>
                <a:lnTo>
                  <a:pt x="1079995" y="683996"/>
                </a:lnTo>
                <a:lnTo>
                  <a:pt x="1079995" y="0"/>
                </a:lnTo>
                <a:lnTo>
                  <a:pt x="0" y="0"/>
                </a:lnTo>
                <a:lnTo>
                  <a:pt x="0" y="683996"/>
                </a:lnTo>
                <a:close/>
              </a:path>
            </a:pathLst>
          </a:custGeom>
          <a:solidFill>
            <a:srgbClr val="E9EBF5"/>
          </a:solidFill>
        </p:spPr>
        <p:txBody>
          <a:bodyPr wrap="square" lIns="0" tIns="0" rIns="0" bIns="0" rtlCol="0"/>
          <a:lstStyle/>
          <a:p>
            <a:endParaRPr/>
          </a:p>
        </p:txBody>
      </p:sp>
      <p:sp>
        <p:nvSpPr>
          <p:cNvPr id="44" name="bk object 44"/>
          <p:cNvSpPr/>
          <p:nvPr/>
        </p:nvSpPr>
        <p:spPr>
          <a:xfrm>
            <a:off x="3808857" y="4391685"/>
            <a:ext cx="1278890" cy="684530"/>
          </a:xfrm>
          <a:custGeom>
            <a:avLst/>
            <a:gdLst/>
            <a:ahLst/>
            <a:cxnLst/>
            <a:rect l="l" t="t" r="r" b="b"/>
            <a:pathLst>
              <a:path w="1278889" h="684529">
                <a:moveTo>
                  <a:pt x="0" y="683996"/>
                </a:moveTo>
                <a:lnTo>
                  <a:pt x="1278509" y="683996"/>
                </a:lnTo>
                <a:lnTo>
                  <a:pt x="1278509" y="0"/>
                </a:lnTo>
                <a:lnTo>
                  <a:pt x="0" y="0"/>
                </a:lnTo>
                <a:lnTo>
                  <a:pt x="0" y="683996"/>
                </a:lnTo>
                <a:close/>
              </a:path>
            </a:pathLst>
          </a:custGeom>
          <a:solidFill>
            <a:srgbClr val="E9EBF5"/>
          </a:solidFill>
        </p:spPr>
        <p:txBody>
          <a:bodyPr wrap="square" lIns="0" tIns="0" rIns="0" bIns="0" rtlCol="0"/>
          <a:lstStyle/>
          <a:p>
            <a:endParaRPr/>
          </a:p>
        </p:txBody>
      </p:sp>
      <p:sp>
        <p:nvSpPr>
          <p:cNvPr id="45" name="bk object 45"/>
          <p:cNvSpPr/>
          <p:nvPr/>
        </p:nvSpPr>
        <p:spPr>
          <a:xfrm>
            <a:off x="5087239" y="4391685"/>
            <a:ext cx="3600450" cy="684530"/>
          </a:xfrm>
          <a:custGeom>
            <a:avLst/>
            <a:gdLst/>
            <a:ahLst/>
            <a:cxnLst/>
            <a:rect l="l" t="t" r="r" b="b"/>
            <a:pathLst>
              <a:path w="3600450" h="684529">
                <a:moveTo>
                  <a:pt x="0" y="683996"/>
                </a:moveTo>
                <a:lnTo>
                  <a:pt x="3599941" y="683996"/>
                </a:lnTo>
                <a:lnTo>
                  <a:pt x="3599941" y="0"/>
                </a:lnTo>
                <a:lnTo>
                  <a:pt x="0" y="0"/>
                </a:lnTo>
                <a:lnTo>
                  <a:pt x="0" y="683996"/>
                </a:lnTo>
                <a:close/>
              </a:path>
            </a:pathLst>
          </a:custGeom>
          <a:solidFill>
            <a:srgbClr val="E9EBF5"/>
          </a:solidFill>
        </p:spPr>
        <p:txBody>
          <a:bodyPr wrap="square" lIns="0" tIns="0" rIns="0" bIns="0" rtlCol="0"/>
          <a:lstStyle/>
          <a:p>
            <a:endParaRPr/>
          </a:p>
        </p:txBody>
      </p:sp>
      <p:sp>
        <p:nvSpPr>
          <p:cNvPr id="46" name="bk object 46"/>
          <p:cNvSpPr/>
          <p:nvPr/>
        </p:nvSpPr>
        <p:spPr>
          <a:xfrm>
            <a:off x="8687307" y="4391685"/>
            <a:ext cx="1812289" cy="684530"/>
          </a:xfrm>
          <a:custGeom>
            <a:avLst/>
            <a:gdLst/>
            <a:ahLst/>
            <a:cxnLst/>
            <a:rect l="l" t="t" r="r" b="b"/>
            <a:pathLst>
              <a:path w="1812290" h="684529">
                <a:moveTo>
                  <a:pt x="0" y="683996"/>
                </a:moveTo>
                <a:lnTo>
                  <a:pt x="1811908" y="683996"/>
                </a:lnTo>
                <a:lnTo>
                  <a:pt x="1811908" y="0"/>
                </a:lnTo>
                <a:lnTo>
                  <a:pt x="0" y="0"/>
                </a:lnTo>
                <a:lnTo>
                  <a:pt x="0" y="683996"/>
                </a:lnTo>
                <a:close/>
              </a:path>
            </a:pathLst>
          </a:custGeom>
          <a:solidFill>
            <a:srgbClr val="E9EBF5"/>
          </a:solidFill>
        </p:spPr>
        <p:txBody>
          <a:bodyPr wrap="square" lIns="0" tIns="0" rIns="0" bIns="0" rtlCol="0"/>
          <a:lstStyle/>
          <a:p>
            <a:endParaRPr/>
          </a:p>
        </p:txBody>
      </p:sp>
      <p:sp>
        <p:nvSpPr>
          <p:cNvPr id="47" name="bk object 47"/>
          <p:cNvSpPr/>
          <p:nvPr/>
        </p:nvSpPr>
        <p:spPr>
          <a:xfrm>
            <a:off x="2728848" y="5075745"/>
            <a:ext cx="1080135" cy="504190"/>
          </a:xfrm>
          <a:custGeom>
            <a:avLst/>
            <a:gdLst/>
            <a:ahLst/>
            <a:cxnLst/>
            <a:rect l="l" t="t" r="r" b="b"/>
            <a:pathLst>
              <a:path w="1080135" h="504189">
                <a:moveTo>
                  <a:pt x="0" y="503999"/>
                </a:moveTo>
                <a:lnTo>
                  <a:pt x="1079995" y="503999"/>
                </a:lnTo>
                <a:lnTo>
                  <a:pt x="1079995" y="0"/>
                </a:lnTo>
                <a:lnTo>
                  <a:pt x="0" y="0"/>
                </a:lnTo>
                <a:lnTo>
                  <a:pt x="0" y="503999"/>
                </a:lnTo>
                <a:close/>
              </a:path>
            </a:pathLst>
          </a:custGeom>
          <a:solidFill>
            <a:srgbClr val="CFD4EA"/>
          </a:solidFill>
        </p:spPr>
        <p:txBody>
          <a:bodyPr wrap="square" lIns="0" tIns="0" rIns="0" bIns="0" rtlCol="0"/>
          <a:lstStyle/>
          <a:p>
            <a:endParaRPr/>
          </a:p>
        </p:txBody>
      </p:sp>
      <p:sp>
        <p:nvSpPr>
          <p:cNvPr id="48" name="bk object 48"/>
          <p:cNvSpPr/>
          <p:nvPr/>
        </p:nvSpPr>
        <p:spPr>
          <a:xfrm>
            <a:off x="3808857" y="5075745"/>
            <a:ext cx="1278890" cy="504190"/>
          </a:xfrm>
          <a:custGeom>
            <a:avLst/>
            <a:gdLst/>
            <a:ahLst/>
            <a:cxnLst/>
            <a:rect l="l" t="t" r="r" b="b"/>
            <a:pathLst>
              <a:path w="1278889" h="504189">
                <a:moveTo>
                  <a:pt x="0" y="503999"/>
                </a:moveTo>
                <a:lnTo>
                  <a:pt x="1278509" y="503999"/>
                </a:lnTo>
                <a:lnTo>
                  <a:pt x="1278509" y="0"/>
                </a:lnTo>
                <a:lnTo>
                  <a:pt x="0" y="0"/>
                </a:lnTo>
                <a:lnTo>
                  <a:pt x="0" y="503999"/>
                </a:lnTo>
                <a:close/>
              </a:path>
            </a:pathLst>
          </a:custGeom>
          <a:solidFill>
            <a:srgbClr val="CFD4EA"/>
          </a:solidFill>
        </p:spPr>
        <p:txBody>
          <a:bodyPr wrap="square" lIns="0" tIns="0" rIns="0" bIns="0" rtlCol="0"/>
          <a:lstStyle/>
          <a:p>
            <a:endParaRPr/>
          </a:p>
        </p:txBody>
      </p:sp>
      <p:sp>
        <p:nvSpPr>
          <p:cNvPr id="49" name="bk object 49"/>
          <p:cNvSpPr/>
          <p:nvPr/>
        </p:nvSpPr>
        <p:spPr>
          <a:xfrm>
            <a:off x="5087239" y="5075745"/>
            <a:ext cx="3600450" cy="504190"/>
          </a:xfrm>
          <a:custGeom>
            <a:avLst/>
            <a:gdLst/>
            <a:ahLst/>
            <a:cxnLst/>
            <a:rect l="l" t="t" r="r" b="b"/>
            <a:pathLst>
              <a:path w="3600450" h="504189">
                <a:moveTo>
                  <a:pt x="0" y="503999"/>
                </a:moveTo>
                <a:lnTo>
                  <a:pt x="3599941" y="503999"/>
                </a:lnTo>
                <a:lnTo>
                  <a:pt x="3599941" y="0"/>
                </a:lnTo>
                <a:lnTo>
                  <a:pt x="0" y="0"/>
                </a:lnTo>
                <a:lnTo>
                  <a:pt x="0" y="503999"/>
                </a:lnTo>
                <a:close/>
              </a:path>
            </a:pathLst>
          </a:custGeom>
          <a:solidFill>
            <a:srgbClr val="CFD4EA"/>
          </a:solidFill>
        </p:spPr>
        <p:txBody>
          <a:bodyPr wrap="square" lIns="0" tIns="0" rIns="0" bIns="0" rtlCol="0"/>
          <a:lstStyle/>
          <a:p>
            <a:endParaRPr/>
          </a:p>
        </p:txBody>
      </p:sp>
      <p:sp>
        <p:nvSpPr>
          <p:cNvPr id="50" name="bk object 50"/>
          <p:cNvSpPr/>
          <p:nvPr/>
        </p:nvSpPr>
        <p:spPr>
          <a:xfrm>
            <a:off x="8687307" y="5075745"/>
            <a:ext cx="1812289" cy="504190"/>
          </a:xfrm>
          <a:custGeom>
            <a:avLst/>
            <a:gdLst/>
            <a:ahLst/>
            <a:cxnLst/>
            <a:rect l="l" t="t" r="r" b="b"/>
            <a:pathLst>
              <a:path w="1812290" h="504189">
                <a:moveTo>
                  <a:pt x="0" y="503999"/>
                </a:moveTo>
                <a:lnTo>
                  <a:pt x="1811908" y="503999"/>
                </a:lnTo>
                <a:lnTo>
                  <a:pt x="1811908" y="0"/>
                </a:lnTo>
                <a:lnTo>
                  <a:pt x="0" y="0"/>
                </a:lnTo>
                <a:lnTo>
                  <a:pt x="0" y="503999"/>
                </a:lnTo>
                <a:close/>
              </a:path>
            </a:pathLst>
          </a:custGeom>
          <a:solidFill>
            <a:srgbClr val="CFD4EA"/>
          </a:solidFill>
        </p:spPr>
        <p:txBody>
          <a:bodyPr wrap="square" lIns="0" tIns="0" rIns="0" bIns="0" rtlCol="0"/>
          <a:lstStyle/>
          <a:p>
            <a:endParaRPr/>
          </a:p>
        </p:txBody>
      </p:sp>
      <p:sp>
        <p:nvSpPr>
          <p:cNvPr id="51" name="bk object 51"/>
          <p:cNvSpPr/>
          <p:nvPr/>
        </p:nvSpPr>
        <p:spPr>
          <a:xfrm>
            <a:off x="2728848" y="5579681"/>
            <a:ext cx="1080135" cy="913130"/>
          </a:xfrm>
          <a:custGeom>
            <a:avLst/>
            <a:gdLst/>
            <a:ahLst/>
            <a:cxnLst/>
            <a:rect l="l" t="t" r="r" b="b"/>
            <a:pathLst>
              <a:path w="1080135" h="913129">
                <a:moveTo>
                  <a:pt x="0" y="912774"/>
                </a:moveTo>
                <a:lnTo>
                  <a:pt x="1079995" y="912774"/>
                </a:lnTo>
                <a:lnTo>
                  <a:pt x="1079995" y="0"/>
                </a:lnTo>
                <a:lnTo>
                  <a:pt x="0" y="0"/>
                </a:lnTo>
                <a:lnTo>
                  <a:pt x="0" y="912774"/>
                </a:lnTo>
                <a:close/>
              </a:path>
            </a:pathLst>
          </a:custGeom>
          <a:solidFill>
            <a:srgbClr val="E9EBF5"/>
          </a:solidFill>
        </p:spPr>
        <p:txBody>
          <a:bodyPr wrap="square" lIns="0" tIns="0" rIns="0" bIns="0" rtlCol="0"/>
          <a:lstStyle/>
          <a:p>
            <a:endParaRPr/>
          </a:p>
        </p:txBody>
      </p:sp>
      <p:sp>
        <p:nvSpPr>
          <p:cNvPr id="52" name="bk object 52"/>
          <p:cNvSpPr/>
          <p:nvPr/>
        </p:nvSpPr>
        <p:spPr>
          <a:xfrm>
            <a:off x="3808857" y="5579681"/>
            <a:ext cx="1278890" cy="913130"/>
          </a:xfrm>
          <a:custGeom>
            <a:avLst/>
            <a:gdLst/>
            <a:ahLst/>
            <a:cxnLst/>
            <a:rect l="l" t="t" r="r" b="b"/>
            <a:pathLst>
              <a:path w="1278889" h="913129">
                <a:moveTo>
                  <a:pt x="0" y="912774"/>
                </a:moveTo>
                <a:lnTo>
                  <a:pt x="1278509" y="912774"/>
                </a:lnTo>
                <a:lnTo>
                  <a:pt x="1278509" y="0"/>
                </a:lnTo>
                <a:lnTo>
                  <a:pt x="0" y="0"/>
                </a:lnTo>
                <a:lnTo>
                  <a:pt x="0" y="912774"/>
                </a:lnTo>
                <a:close/>
              </a:path>
            </a:pathLst>
          </a:custGeom>
          <a:solidFill>
            <a:srgbClr val="E9EBF5"/>
          </a:solidFill>
        </p:spPr>
        <p:txBody>
          <a:bodyPr wrap="square" lIns="0" tIns="0" rIns="0" bIns="0" rtlCol="0"/>
          <a:lstStyle/>
          <a:p>
            <a:endParaRPr/>
          </a:p>
        </p:txBody>
      </p:sp>
      <p:sp>
        <p:nvSpPr>
          <p:cNvPr id="53" name="bk object 53"/>
          <p:cNvSpPr/>
          <p:nvPr/>
        </p:nvSpPr>
        <p:spPr>
          <a:xfrm>
            <a:off x="5087239" y="5579681"/>
            <a:ext cx="3600450" cy="913130"/>
          </a:xfrm>
          <a:custGeom>
            <a:avLst/>
            <a:gdLst/>
            <a:ahLst/>
            <a:cxnLst/>
            <a:rect l="l" t="t" r="r" b="b"/>
            <a:pathLst>
              <a:path w="3600450" h="913129">
                <a:moveTo>
                  <a:pt x="0" y="912774"/>
                </a:moveTo>
                <a:lnTo>
                  <a:pt x="3599941" y="912774"/>
                </a:lnTo>
                <a:lnTo>
                  <a:pt x="3599941" y="0"/>
                </a:lnTo>
                <a:lnTo>
                  <a:pt x="0" y="0"/>
                </a:lnTo>
                <a:lnTo>
                  <a:pt x="0" y="912774"/>
                </a:lnTo>
                <a:close/>
              </a:path>
            </a:pathLst>
          </a:custGeom>
          <a:solidFill>
            <a:srgbClr val="E9EBF5"/>
          </a:solidFill>
        </p:spPr>
        <p:txBody>
          <a:bodyPr wrap="square" lIns="0" tIns="0" rIns="0" bIns="0" rtlCol="0"/>
          <a:lstStyle/>
          <a:p>
            <a:endParaRPr/>
          </a:p>
        </p:txBody>
      </p:sp>
      <p:sp>
        <p:nvSpPr>
          <p:cNvPr id="54" name="bk object 54"/>
          <p:cNvSpPr/>
          <p:nvPr/>
        </p:nvSpPr>
        <p:spPr>
          <a:xfrm>
            <a:off x="8687307" y="5579681"/>
            <a:ext cx="1812289" cy="913130"/>
          </a:xfrm>
          <a:custGeom>
            <a:avLst/>
            <a:gdLst/>
            <a:ahLst/>
            <a:cxnLst/>
            <a:rect l="l" t="t" r="r" b="b"/>
            <a:pathLst>
              <a:path w="1812290" h="913129">
                <a:moveTo>
                  <a:pt x="0" y="912774"/>
                </a:moveTo>
                <a:lnTo>
                  <a:pt x="1811908" y="912774"/>
                </a:lnTo>
                <a:lnTo>
                  <a:pt x="1811908" y="0"/>
                </a:lnTo>
                <a:lnTo>
                  <a:pt x="0" y="0"/>
                </a:lnTo>
                <a:lnTo>
                  <a:pt x="0" y="912774"/>
                </a:lnTo>
                <a:close/>
              </a:path>
            </a:pathLst>
          </a:custGeom>
          <a:solidFill>
            <a:srgbClr val="E9EBF5"/>
          </a:solidFill>
        </p:spPr>
        <p:txBody>
          <a:bodyPr wrap="square" lIns="0" tIns="0" rIns="0" bIns="0" rtlCol="0"/>
          <a:lstStyle/>
          <a:p>
            <a:endParaRPr/>
          </a:p>
        </p:txBody>
      </p:sp>
      <p:sp>
        <p:nvSpPr>
          <p:cNvPr id="55" name="bk object 55"/>
          <p:cNvSpPr/>
          <p:nvPr/>
        </p:nvSpPr>
        <p:spPr>
          <a:xfrm>
            <a:off x="2728848"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56" name="bk object 56"/>
          <p:cNvSpPr/>
          <p:nvPr/>
        </p:nvSpPr>
        <p:spPr>
          <a:xfrm>
            <a:off x="3808857"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57" name="bk object 57"/>
          <p:cNvSpPr/>
          <p:nvPr/>
        </p:nvSpPr>
        <p:spPr>
          <a:xfrm>
            <a:off x="5087239"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58" name="bk object 58"/>
          <p:cNvSpPr/>
          <p:nvPr/>
        </p:nvSpPr>
        <p:spPr>
          <a:xfrm>
            <a:off x="8687307"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59" name="bk object 59"/>
          <p:cNvSpPr/>
          <p:nvPr/>
        </p:nvSpPr>
        <p:spPr>
          <a:xfrm>
            <a:off x="1822450" y="935736"/>
            <a:ext cx="8682990" cy="0"/>
          </a:xfrm>
          <a:custGeom>
            <a:avLst/>
            <a:gdLst/>
            <a:ahLst/>
            <a:cxnLst/>
            <a:rect l="l" t="t" r="r" b="b"/>
            <a:pathLst>
              <a:path w="8682990">
                <a:moveTo>
                  <a:pt x="0" y="0"/>
                </a:moveTo>
                <a:lnTo>
                  <a:pt x="8682990" y="0"/>
                </a:lnTo>
              </a:path>
            </a:pathLst>
          </a:custGeom>
          <a:ln w="38100">
            <a:solidFill>
              <a:srgbClr val="FFFFFF"/>
            </a:solidFill>
          </a:ln>
        </p:spPr>
        <p:txBody>
          <a:bodyPr wrap="square" lIns="0" tIns="0" rIns="0" bIns="0" rtlCol="0"/>
          <a:lstStyle/>
          <a:p>
            <a:endParaRPr/>
          </a:p>
        </p:txBody>
      </p:sp>
      <p:sp>
        <p:nvSpPr>
          <p:cNvPr id="60" name="bk object 60"/>
          <p:cNvSpPr/>
          <p:nvPr/>
        </p:nvSpPr>
        <p:spPr>
          <a:xfrm>
            <a:off x="2722498" y="1727707"/>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1" name="bk object 61"/>
          <p:cNvSpPr/>
          <p:nvPr/>
        </p:nvSpPr>
        <p:spPr>
          <a:xfrm>
            <a:off x="2722498" y="2663698"/>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2" name="bk object 62"/>
          <p:cNvSpPr/>
          <p:nvPr/>
        </p:nvSpPr>
        <p:spPr>
          <a:xfrm>
            <a:off x="2722498" y="3239642"/>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3" name="bk object 63"/>
          <p:cNvSpPr/>
          <p:nvPr/>
        </p:nvSpPr>
        <p:spPr>
          <a:xfrm>
            <a:off x="2722498" y="3707638"/>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4" name="bk object 64"/>
          <p:cNvSpPr/>
          <p:nvPr/>
        </p:nvSpPr>
        <p:spPr>
          <a:xfrm>
            <a:off x="1822450" y="4391659"/>
            <a:ext cx="8682990" cy="0"/>
          </a:xfrm>
          <a:custGeom>
            <a:avLst/>
            <a:gdLst/>
            <a:ahLst/>
            <a:cxnLst/>
            <a:rect l="l" t="t" r="r" b="b"/>
            <a:pathLst>
              <a:path w="8682990">
                <a:moveTo>
                  <a:pt x="0" y="0"/>
                </a:moveTo>
                <a:lnTo>
                  <a:pt x="8682990" y="0"/>
                </a:lnTo>
              </a:path>
            </a:pathLst>
          </a:custGeom>
          <a:ln w="12700">
            <a:solidFill>
              <a:srgbClr val="FFFFFF"/>
            </a:solidFill>
          </a:ln>
        </p:spPr>
        <p:txBody>
          <a:bodyPr wrap="square" lIns="0" tIns="0" rIns="0" bIns="0" rtlCol="0"/>
          <a:lstStyle/>
          <a:p>
            <a:endParaRPr/>
          </a:p>
        </p:txBody>
      </p:sp>
      <p:sp>
        <p:nvSpPr>
          <p:cNvPr id="65" name="bk object 65"/>
          <p:cNvSpPr/>
          <p:nvPr/>
        </p:nvSpPr>
        <p:spPr>
          <a:xfrm>
            <a:off x="2722498" y="5075682"/>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6" name="bk object 66"/>
          <p:cNvSpPr/>
          <p:nvPr/>
        </p:nvSpPr>
        <p:spPr>
          <a:xfrm>
            <a:off x="2722498" y="5579745"/>
            <a:ext cx="7783195" cy="0"/>
          </a:xfrm>
          <a:custGeom>
            <a:avLst/>
            <a:gdLst/>
            <a:ahLst/>
            <a:cxnLst/>
            <a:rect l="l" t="t" r="r" b="b"/>
            <a:pathLst>
              <a:path w="7783195">
                <a:moveTo>
                  <a:pt x="0" y="0"/>
                </a:moveTo>
                <a:lnTo>
                  <a:pt x="7782941" y="0"/>
                </a:lnTo>
              </a:path>
            </a:pathLst>
          </a:custGeom>
          <a:ln w="12700">
            <a:solidFill>
              <a:srgbClr val="FFFFFF"/>
            </a:solidFill>
          </a:ln>
        </p:spPr>
        <p:txBody>
          <a:bodyPr wrap="square" lIns="0" tIns="0" rIns="0" bIns="0" rtlCol="0"/>
          <a:lstStyle/>
          <a:p>
            <a:endParaRPr/>
          </a:p>
        </p:txBody>
      </p:sp>
      <p:sp>
        <p:nvSpPr>
          <p:cNvPr id="67" name="bk object 67"/>
          <p:cNvSpPr/>
          <p:nvPr/>
        </p:nvSpPr>
        <p:spPr>
          <a:xfrm>
            <a:off x="1828800"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68" name="bk object 68"/>
          <p:cNvSpPr/>
          <p:nvPr/>
        </p:nvSpPr>
        <p:spPr>
          <a:xfrm>
            <a:off x="10499090" y="677291"/>
            <a:ext cx="0" cy="5821680"/>
          </a:xfrm>
          <a:custGeom>
            <a:avLst/>
            <a:gdLst/>
            <a:ahLst/>
            <a:cxnLst/>
            <a:rect l="l" t="t" r="r" b="b"/>
            <a:pathLst>
              <a:path h="5821680">
                <a:moveTo>
                  <a:pt x="0" y="0"/>
                </a:moveTo>
                <a:lnTo>
                  <a:pt x="0" y="5821514"/>
                </a:lnTo>
              </a:path>
            </a:pathLst>
          </a:custGeom>
          <a:ln w="12700">
            <a:solidFill>
              <a:srgbClr val="FFFFFF"/>
            </a:solidFill>
          </a:ln>
        </p:spPr>
        <p:txBody>
          <a:bodyPr wrap="square" lIns="0" tIns="0" rIns="0" bIns="0" rtlCol="0"/>
          <a:lstStyle/>
          <a:p>
            <a:endParaRPr/>
          </a:p>
        </p:txBody>
      </p:sp>
      <p:sp>
        <p:nvSpPr>
          <p:cNvPr id="69" name="bk object 69"/>
          <p:cNvSpPr/>
          <p:nvPr/>
        </p:nvSpPr>
        <p:spPr>
          <a:xfrm>
            <a:off x="1822450" y="683641"/>
            <a:ext cx="8682990" cy="0"/>
          </a:xfrm>
          <a:custGeom>
            <a:avLst/>
            <a:gdLst/>
            <a:ahLst/>
            <a:cxnLst/>
            <a:rect l="l" t="t" r="r" b="b"/>
            <a:pathLst>
              <a:path w="8682990">
                <a:moveTo>
                  <a:pt x="0" y="0"/>
                </a:moveTo>
                <a:lnTo>
                  <a:pt x="8682990" y="0"/>
                </a:lnTo>
              </a:path>
            </a:pathLst>
          </a:custGeom>
          <a:ln w="12700">
            <a:solidFill>
              <a:srgbClr val="FFFFFF"/>
            </a:solidFill>
          </a:ln>
        </p:spPr>
        <p:txBody>
          <a:bodyPr wrap="square" lIns="0" tIns="0" rIns="0" bIns="0" rtlCol="0"/>
          <a:lstStyle/>
          <a:p>
            <a:endParaRPr/>
          </a:p>
        </p:txBody>
      </p:sp>
      <p:sp>
        <p:nvSpPr>
          <p:cNvPr id="70" name="bk object 70"/>
          <p:cNvSpPr/>
          <p:nvPr/>
        </p:nvSpPr>
        <p:spPr>
          <a:xfrm>
            <a:off x="1822450" y="6492456"/>
            <a:ext cx="8682990" cy="0"/>
          </a:xfrm>
          <a:custGeom>
            <a:avLst/>
            <a:gdLst/>
            <a:ahLst/>
            <a:cxnLst/>
            <a:rect l="l" t="t" r="r" b="b"/>
            <a:pathLst>
              <a:path w="8682990">
                <a:moveTo>
                  <a:pt x="0" y="0"/>
                </a:moveTo>
                <a:lnTo>
                  <a:pt x="8682990" y="0"/>
                </a:lnTo>
              </a:path>
            </a:pathLst>
          </a:custGeom>
          <a:ln w="12700">
            <a:solidFill>
              <a:srgbClr val="FFFFFF"/>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4" name="Holder 4"/>
          <p:cNvSpPr>
            <a:spLocks noGrp="1"/>
          </p:cNvSpPr>
          <p:nvPr>
            <p:ph type="sldNum" sz="quarter" idx="7"/>
          </p:nvPr>
        </p:nvSpPr>
        <p:spPr/>
        <p:txBody>
          <a:bodyPr lIns="0" tIns="0" rIns="0" bIns="0"/>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08275" y="40640"/>
            <a:ext cx="6775450" cy="436880"/>
          </a:xfrm>
          <a:prstGeom prst="rect">
            <a:avLst/>
          </a:prstGeom>
        </p:spPr>
        <p:txBody>
          <a:bodyPr wrap="square" lIns="0" tIns="0" rIns="0" bIns="0">
            <a:spAutoFit/>
          </a:bodyPr>
          <a:lstStyle>
            <a:lvl1pPr>
              <a:defRPr sz="2700" b="0" i="0" u="heavy">
                <a:solidFill>
                  <a:schemeClr val="tx1"/>
                </a:solidFill>
                <a:latin typeface="HGP明朝E"/>
                <a:cs typeface="HGP明朝E"/>
              </a:defRPr>
            </a:lvl1pPr>
          </a:lstStyle>
          <a:p>
            <a:endParaRPr/>
          </a:p>
        </p:txBody>
      </p:sp>
      <p:sp>
        <p:nvSpPr>
          <p:cNvPr id="3" name="Holder 3"/>
          <p:cNvSpPr>
            <a:spLocks noGrp="1"/>
          </p:cNvSpPr>
          <p:nvPr>
            <p:ph type="body" idx="1"/>
          </p:nvPr>
        </p:nvSpPr>
        <p:spPr>
          <a:xfrm>
            <a:off x="792276" y="2383662"/>
            <a:ext cx="10806430" cy="4128134"/>
          </a:xfrm>
          <a:prstGeom prst="rect">
            <a:avLst/>
          </a:prstGeom>
        </p:spPr>
        <p:txBody>
          <a:bodyPr wrap="square" lIns="0" tIns="0" rIns="0" bIns="0">
            <a:spAutoFit/>
          </a:bodyPr>
          <a:lstStyle>
            <a:lvl1pPr>
              <a:defRPr sz="1600" b="1" i="0">
                <a:solidFill>
                  <a:srgbClr val="FF0000"/>
                </a:solidFill>
                <a:latin typeface="ＭＳ Ｐゴシック"/>
                <a:cs typeface="ＭＳ Ｐゴシック"/>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4/21/2026</a:t>
            </a:fld>
            <a:endParaRPr lang="en-US"/>
          </a:p>
        </p:txBody>
      </p:sp>
      <p:sp>
        <p:nvSpPr>
          <p:cNvPr id="6" name="Holder 6"/>
          <p:cNvSpPr>
            <a:spLocks noGrp="1"/>
          </p:cNvSpPr>
          <p:nvPr>
            <p:ph type="sldNum" sz="quarter" idx="7"/>
          </p:nvPr>
        </p:nvSpPr>
        <p:spPr>
          <a:xfrm>
            <a:off x="11053318" y="6442372"/>
            <a:ext cx="247650" cy="193675"/>
          </a:xfrm>
          <a:prstGeom prst="rect">
            <a:avLst/>
          </a:prstGeom>
        </p:spPr>
        <p:txBody>
          <a:bodyPr wrap="square" lIns="0" tIns="0" rIns="0" bIns="0">
            <a:spAutoFit/>
          </a:bodyPr>
          <a:lstStyle>
            <a:lvl1pPr>
              <a:defRPr sz="1200" b="0" i="0">
                <a:solidFill>
                  <a:srgbClr val="767676"/>
                </a:solidFill>
                <a:latin typeface="游ゴシック"/>
                <a:cs typeface="游ゴシック"/>
              </a:defRPr>
            </a:lvl1pPr>
          </a:lstStyle>
          <a:p>
            <a:pPr marL="38100">
              <a:lnSpc>
                <a:spcPts val="1395"/>
              </a:lnSpc>
            </a:pPr>
            <a:fld id="{81D60167-4931-47E6-BA6A-407CBD079E47}" type="slidenum">
              <a:rPr dirty="0"/>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pref.nagano.lg.jp/enchiku/20260331zizoku.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090371" y="1447800"/>
            <a:ext cx="9958629" cy="3075201"/>
          </a:xfrm>
          <a:prstGeom prst="rect">
            <a:avLst/>
          </a:prstGeom>
        </p:spPr>
        <p:txBody>
          <a:bodyPr vert="horz" wrap="square" lIns="0" tIns="119380" rIns="0" bIns="0" rtlCol="0">
            <a:spAutoFit/>
          </a:bodyPr>
          <a:lstStyle/>
          <a:p>
            <a:pPr marL="5080" algn="ctr">
              <a:lnSpc>
                <a:spcPct val="100000"/>
              </a:lnSpc>
              <a:spcBef>
                <a:spcPts val="940"/>
              </a:spcBef>
            </a:pPr>
            <a:r>
              <a:rPr lang="ja-JP" altLang="en-US" sz="4800" b="1" u="none" spc="-5">
                <a:latin typeface="ＭＳ Ｐゴシック"/>
                <a:cs typeface="ＭＳ Ｐゴシック"/>
              </a:rPr>
              <a:t>　</a:t>
            </a:r>
            <a:br>
              <a:rPr lang="en-US" altLang="ja-JP" sz="4800" b="1" u="none" spc="-5" dirty="0">
                <a:latin typeface="ＭＳ Ｐゴシック"/>
                <a:cs typeface="ＭＳ Ｐゴシック"/>
              </a:rPr>
            </a:br>
            <a:r>
              <a:rPr lang="ja-JP" altLang="en-US" sz="4800" b="1" u="none" spc="-5" dirty="0">
                <a:latin typeface="ＭＳ Ｐゴシック"/>
                <a:cs typeface="ＭＳ Ｐゴシック"/>
              </a:rPr>
              <a:t>持続可能な畜産経営推進事業補助金</a:t>
            </a:r>
            <a:br>
              <a:rPr lang="en-US" altLang="ja-JP" sz="4800" b="1" u="none" spc="-5" dirty="0">
                <a:latin typeface="ＭＳ Ｐゴシック"/>
                <a:cs typeface="ＭＳ Ｐゴシック"/>
              </a:rPr>
            </a:br>
            <a:r>
              <a:rPr lang="ja-JP" altLang="en-US" sz="4800" b="1" u="none" spc="-5" dirty="0">
                <a:latin typeface="ＭＳ Ｐゴシック"/>
                <a:cs typeface="ＭＳ Ｐゴシック"/>
              </a:rPr>
              <a:t>交付事務の手続き</a:t>
            </a:r>
            <a:br>
              <a:rPr lang="en-US" altLang="ja-JP" sz="4800" b="1" u="none" spc="-5" dirty="0">
                <a:latin typeface="ＭＳ Ｐゴシック"/>
                <a:cs typeface="ＭＳ Ｐゴシック"/>
              </a:rPr>
            </a:br>
            <a:endParaRPr sz="4800" dirty="0">
              <a:latin typeface="ＭＳ Ｐゴシック"/>
              <a:cs typeface="ＭＳ Ｐゴシック"/>
            </a:endParaRPr>
          </a:p>
        </p:txBody>
      </p:sp>
      <p:sp>
        <p:nvSpPr>
          <p:cNvPr id="6" name="object 6"/>
          <p:cNvSpPr txBox="1"/>
          <p:nvPr/>
        </p:nvSpPr>
        <p:spPr>
          <a:xfrm>
            <a:off x="11138916" y="6442372"/>
            <a:ext cx="161290" cy="193675"/>
          </a:xfrm>
          <a:prstGeom prst="rect">
            <a:avLst/>
          </a:prstGeom>
        </p:spPr>
        <p:txBody>
          <a:bodyPr vert="horz" wrap="square" lIns="0" tIns="0" rIns="0" bIns="0" rtlCol="0">
            <a:spAutoFit/>
          </a:bodyPr>
          <a:lstStyle/>
          <a:p>
            <a:pPr marL="38100">
              <a:lnSpc>
                <a:spcPts val="1395"/>
              </a:lnSpc>
            </a:pPr>
            <a:fld id="{81D60167-4931-47E6-BA6A-407CBD079E47}" type="slidenum">
              <a:rPr sz="1200" dirty="0">
                <a:solidFill>
                  <a:srgbClr val="767676"/>
                </a:solidFill>
                <a:latin typeface="游ゴシック"/>
                <a:cs typeface="游ゴシック"/>
              </a:rPr>
              <a:t>1</a:t>
            </a:fld>
            <a:endParaRPr sz="1200">
              <a:latin typeface="游ゴシック"/>
              <a:cs typeface="游ゴシック"/>
            </a:endParaRPr>
          </a:p>
        </p:txBody>
      </p:sp>
      <p:sp>
        <p:nvSpPr>
          <p:cNvPr id="5" name="object 5"/>
          <p:cNvSpPr txBox="1"/>
          <p:nvPr/>
        </p:nvSpPr>
        <p:spPr>
          <a:xfrm>
            <a:off x="7301610" y="5780633"/>
            <a:ext cx="3747390" cy="320601"/>
          </a:xfrm>
          <a:prstGeom prst="rect">
            <a:avLst/>
          </a:prstGeom>
        </p:spPr>
        <p:txBody>
          <a:bodyPr vert="horz" wrap="square" lIns="0" tIns="12700" rIns="0" bIns="0" rtlCol="0">
            <a:spAutoFit/>
          </a:bodyPr>
          <a:lstStyle/>
          <a:p>
            <a:pPr marL="12700">
              <a:lnSpc>
                <a:spcPct val="100000"/>
              </a:lnSpc>
              <a:spcBef>
                <a:spcPts val="100"/>
              </a:spcBef>
            </a:pPr>
            <a:r>
              <a:rPr lang="ja-JP" altLang="en-US" sz="2000" b="1" spc="5">
                <a:latin typeface="ＭＳ Ｐゴシック"/>
                <a:cs typeface="ＭＳ Ｐゴシック"/>
              </a:rPr>
              <a:t>長野県農政部園芸畜産課</a:t>
            </a:r>
            <a:endParaRPr sz="2000">
              <a:latin typeface="ＭＳ Ｐゴシック"/>
              <a:cs typeface="ＭＳ Ｐゴシック"/>
            </a:endParaRPr>
          </a:p>
        </p:txBody>
      </p:sp>
      <p:sp>
        <p:nvSpPr>
          <p:cNvPr id="2" name="object 2">
            <a:extLst>
              <a:ext uri="{FF2B5EF4-FFF2-40B4-BE49-F238E27FC236}">
                <a16:creationId xmlns:a16="http://schemas.microsoft.com/office/drawing/2014/main" id="{AA573B78-D9C0-12FA-FA1D-7D32688E5C9F}"/>
              </a:ext>
            </a:extLst>
          </p:cNvPr>
          <p:cNvSpPr txBox="1"/>
          <p:nvPr/>
        </p:nvSpPr>
        <p:spPr>
          <a:xfrm>
            <a:off x="3733800" y="777430"/>
            <a:ext cx="5105400" cy="289823"/>
          </a:xfrm>
          <a:prstGeom prst="rect">
            <a:avLst/>
          </a:prstGeom>
        </p:spPr>
        <p:txBody>
          <a:bodyPr vert="horz" wrap="square" lIns="0" tIns="12700" rIns="0" bIns="0" rtlCol="0">
            <a:spAutoFit/>
          </a:bodyPr>
          <a:lstStyle/>
          <a:p>
            <a:pPr marL="12700">
              <a:lnSpc>
                <a:spcPct val="100000"/>
              </a:lnSpc>
              <a:spcBef>
                <a:spcPts val="100"/>
              </a:spcBef>
            </a:pPr>
            <a:r>
              <a:rPr lang="ja-JP" altLang="en-US"/>
              <a:t>物価高騰対応重点支援地方創生臨時交付金活用</a:t>
            </a:r>
            <a:endParaRPr sz="1800">
              <a:latin typeface="ＭＳ Ｐゴシック"/>
              <a:cs typeface="ＭＳ Ｐゴシック"/>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797E81A-9BF4-3A62-F086-FBAEE70DEBC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6F98456-9FB3-ECE1-8701-F01075D48177}"/>
              </a:ext>
            </a:extLst>
          </p:cNvPr>
          <p:cNvSpPr txBox="1">
            <a:spLocks noGrp="1"/>
          </p:cNvSpPr>
          <p:nvPr>
            <p:ph type="title"/>
          </p:nvPr>
        </p:nvSpPr>
        <p:spPr>
          <a:xfrm>
            <a:off x="858418" y="233629"/>
            <a:ext cx="67615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経営継続支援メニュー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0503B469-832A-1BFF-C704-348688CE8FDD}"/>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5DBB51FD-5887-DFDB-12A6-4127DB77AA61}"/>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10</a:t>
            </a:fld>
            <a:endParaRPr/>
          </a:p>
        </p:txBody>
      </p:sp>
      <p:sp>
        <p:nvSpPr>
          <p:cNvPr id="7" name="テキスト ボックス 6">
            <a:extLst>
              <a:ext uri="{FF2B5EF4-FFF2-40B4-BE49-F238E27FC236}">
                <a16:creationId xmlns:a16="http://schemas.microsoft.com/office/drawing/2014/main" id="{1086DD3D-65B5-40E4-2007-561889C67F39}"/>
              </a:ext>
            </a:extLst>
          </p:cNvPr>
          <p:cNvSpPr txBox="1"/>
          <p:nvPr/>
        </p:nvSpPr>
        <p:spPr>
          <a:xfrm>
            <a:off x="492045" y="914400"/>
            <a:ext cx="1565355" cy="677108"/>
          </a:xfrm>
          <a:prstGeom prst="rect">
            <a:avLst/>
          </a:prstGeom>
          <a:noFill/>
        </p:spPr>
        <p:txBody>
          <a:bodyPr wrap="square" rtlCol="0">
            <a:spAutoFit/>
          </a:bodyPr>
          <a:lstStyle/>
          <a:p>
            <a:r>
              <a:rPr kumimoji="1" lang="en-US" altLang="ja-JP" sz="2000"/>
              <a:t>【</a:t>
            </a:r>
            <a:r>
              <a:rPr lang="ja-JP" altLang="en-US" sz="2000"/>
              <a:t>対象経費</a:t>
            </a:r>
            <a:r>
              <a:rPr kumimoji="1" lang="en-US" altLang="ja-JP" sz="2000"/>
              <a:t>】</a:t>
            </a:r>
          </a:p>
          <a:p>
            <a:r>
              <a:rPr lang="ja-JP" altLang="en-US"/>
              <a:t>　　　　　　</a:t>
            </a:r>
            <a:endParaRPr kumimoji="1" lang="ja-JP" altLang="en-US"/>
          </a:p>
        </p:txBody>
      </p:sp>
      <p:graphicFrame>
        <p:nvGraphicFramePr>
          <p:cNvPr id="4" name="表 3">
            <a:extLst>
              <a:ext uri="{FF2B5EF4-FFF2-40B4-BE49-F238E27FC236}">
                <a16:creationId xmlns:a16="http://schemas.microsoft.com/office/drawing/2014/main" id="{65A0E878-2375-11D0-F174-1FF14209EEFE}"/>
              </a:ext>
            </a:extLst>
          </p:cNvPr>
          <p:cNvGraphicFramePr>
            <a:graphicFrameLocks noGrp="1"/>
          </p:cNvGraphicFramePr>
          <p:nvPr>
            <p:extLst>
              <p:ext uri="{D42A27DB-BD31-4B8C-83A1-F6EECF244321}">
                <p14:modId xmlns:p14="http://schemas.microsoft.com/office/powerpoint/2010/main" val="984535394"/>
              </p:ext>
            </p:extLst>
          </p:nvPr>
        </p:nvGraphicFramePr>
        <p:xfrm>
          <a:off x="609600" y="1353349"/>
          <a:ext cx="10940680" cy="5135880"/>
        </p:xfrm>
        <a:graphic>
          <a:graphicData uri="http://schemas.openxmlformats.org/drawingml/2006/table">
            <a:tbl>
              <a:tblPr firstRow="1" bandRow="1">
                <a:tableStyleId>{5C22544A-7EE6-4342-B048-85BDC9FD1C3A}</a:tableStyleId>
              </a:tblPr>
              <a:tblGrid>
                <a:gridCol w="1551869">
                  <a:extLst>
                    <a:ext uri="{9D8B030D-6E8A-4147-A177-3AD203B41FA5}">
                      <a16:colId xmlns:a16="http://schemas.microsoft.com/office/drawing/2014/main" val="4057137004"/>
                    </a:ext>
                  </a:extLst>
                </a:gridCol>
                <a:gridCol w="4422828">
                  <a:extLst>
                    <a:ext uri="{9D8B030D-6E8A-4147-A177-3AD203B41FA5}">
                      <a16:colId xmlns:a16="http://schemas.microsoft.com/office/drawing/2014/main" val="2862198601"/>
                    </a:ext>
                  </a:extLst>
                </a:gridCol>
                <a:gridCol w="4965983">
                  <a:extLst>
                    <a:ext uri="{9D8B030D-6E8A-4147-A177-3AD203B41FA5}">
                      <a16:colId xmlns:a16="http://schemas.microsoft.com/office/drawing/2014/main" val="1527394429"/>
                    </a:ext>
                  </a:extLst>
                </a:gridCol>
              </a:tblGrid>
              <a:tr h="370840">
                <a:tc>
                  <a:txBody>
                    <a:bodyPr/>
                    <a:lstStyle/>
                    <a:p>
                      <a:pPr algn="ctr"/>
                      <a:r>
                        <a:rPr kumimoji="1" lang="ja-JP" altLang="en-US"/>
                        <a:t>費目</a:t>
                      </a:r>
                    </a:p>
                  </a:txBody>
                  <a:tcPr/>
                </a:tc>
                <a:tc>
                  <a:txBody>
                    <a:bodyPr/>
                    <a:lstStyle/>
                    <a:p>
                      <a:pPr algn="ctr"/>
                      <a:r>
                        <a:rPr kumimoji="1" lang="ja-JP" altLang="en-US"/>
                        <a:t>内容</a:t>
                      </a:r>
                    </a:p>
                  </a:txBody>
                  <a:tcPr/>
                </a:tc>
                <a:tc>
                  <a:txBody>
                    <a:bodyPr/>
                    <a:lstStyle/>
                    <a:p>
                      <a:pPr algn="ctr"/>
                      <a:r>
                        <a:rPr kumimoji="1" lang="ja-JP" altLang="en-US"/>
                        <a:t>留意事項</a:t>
                      </a:r>
                    </a:p>
                  </a:txBody>
                  <a:tcPr/>
                </a:tc>
                <a:extLst>
                  <a:ext uri="{0D108BD9-81ED-4DB2-BD59-A6C34878D82A}">
                    <a16:rowId xmlns:a16="http://schemas.microsoft.com/office/drawing/2014/main" val="2301383144"/>
                  </a:ext>
                </a:extLst>
              </a:tr>
              <a:tr h="370840">
                <a:tc>
                  <a:txBody>
                    <a:bodyPr/>
                    <a:lstStyle/>
                    <a:p>
                      <a:r>
                        <a:rPr kumimoji="1" lang="ja-JP" altLang="en-US" sz="1600" b="0"/>
                        <a:t>資材費</a:t>
                      </a:r>
                    </a:p>
                  </a:txBody>
                  <a:tcPr/>
                </a:tc>
                <a:tc>
                  <a:txBody>
                    <a:bodyPr/>
                    <a:lstStyle/>
                    <a:p>
                      <a:r>
                        <a:rPr kumimoji="1" lang="ja-JP" altLang="en-US" sz="1600" b="0"/>
                        <a:t>以下の資材の購入に係る費用</a:t>
                      </a:r>
                      <a:endParaRPr kumimoji="1" lang="en-US" altLang="ja-JP" sz="1600" b="0"/>
                    </a:p>
                    <a:p>
                      <a:r>
                        <a:rPr kumimoji="1" lang="ja-JP" altLang="en-US" sz="1600" b="0"/>
                        <a:t>・家畜の飼養環境改善に必要な資材</a:t>
                      </a:r>
                      <a:endParaRPr kumimoji="1" lang="en-US" altLang="ja-JP" sz="1600" b="0"/>
                    </a:p>
                    <a:p>
                      <a:r>
                        <a:rPr kumimoji="1" lang="ja-JP" altLang="en-US" sz="1600" b="0"/>
                        <a:t>・生産性向上に必要な資材</a:t>
                      </a:r>
                      <a:endParaRPr kumimoji="1" lang="en-US" altLang="ja-JP" sz="1600" b="0"/>
                    </a:p>
                    <a:p>
                      <a:r>
                        <a:rPr kumimoji="1" lang="ja-JP" altLang="en-US" sz="1600" b="0"/>
                        <a:t>・国産飼料の生産・利用拡大に必要な資材</a:t>
                      </a:r>
                    </a:p>
                  </a:txBody>
                  <a:tcPr/>
                </a:tc>
                <a:tc>
                  <a:txBody>
                    <a:bodyPr/>
                    <a:lstStyle/>
                    <a:p>
                      <a:r>
                        <a:rPr kumimoji="1" lang="ja-JP" altLang="en-US" sz="1600" b="0"/>
                        <a:t>・消耗費は対象外</a:t>
                      </a:r>
                      <a:endParaRPr kumimoji="1" lang="en-US" altLang="ja-JP" sz="1600" b="0"/>
                    </a:p>
                    <a:p>
                      <a:r>
                        <a:rPr kumimoji="1" lang="ja-JP" altLang="en-US" sz="1600" b="0"/>
                        <a:t>・畜舎の軽微な修繕に係る資材は対象外</a:t>
                      </a:r>
                      <a:endParaRPr kumimoji="1" lang="en-US" altLang="ja-JP" sz="1600" b="0"/>
                    </a:p>
                    <a:p>
                      <a:r>
                        <a:rPr kumimoji="1" lang="ja-JP" altLang="en-US" sz="1600" b="0"/>
                        <a:t>・中古の資材を使用する場合は導入時において、</a:t>
                      </a:r>
                      <a:endParaRPr kumimoji="1" lang="en-US" altLang="ja-JP" sz="1600" b="0"/>
                    </a:p>
                    <a:p>
                      <a:r>
                        <a:rPr kumimoji="1" lang="en-US" altLang="ja-JP" sz="1600" b="0"/>
                        <a:t>  </a:t>
                      </a:r>
                      <a:r>
                        <a:rPr kumimoji="1" lang="ja-JP" altLang="en-US" sz="1600" b="0"/>
                        <a:t>法定耐用年数が２年以上である事がわかるものに限る</a:t>
                      </a:r>
                      <a:endParaRPr kumimoji="1" lang="en-US" altLang="ja-JP" sz="1600" b="0"/>
                    </a:p>
                  </a:txBody>
                  <a:tcPr/>
                </a:tc>
                <a:extLst>
                  <a:ext uri="{0D108BD9-81ED-4DB2-BD59-A6C34878D82A}">
                    <a16:rowId xmlns:a16="http://schemas.microsoft.com/office/drawing/2014/main" val="462381930"/>
                  </a:ext>
                </a:extLst>
              </a:tr>
              <a:tr h="370840">
                <a:tc>
                  <a:txBody>
                    <a:bodyPr/>
                    <a:lstStyle/>
                    <a:p>
                      <a:r>
                        <a:rPr kumimoji="1" lang="ja-JP" altLang="en-US" sz="1600" b="0"/>
                        <a:t>改修費</a:t>
                      </a:r>
                    </a:p>
                  </a:txBody>
                  <a:tcPr/>
                </a:tc>
                <a:tc>
                  <a:txBody>
                    <a:bodyPr/>
                    <a:lstStyle/>
                    <a:p>
                      <a:r>
                        <a:rPr kumimoji="1" lang="ja-JP" altLang="en-US" sz="1600" b="0"/>
                        <a:t>重点支援メニューで対象にならない改修費</a:t>
                      </a:r>
                    </a:p>
                  </a:txBody>
                  <a:tcPr/>
                </a:tc>
                <a:tc>
                  <a:txBody>
                    <a:bodyPr/>
                    <a:lstStyle/>
                    <a:p>
                      <a:r>
                        <a:rPr kumimoji="1" lang="ja-JP" altLang="en-US" sz="1600" b="0"/>
                        <a:t>畜舎の軽微な修繕や機械の修理は対象外</a:t>
                      </a:r>
                    </a:p>
                  </a:txBody>
                  <a:tcPr/>
                </a:tc>
                <a:extLst>
                  <a:ext uri="{0D108BD9-81ED-4DB2-BD59-A6C34878D82A}">
                    <a16:rowId xmlns:a16="http://schemas.microsoft.com/office/drawing/2014/main" val="1107272082"/>
                  </a:ext>
                </a:extLst>
              </a:tr>
              <a:tr h="370840">
                <a:tc>
                  <a:txBody>
                    <a:bodyPr/>
                    <a:lstStyle/>
                    <a:p>
                      <a:r>
                        <a:rPr kumimoji="1" lang="ja-JP" altLang="en-US" sz="1600" b="0"/>
                        <a:t>機械施設費</a:t>
                      </a:r>
                    </a:p>
                  </a:txBody>
                  <a:tcPr/>
                </a:tc>
                <a:tc>
                  <a:txBody>
                    <a:bodyPr/>
                    <a:lstStyle/>
                    <a:p>
                      <a:r>
                        <a:rPr kumimoji="1" lang="ja-JP" altLang="en-US" sz="1600" b="0"/>
                        <a:t>以下の導入に係る費用</a:t>
                      </a:r>
                      <a:r>
                        <a:rPr kumimoji="1" lang="ja-JP" altLang="en-US" sz="1200" b="0"/>
                        <a:t>（別添対象機械器具一覧参照）</a:t>
                      </a:r>
                      <a:endParaRPr kumimoji="1" lang="en-US" altLang="ja-JP" sz="1200" b="0"/>
                    </a:p>
                    <a:p>
                      <a:r>
                        <a:rPr kumimoji="1" lang="ja-JP" altLang="en-US" sz="1600" b="0"/>
                        <a:t>・家畜の飼養環境改善に必要な機械および設備</a:t>
                      </a:r>
                      <a:endParaRPr kumimoji="1" lang="en-US" altLang="ja-JP" sz="1600" b="0"/>
                    </a:p>
                    <a:p>
                      <a:r>
                        <a:rPr kumimoji="1" lang="ja-JP" altLang="en-US" sz="1600" b="0"/>
                        <a:t>・生産性向上に必要な機械および設備</a:t>
                      </a:r>
                      <a:endParaRPr kumimoji="1" lang="en-US" altLang="ja-JP" sz="1600" b="0"/>
                    </a:p>
                    <a:p>
                      <a:r>
                        <a:rPr kumimoji="1" lang="ja-JP" altLang="en-US" sz="1600" b="0"/>
                        <a:t>・国産飼料の生産、利用拡大に必要な機械および</a:t>
                      </a:r>
                      <a:endParaRPr kumimoji="1" lang="en-US" altLang="ja-JP" sz="1600" b="0"/>
                    </a:p>
                    <a:p>
                      <a:r>
                        <a:rPr kumimoji="1" lang="ja-JP" altLang="en-US" sz="1600" b="0"/>
                        <a:t>　設備</a:t>
                      </a:r>
                      <a:endParaRPr kumimoji="1" lang="en-US" altLang="ja-JP" sz="1600" b="0"/>
                    </a:p>
                    <a:p>
                      <a:r>
                        <a:rPr kumimoji="1" lang="ja-JP" altLang="en-US" sz="1600" b="0"/>
                        <a:t>・作業の効率化に必要な機械および設備</a:t>
                      </a:r>
                      <a:endParaRPr kumimoji="1" lang="en-US" altLang="ja-JP" sz="2000" b="0"/>
                    </a:p>
                  </a:txBody>
                  <a:tcPr/>
                </a:tc>
                <a:tc>
                  <a:txBody>
                    <a:bodyPr/>
                    <a:lstStyle/>
                    <a:p>
                      <a:r>
                        <a:rPr kumimoji="1" lang="ja-JP" altLang="en-US" sz="1600" b="0"/>
                        <a:t>・単純更新は対象外</a:t>
                      </a:r>
                      <a:endParaRPr kumimoji="1" lang="en-US" altLang="ja-JP" sz="1600" b="0"/>
                    </a:p>
                    <a:p>
                      <a:r>
                        <a:rPr kumimoji="1" lang="ja-JP" altLang="en-US" sz="1600" b="0"/>
                        <a:t>・汎用性の高い物品（軽トラ等）の購入は補助対象外</a:t>
                      </a:r>
                      <a:endParaRPr kumimoji="1" lang="en-US" altLang="ja-JP" sz="1600" b="0"/>
                    </a:p>
                    <a:p>
                      <a:r>
                        <a:rPr kumimoji="1" lang="ja-JP" altLang="en-US" sz="1600" b="0"/>
                        <a:t>・中古品を導入する場合は導入時において、</a:t>
                      </a:r>
                      <a:endParaRPr kumimoji="1" lang="en-US" altLang="ja-JP" sz="1600" b="0"/>
                    </a:p>
                    <a:p>
                      <a:r>
                        <a:rPr kumimoji="1" lang="en-US" altLang="ja-JP" sz="1600" b="0"/>
                        <a:t>  </a:t>
                      </a:r>
                      <a:r>
                        <a:rPr kumimoji="1" lang="ja-JP" altLang="en-US" sz="1600" b="0"/>
                        <a:t>法定耐用年数が２年以上である事がわかるものに限る</a:t>
                      </a:r>
                    </a:p>
                  </a:txBody>
                  <a:tcPr/>
                </a:tc>
                <a:extLst>
                  <a:ext uri="{0D108BD9-81ED-4DB2-BD59-A6C34878D82A}">
                    <a16:rowId xmlns:a16="http://schemas.microsoft.com/office/drawing/2014/main" val="3686970919"/>
                  </a:ext>
                </a:extLst>
              </a:tr>
              <a:tr h="370840">
                <a:tc>
                  <a:txBody>
                    <a:bodyPr/>
                    <a:lstStyle/>
                    <a:p>
                      <a:r>
                        <a:rPr kumimoji="1" lang="ja-JP" altLang="en-US" sz="1600" b="0"/>
                        <a:t>委託・役務費</a:t>
                      </a:r>
                    </a:p>
                  </a:txBody>
                  <a:tcPr/>
                </a:tc>
                <a:tc>
                  <a:txBody>
                    <a:bodyPr/>
                    <a:lstStyle/>
                    <a:p>
                      <a:r>
                        <a:rPr kumimoji="1" lang="ja-JP" altLang="en-US" sz="1600" b="0"/>
                        <a:t>コンサル代、牛群検定等に係る費用等</a:t>
                      </a:r>
                    </a:p>
                  </a:txBody>
                  <a:tcPr/>
                </a:tc>
                <a:tc>
                  <a:txBody>
                    <a:bodyPr/>
                    <a:lstStyle/>
                    <a:p>
                      <a:endParaRPr kumimoji="1" lang="ja-JP" altLang="en-US" sz="1600" b="0"/>
                    </a:p>
                  </a:txBody>
                  <a:tcPr/>
                </a:tc>
                <a:extLst>
                  <a:ext uri="{0D108BD9-81ED-4DB2-BD59-A6C34878D82A}">
                    <a16:rowId xmlns:a16="http://schemas.microsoft.com/office/drawing/2014/main" val="2253808311"/>
                  </a:ext>
                </a:extLst>
              </a:tr>
              <a:tr h="370840">
                <a:tc>
                  <a:txBody>
                    <a:bodyPr/>
                    <a:lstStyle/>
                    <a:p>
                      <a:r>
                        <a:rPr kumimoji="1" lang="ja-JP" altLang="en-US" sz="1600" b="0"/>
                        <a:t>使用料・貸借料</a:t>
                      </a:r>
                    </a:p>
                  </a:txBody>
                  <a:tcPr/>
                </a:tc>
                <a:tc>
                  <a:txBody>
                    <a:bodyPr/>
                    <a:lstStyle/>
                    <a:p>
                      <a:r>
                        <a:rPr kumimoji="1" lang="ja-JP" altLang="en-US" sz="1600" b="0"/>
                        <a:t>以下の費用</a:t>
                      </a:r>
                      <a:endParaRPr kumimoji="1" lang="en-US" altLang="ja-JP" sz="1600" b="0"/>
                    </a:p>
                    <a:p>
                      <a:r>
                        <a:rPr kumimoji="1" lang="ja-JP" altLang="en-US" sz="1600" b="0"/>
                        <a:t>・機械のレンタルに係る経費</a:t>
                      </a:r>
                      <a:endParaRPr kumimoji="1" lang="en-US" altLang="ja-JP" sz="1600" b="0"/>
                    </a:p>
                    <a:p>
                      <a:r>
                        <a:rPr kumimoji="1" lang="ja-JP" altLang="en-US" sz="1600" b="0"/>
                        <a:t>・商談会等の出展に係る備品レンタル費用</a:t>
                      </a:r>
                    </a:p>
                  </a:txBody>
                  <a:tcPr/>
                </a:tc>
                <a:tc>
                  <a:txBody>
                    <a:bodyPr/>
                    <a:lstStyle/>
                    <a:p>
                      <a:r>
                        <a:rPr kumimoji="1" lang="ja-JP" altLang="en-US" sz="1600" b="0"/>
                        <a:t>・複数年のリース料は対象外</a:t>
                      </a:r>
                    </a:p>
                  </a:txBody>
                  <a:tcPr/>
                </a:tc>
                <a:extLst>
                  <a:ext uri="{0D108BD9-81ED-4DB2-BD59-A6C34878D82A}">
                    <a16:rowId xmlns:a16="http://schemas.microsoft.com/office/drawing/2014/main" val="2216901144"/>
                  </a:ext>
                </a:extLst>
              </a:tr>
              <a:tr h="370840">
                <a:tc>
                  <a:txBody>
                    <a:bodyPr/>
                    <a:lstStyle/>
                    <a:p>
                      <a:r>
                        <a:rPr kumimoji="1" lang="ja-JP" altLang="en-US" sz="1600" b="0"/>
                        <a:t>諸経費</a:t>
                      </a:r>
                    </a:p>
                  </a:txBody>
                  <a:tcPr/>
                </a:tc>
                <a:tc>
                  <a:txBody>
                    <a:bodyPr/>
                    <a:lstStyle/>
                    <a:p>
                      <a:r>
                        <a:rPr kumimoji="1" lang="ja-JP" altLang="en-US" sz="1600" b="0"/>
                        <a:t>商談会出展費用、研修会参加費、</a:t>
                      </a:r>
                      <a:endParaRPr kumimoji="1" lang="en-US" altLang="ja-JP" sz="1600" b="0"/>
                    </a:p>
                    <a:p>
                      <a:r>
                        <a:rPr kumimoji="1" lang="ja-JP" altLang="en-US" sz="1600" b="0"/>
                        <a:t>認証認定手数料等</a:t>
                      </a:r>
                    </a:p>
                  </a:txBody>
                  <a:tcPr/>
                </a:tc>
                <a:tc>
                  <a:txBody>
                    <a:bodyPr/>
                    <a:lstStyle/>
                    <a:p>
                      <a:r>
                        <a:rPr kumimoji="1" lang="ja-JP" altLang="en-US" sz="1600" b="0"/>
                        <a:t>通信交通費は対象外</a:t>
                      </a:r>
                    </a:p>
                  </a:txBody>
                  <a:tcPr/>
                </a:tc>
                <a:extLst>
                  <a:ext uri="{0D108BD9-81ED-4DB2-BD59-A6C34878D82A}">
                    <a16:rowId xmlns:a16="http://schemas.microsoft.com/office/drawing/2014/main" val="2046577668"/>
                  </a:ext>
                </a:extLst>
              </a:tr>
            </a:tbl>
          </a:graphicData>
        </a:graphic>
      </p:graphicFrame>
    </p:spTree>
    <p:extLst>
      <p:ext uri="{BB962C8B-B14F-4D97-AF65-F5344CB8AC3E}">
        <p14:creationId xmlns:p14="http://schemas.microsoft.com/office/powerpoint/2010/main" val="974445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5DE988-0084-AF41-F891-8A39FE230CC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5DE3C9D-34C0-7728-4264-C8DD0FE310F4}"/>
              </a:ext>
            </a:extLst>
          </p:cNvPr>
          <p:cNvSpPr txBox="1">
            <a:spLocks noGrp="1"/>
          </p:cNvSpPr>
          <p:nvPr>
            <p:ph type="title"/>
          </p:nvPr>
        </p:nvSpPr>
        <p:spPr>
          <a:xfrm>
            <a:off x="858418" y="233629"/>
            <a:ext cx="67615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経営継続支援メニュー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CEC7FB9C-E3F4-C278-546B-A592F49D759A}"/>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0496E7C4-83EB-0DD7-618C-AA584C9F5E48}"/>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11</a:t>
            </a:fld>
            <a:endParaRPr/>
          </a:p>
        </p:txBody>
      </p:sp>
      <p:sp>
        <p:nvSpPr>
          <p:cNvPr id="7" name="テキスト ボックス 6">
            <a:extLst>
              <a:ext uri="{FF2B5EF4-FFF2-40B4-BE49-F238E27FC236}">
                <a16:creationId xmlns:a16="http://schemas.microsoft.com/office/drawing/2014/main" id="{010C6E66-50C6-5C9D-020B-B0A4949EF97B}"/>
              </a:ext>
            </a:extLst>
          </p:cNvPr>
          <p:cNvSpPr txBox="1"/>
          <p:nvPr/>
        </p:nvSpPr>
        <p:spPr>
          <a:xfrm>
            <a:off x="492045" y="914400"/>
            <a:ext cx="1565355" cy="677108"/>
          </a:xfrm>
          <a:prstGeom prst="rect">
            <a:avLst/>
          </a:prstGeom>
          <a:noFill/>
        </p:spPr>
        <p:txBody>
          <a:bodyPr wrap="square" rtlCol="0">
            <a:spAutoFit/>
          </a:bodyPr>
          <a:lstStyle/>
          <a:p>
            <a:r>
              <a:rPr kumimoji="1" lang="en-US" altLang="ja-JP" sz="2000"/>
              <a:t>【</a:t>
            </a:r>
            <a:r>
              <a:rPr lang="ja-JP" altLang="en-US" sz="2000"/>
              <a:t>対象経費</a:t>
            </a:r>
            <a:r>
              <a:rPr kumimoji="1" lang="en-US" altLang="ja-JP" sz="2000"/>
              <a:t>】</a:t>
            </a:r>
          </a:p>
          <a:p>
            <a:r>
              <a:rPr lang="ja-JP" altLang="en-US"/>
              <a:t>　　　　　　</a:t>
            </a:r>
            <a:endParaRPr kumimoji="1" lang="ja-JP" altLang="en-US"/>
          </a:p>
        </p:txBody>
      </p:sp>
      <p:graphicFrame>
        <p:nvGraphicFramePr>
          <p:cNvPr id="4" name="表 3">
            <a:extLst>
              <a:ext uri="{FF2B5EF4-FFF2-40B4-BE49-F238E27FC236}">
                <a16:creationId xmlns:a16="http://schemas.microsoft.com/office/drawing/2014/main" id="{21B11896-9AF3-9030-8274-48EA72FA0B45}"/>
              </a:ext>
            </a:extLst>
          </p:cNvPr>
          <p:cNvGraphicFramePr>
            <a:graphicFrameLocks noGrp="1"/>
          </p:cNvGraphicFramePr>
          <p:nvPr>
            <p:extLst>
              <p:ext uri="{D42A27DB-BD31-4B8C-83A1-F6EECF244321}">
                <p14:modId xmlns:p14="http://schemas.microsoft.com/office/powerpoint/2010/main" val="3821810787"/>
              </p:ext>
            </p:extLst>
          </p:nvPr>
        </p:nvGraphicFramePr>
        <p:xfrm>
          <a:off x="609599" y="1353349"/>
          <a:ext cx="11048999" cy="4607560"/>
        </p:xfrm>
        <a:graphic>
          <a:graphicData uri="http://schemas.openxmlformats.org/drawingml/2006/table">
            <a:tbl>
              <a:tblPr firstRow="1" bandRow="1">
                <a:tableStyleId>{5C22544A-7EE6-4342-B048-85BDC9FD1C3A}</a:tableStyleId>
              </a:tblPr>
              <a:tblGrid>
                <a:gridCol w="1567233">
                  <a:extLst>
                    <a:ext uri="{9D8B030D-6E8A-4147-A177-3AD203B41FA5}">
                      <a16:colId xmlns:a16="http://schemas.microsoft.com/office/drawing/2014/main" val="4057137004"/>
                    </a:ext>
                  </a:extLst>
                </a:gridCol>
                <a:gridCol w="4466617">
                  <a:extLst>
                    <a:ext uri="{9D8B030D-6E8A-4147-A177-3AD203B41FA5}">
                      <a16:colId xmlns:a16="http://schemas.microsoft.com/office/drawing/2014/main" val="2862198601"/>
                    </a:ext>
                  </a:extLst>
                </a:gridCol>
                <a:gridCol w="5015149">
                  <a:extLst>
                    <a:ext uri="{9D8B030D-6E8A-4147-A177-3AD203B41FA5}">
                      <a16:colId xmlns:a16="http://schemas.microsoft.com/office/drawing/2014/main" val="1527394429"/>
                    </a:ext>
                  </a:extLst>
                </a:gridCol>
              </a:tblGrid>
              <a:tr h="370840">
                <a:tc>
                  <a:txBody>
                    <a:bodyPr/>
                    <a:lstStyle/>
                    <a:p>
                      <a:pPr algn="ctr"/>
                      <a:r>
                        <a:rPr kumimoji="1" lang="ja-JP" altLang="en-US"/>
                        <a:t>費目</a:t>
                      </a:r>
                    </a:p>
                  </a:txBody>
                  <a:tcPr/>
                </a:tc>
                <a:tc>
                  <a:txBody>
                    <a:bodyPr/>
                    <a:lstStyle/>
                    <a:p>
                      <a:pPr algn="ctr"/>
                      <a:r>
                        <a:rPr kumimoji="1" lang="ja-JP" altLang="en-US"/>
                        <a:t>内容</a:t>
                      </a:r>
                    </a:p>
                  </a:txBody>
                  <a:tcPr/>
                </a:tc>
                <a:tc>
                  <a:txBody>
                    <a:bodyPr/>
                    <a:lstStyle/>
                    <a:p>
                      <a:pPr algn="ctr"/>
                      <a:r>
                        <a:rPr kumimoji="1" lang="ja-JP" altLang="en-US"/>
                        <a:t>留意事項</a:t>
                      </a:r>
                    </a:p>
                  </a:txBody>
                  <a:tcPr/>
                </a:tc>
                <a:extLst>
                  <a:ext uri="{0D108BD9-81ED-4DB2-BD59-A6C34878D82A}">
                    <a16:rowId xmlns:a16="http://schemas.microsoft.com/office/drawing/2014/main" val="2301383144"/>
                  </a:ext>
                </a:extLst>
              </a:tr>
              <a:tr h="370840">
                <a:tc>
                  <a:txBody>
                    <a:bodyPr/>
                    <a:lstStyle/>
                    <a:p>
                      <a:r>
                        <a:rPr kumimoji="1" lang="ja-JP" altLang="en-US" sz="1600" b="0"/>
                        <a:t>家畜導入費</a:t>
                      </a:r>
                    </a:p>
                  </a:txBody>
                  <a:tcPr/>
                </a:tc>
                <a:tc>
                  <a:txBody>
                    <a:bodyPr/>
                    <a:lstStyle/>
                    <a:p>
                      <a:r>
                        <a:rPr kumimoji="1" lang="ja-JP" altLang="en-US" sz="1600" b="0"/>
                        <a:t>以下の家畜の導入に要する経費</a:t>
                      </a:r>
                      <a:endParaRPr kumimoji="1" lang="en-US" altLang="ja-JP" sz="1600" b="0"/>
                    </a:p>
                    <a:p>
                      <a:r>
                        <a:rPr kumimoji="1" lang="ja-JP" altLang="en-US" sz="1600" b="0"/>
                        <a:t>・乳用雌牛</a:t>
                      </a:r>
                      <a:endParaRPr kumimoji="1" lang="en-US" altLang="ja-JP" sz="1600" b="0"/>
                    </a:p>
                    <a:p>
                      <a:r>
                        <a:rPr kumimoji="1" lang="ja-JP" altLang="en-US" sz="1600" b="0"/>
                        <a:t>（本牛が登録のある初妊牛。胎児がホルスタインでない場合は、２産目に必ずホルスタインの性判別精液で受胎すること。評価年度時（事業実施の翌々年度）に報告を求める））</a:t>
                      </a:r>
                      <a:endParaRPr kumimoji="1" lang="en-US" altLang="ja-JP" sz="1600" b="0"/>
                    </a:p>
                    <a:p>
                      <a:r>
                        <a:rPr kumimoji="1" lang="ja-JP" altLang="en-US" sz="1600" b="0"/>
                        <a:t>・肉用繁殖牛</a:t>
                      </a:r>
                      <a:endParaRPr kumimoji="1" lang="en-US" altLang="ja-JP" sz="1600" b="0"/>
                    </a:p>
                    <a:p>
                      <a:r>
                        <a:rPr kumimoji="1" lang="ja-JP" altLang="en-US" sz="1600" b="0"/>
                        <a:t>（期待育種価またはゲノミック評価について、枝肉重量・ロース芯面積・バラ厚・皮下脂肪厚・歩留基準値・その他家畜改良上重要な形質（脂肪交雑は除く）のうち、いずれか２つ以上が上位１</a:t>
                      </a:r>
                      <a:r>
                        <a:rPr kumimoji="1" lang="en-US" altLang="ja-JP" sz="1600" b="0"/>
                        <a:t>/</a:t>
                      </a:r>
                      <a:r>
                        <a:rPr kumimoji="1" lang="ja-JP" altLang="en-US" sz="1600" b="0"/>
                        <a:t>２以上であること）</a:t>
                      </a:r>
                      <a:endParaRPr kumimoji="1" lang="en-US" altLang="ja-JP" sz="1600" b="0"/>
                    </a:p>
                    <a:p>
                      <a:r>
                        <a:rPr kumimoji="1" lang="ja-JP" altLang="en-US" sz="1600" b="0"/>
                        <a:t>・繁殖用母豚（</a:t>
                      </a:r>
                      <a:r>
                        <a:rPr kumimoji="1" lang="en-US" altLang="ja-JP" sz="1400" b="0"/>
                        <a:t>※</a:t>
                      </a:r>
                      <a:r>
                        <a:rPr kumimoji="1" lang="ja-JP" altLang="en-US" sz="1600" b="0"/>
                        <a:t>多産系）</a:t>
                      </a:r>
                      <a:endParaRPr kumimoji="1" lang="en-US" altLang="ja-JP" sz="1600" b="0"/>
                    </a:p>
                    <a:p>
                      <a:r>
                        <a:rPr kumimoji="1" lang="ja-JP" altLang="en-US" sz="1600" b="0"/>
                        <a:t>・牛：ヨーネ病抗原検査で陰性を確認されたものに</a:t>
                      </a:r>
                      <a:endParaRPr kumimoji="1" lang="en-US" altLang="ja-JP" sz="1600" b="0"/>
                    </a:p>
                    <a:p>
                      <a:r>
                        <a:rPr kumimoji="1" lang="en-US" altLang="ja-JP" sz="1600" b="0"/>
                        <a:t>      </a:t>
                      </a:r>
                      <a:r>
                        <a:rPr kumimoji="1" lang="ja-JP" altLang="en-US" sz="1600" b="0"/>
                        <a:t>  限る</a:t>
                      </a:r>
                      <a:endParaRPr kumimoji="1" lang="en-US" altLang="ja-JP" sz="1600" b="0"/>
                    </a:p>
                    <a:p>
                      <a:r>
                        <a:rPr kumimoji="1" lang="ja-JP" altLang="en-US" sz="1600" b="0"/>
                        <a:t>・豚：オーエスキー病・</a:t>
                      </a:r>
                      <a:r>
                        <a:rPr kumimoji="1" lang="en-US" altLang="ja-JP" sz="1600" b="0"/>
                        <a:t>PRRS</a:t>
                      </a:r>
                      <a:r>
                        <a:rPr kumimoji="1" lang="ja-JP" altLang="en-US" sz="1600" b="0"/>
                        <a:t>・</a:t>
                      </a:r>
                      <a:r>
                        <a:rPr kumimoji="1" lang="en-US" altLang="ja-JP" sz="1600" b="0"/>
                        <a:t>PCV2</a:t>
                      </a:r>
                      <a:r>
                        <a:rPr kumimoji="1" lang="ja-JP" altLang="en-US" sz="1600" b="0"/>
                        <a:t>が陰性である</a:t>
                      </a:r>
                      <a:endParaRPr kumimoji="1" lang="en-US" altLang="ja-JP" sz="1600" b="0"/>
                    </a:p>
                    <a:p>
                      <a:r>
                        <a:rPr kumimoji="1" lang="ja-JP" altLang="en-US" sz="1600" b="0"/>
                        <a:t>　　　ことが確認されたものに限る</a:t>
                      </a:r>
                      <a:endParaRPr kumimoji="1" lang="en-US" altLang="ja-JP" sz="1600" b="0"/>
                    </a:p>
                  </a:txBody>
                  <a:tcPr/>
                </a:tc>
                <a:tc>
                  <a:txBody>
                    <a:bodyPr/>
                    <a:lstStyle/>
                    <a:p>
                      <a:r>
                        <a:rPr kumimoji="1" lang="ja-JP" altLang="en-US" sz="1600" b="0"/>
                        <a:t>・多産系の種雌豚の導入の場合、</a:t>
                      </a:r>
                      <a:endParaRPr kumimoji="1" lang="en-US" altLang="ja-JP" sz="1600" b="0"/>
                    </a:p>
                    <a:p>
                      <a:r>
                        <a:rPr kumimoji="1" lang="ja-JP" altLang="en-US" sz="1600" b="0"/>
                        <a:t>  多産系であることを示すカタログ等を添付する</a:t>
                      </a:r>
                      <a:endParaRPr kumimoji="1" lang="en-US" altLang="ja-JP" sz="1600" b="0"/>
                    </a:p>
                    <a:p>
                      <a:r>
                        <a:rPr kumimoji="1" lang="ja-JP" altLang="en-US" sz="1600" b="0"/>
                        <a:t>・せりの場合は購入金額が分かる資料を添付する</a:t>
                      </a:r>
                      <a:endParaRPr kumimoji="1" lang="en-US" altLang="ja-JP" sz="1600" b="0"/>
                    </a:p>
                    <a:p>
                      <a:r>
                        <a:rPr kumimoji="1" lang="ja-JP" altLang="en-US" sz="1600" b="0"/>
                        <a:t>・相対取引の場合は金額の根拠を示した資料を添付する</a:t>
                      </a:r>
                      <a:endParaRPr kumimoji="1" lang="en-US" altLang="ja-JP" sz="1600" b="0"/>
                    </a:p>
                    <a:p>
                      <a:r>
                        <a:rPr kumimoji="1" lang="ja-JP" altLang="en-US" sz="1600" b="0"/>
                        <a:t>・家畜の購入費以外は対象外</a:t>
                      </a:r>
                    </a:p>
                  </a:txBody>
                  <a:tcPr/>
                </a:tc>
                <a:extLst>
                  <a:ext uri="{0D108BD9-81ED-4DB2-BD59-A6C34878D82A}">
                    <a16:rowId xmlns:a16="http://schemas.microsoft.com/office/drawing/2014/main" val="2982413453"/>
                  </a:ext>
                </a:extLst>
              </a:tr>
            </a:tbl>
          </a:graphicData>
        </a:graphic>
      </p:graphicFrame>
    </p:spTree>
    <p:extLst>
      <p:ext uri="{BB962C8B-B14F-4D97-AF65-F5344CB8AC3E}">
        <p14:creationId xmlns:p14="http://schemas.microsoft.com/office/powerpoint/2010/main" val="286524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D4A4B8F-7BF1-A210-7718-DC438C5575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52F9495-77D7-C948-65D8-33C8A838E298}"/>
              </a:ext>
            </a:extLst>
          </p:cNvPr>
          <p:cNvSpPr txBox="1">
            <a:spLocks noGrp="1"/>
          </p:cNvSpPr>
          <p:nvPr>
            <p:ph type="title"/>
          </p:nvPr>
        </p:nvSpPr>
        <p:spPr>
          <a:xfrm>
            <a:off x="858418" y="233629"/>
            <a:ext cx="67615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経営継続支援メニュー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C3A04306-0D9A-D9D4-2594-156E6021BC5B}"/>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48A2C85-41A8-7F45-3600-38CB5523D3C6}"/>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12</a:t>
            </a:fld>
            <a:endParaRPr/>
          </a:p>
        </p:txBody>
      </p:sp>
      <p:pic>
        <p:nvPicPr>
          <p:cNvPr id="4" name="図 3">
            <a:extLst>
              <a:ext uri="{FF2B5EF4-FFF2-40B4-BE49-F238E27FC236}">
                <a16:creationId xmlns:a16="http://schemas.microsoft.com/office/drawing/2014/main" id="{1629927C-93F0-1783-D7D8-28D0AD4B8079}"/>
              </a:ext>
            </a:extLst>
          </p:cNvPr>
          <p:cNvPicPr>
            <a:picLocks noChangeAspect="1"/>
          </p:cNvPicPr>
          <p:nvPr/>
        </p:nvPicPr>
        <p:blipFill>
          <a:blip r:embed="rId2"/>
          <a:stretch>
            <a:fillRect/>
          </a:stretch>
        </p:blipFill>
        <p:spPr>
          <a:xfrm>
            <a:off x="245409" y="1143000"/>
            <a:ext cx="11701181" cy="5177848"/>
          </a:xfrm>
          <a:prstGeom prst="rect">
            <a:avLst/>
          </a:prstGeom>
        </p:spPr>
      </p:pic>
    </p:spTree>
    <p:extLst>
      <p:ext uri="{BB962C8B-B14F-4D97-AF65-F5344CB8AC3E}">
        <p14:creationId xmlns:p14="http://schemas.microsoft.com/office/powerpoint/2010/main" val="2321834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4726F-D6C2-421A-E66B-0FC31AD2E8A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7F10C7-83D4-DEBF-D25D-95F1178C850F}"/>
              </a:ext>
            </a:extLst>
          </p:cNvPr>
          <p:cNvSpPr txBox="1">
            <a:spLocks noGrp="1"/>
          </p:cNvSpPr>
          <p:nvPr>
            <p:ph type="title"/>
          </p:nvPr>
        </p:nvSpPr>
        <p:spPr>
          <a:xfrm>
            <a:off x="858418" y="233629"/>
            <a:ext cx="87427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家畜運搬体制整備支援メニュー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0C6D8EA5-893D-8119-B232-E76CC26E6DF5}"/>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2BBB29B2-FA7F-BCDD-1E2B-0C7443AF5345}"/>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13</a:t>
            </a:fld>
            <a:endParaRPr/>
          </a:p>
        </p:txBody>
      </p:sp>
      <p:sp>
        <p:nvSpPr>
          <p:cNvPr id="7" name="テキスト ボックス 6">
            <a:extLst>
              <a:ext uri="{FF2B5EF4-FFF2-40B4-BE49-F238E27FC236}">
                <a16:creationId xmlns:a16="http://schemas.microsoft.com/office/drawing/2014/main" id="{5B8BD5AC-9BA4-6950-C730-845D6DB1D8C2}"/>
              </a:ext>
            </a:extLst>
          </p:cNvPr>
          <p:cNvSpPr txBox="1"/>
          <p:nvPr/>
        </p:nvSpPr>
        <p:spPr>
          <a:xfrm>
            <a:off x="492045" y="914400"/>
            <a:ext cx="10799687" cy="4462760"/>
          </a:xfrm>
          <a:prstGeom prst="rect">
            <a:avLst/>
          </a:prstGeom>
          <a:noFill/>
        </p:spPr>
        <p:txBody>
          <a:bodyPr wrap="square" rtlCol="0">
            <a:spAutoFit/>
          </a:bodyPr>
          <a:lstStyle/>
          <a:p>
            <a:r>
              <a:rPr kumimoji="1" lang="en-US" altLang="ja-JP" sz="2000"/>
              <a:t>【</a:t>
            </a:r>
            <a:r>
              <a:rPr kumimoji="1" lang="ja-JP" altLang="en-US" sz="2000"/>
              <a:t>取組内容</a:t>
            </a:r>
            <a:r>
              <a:rPr kumimoji="1" lang="en-US" altLang="ja-JP" sz="2000"/>
              <a:t>】</a:t>
            </a:r>
          </a:p>
          <a:p>
            <a:r>
              <a:rPr lang="ja-JP" altLang="en-US"/>
              <a:t>　　　　　　　松本食肉施設の閉鎖により出荷先が変更になった家畜の運搬に必要となる車両の整備</a:t>
            </a:r>
            <a:endParaRPr lang="en-US" altLang="ja-JP"/>
          </a:p>
          <a:p>
            <a:r>
              <a:rPr kumimoji="1" lang="ja-JP" altLang="en-US">
                <a:solidFill>
                  <a:srgbClr val="FF0000"/>
                </a:solidFill>
              </a:rPr>
              <a:t>　　　　　　　</a:t>
            </a:r>
            <a:endParaRPr kumimoji="1" lang="en-US" altLang="ja-JP"/>
          </a:p>
          <a:p>
            <a:r>
              <a:rPr lang="en-US" altLang="ja-JP" sz="2000"/>
              <a:t>【</a:t>
            </a:r>
            <a:r>
              <a:rPr lang="ja-JP" altLang="en-US" sz="2000"/>
              <a:t>対象経費</a:t>
            </a:r>
            <a:r>
              <a:rPr lang="en-US" altLang="ja-JP" sz="2000"/>
              <a:t>】</a:t>
            </a:r>
          </a:p>
          <a:p>
            <a:r>
              <a:rPr lang="ja-JP" altLang="en-US" sz="2000"/>
              <a:t>　　　　　</a:t>
            </a:r>
            <a:r>
              <a:rPr lang="ja-JP" altLang="en-US"/>
              <a:t>　車両導入費：家畜運搬用の車両</a:t>
            </a:r>
            <a:endParaRPr lang="en-US" altLang="ja-JP"/>
          </a:p>
          <a:p>
            <a:r>
              <a:rPr lang="ja-JP" altLang="en-US"/>
              <a:t>　　　　　　  改修費：家畜運搬用車両の暑熱対策等輸送環境改善に係る改修費用</a:t>
            </a:r>
            <a:endParaRPr lang="en-US" altLang="ja-JP"/>
          </a:p>
          <a:p>
            <a:endParaRPr lang="en-US" altLang="ja-JP" sz="2000"/>
          </a:p>
          <a:p>
            <a:r>
              <a:rPr kumimoji="1" lang="en-US" altLang="ja-JP" sz="2000"/>
              <a:t>【</a:t>
            </a:r>
            <a:r>
              <a:rPr kumimoji="1" lang="ja-JP" altLang="en-US" sz="2000"/>
              <a:t>補助率</a:t>
            </a:r>
            <a:r>
              <a:rPr kumimoji="1" lang="en-US" altLang="ja-JP" sz="2000"/>
              <a:t>】</a:t>
            </a:r>
            <a:endParaRPr kumimoji="1" lang="en-US" altLang="ja-JP" sz="2400"/>
          </a:p>
          <a:p>
            <a:r>
              <a:rPr lang="ja-JP" altLang="en-US"/>
              <a:t>　　　　　　　１対象事業者あたり</a:t>
            </a:r>
            <a:endParaRPr lang="en-US" altLang="ja-JP"/>
          </a:p>
          <a:p>
            <a:r>
              <a:rPr kumimoji="1" lang="ja-JP" altLang="en-US"/>
              <a:t>　　　　　　　補助対象経費の２分の１以内</a:t>
            </a:r>
            <a:endParaRPr kumimoji="1" lang="en-US" altLang="ja-JP"/>
          </a:p>
          <a:p>
            <a:r>
              <a:rPr lang="ja-JP" altLang="en-US"/>
              <a:t>　　　　　　</a:t>
            </a:r>
            <a:endParaRPr lang="en-US" altLang="ja-JP"/>
          </a:p>
          <a:p>
            <a:r>
              <a:rPr lang="en-US" altLang="ja-JP" sz="2000"/>
              <a:t>【</a:t>
            </a:r>
            <a:r>
              <a:rPr lang="ja-JP" altLang="en-US" sz="2000"/>
              <a:t>補助額</a:t>
            </a:r>
            <a:r>
              <a:rPr lang="en-US" altLang="ja-JP" sz="2000"/>
              <a:t>】</a:t>
            </a:r>
          </a:p>
          <a:p>
            <a:r>
              <a:rPr kumimoji="1" lang="ja-JP" altLang="en-US"/>
              <a:t>　　　　　　　上限</a:t>
            </a:r>
            <a:r>
              <a:rPr kumimoji="1" lang="en-US" altLang="ja-JP"/>
              <a:t>2,0</a:t>
            </a:r>
            <a:r>
              <a:rPr lang="en-US" altLang="ja-JP"/>
              <a:t>00</a:t>
            </a:r>
            <a:r>
              <a:rPr kumimoji="1" lang="ja-JP" altLang="en-US"/>
              <a:t>万円　（</a:t>
            </a:r>
            <a:r>
              <a:rPr kumimoji="1" lang="en-US" altLang="ja-JP"/>
              <a:t>1,000</a:t>
            </a:r>
            <a:r>
              <a:rPr kumimoji="1" lang="ja-JP" altLang="en-US"/>
              <a:t>円未満の端数は切り捨て</a:t>
            </a:r>
            <a:r>
              <a:rPr lang="ja-JP" altLang="en-US"/>
              <a:t>）</a:t>
            </a:r>
            <a:endParaRPr lang="en-US" altLang="ja-JP"/>
          </a:p>
          <a:p>
            <a:endParaRPr kumimoji="1" lang="en-US" altLang="ja-JP"/>
          </a:p>
          <a:p>
            <a:r>
              <a:rPr lang="ja-JP" altLang="en-US"/>
              <a:t>　　　　　　　</a:t>
            </a:r>
            <a:endParaRPr kumimoji="1" lang="ja-JP" altLang="en-US"/>
          </a:p>
        </p:txBody>
      </p:sp>
    </p:spTree>
    <p:extLst>
      <p:ext uri="{BB962C8B-B14F-4D97-AF65-F5344CB8AC3E}">
        <p14:creationId xmlns:p14="http://schemas.microsoft.com/office/powerpoint/2010/main" val="351730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FF7FDCD-DB90-1CB8-80E6-3A69E817E19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9D0D51B-8B93-06C4-DD0E-DB6458B00B0D}"/>
              </a:ext>
            </a:extLst>
          </p:cNvPr>
          <p:cNvSpPr txBox="1">
            <a:spLocks noGrp="1"/>
          </p:cNvSpPr>
          <p:nvPr>
            <p:ph type="title"/>
          </p:nvPr>
        </p:nvSpPr>
        <p:spPr>
          <a:xfrm>
            <a:off x="858418" y="233629"/>
            <a:ext cx="10194900"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5</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申請書類等の送付</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190BFCF7-F142-B6D8-ACCB-58ECFB2E5A97}"/>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9E92AAB1-692F-A94A-A509-2143D30557F5}"/>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14</a:t>
            </a:fld>
            <a:endParaRPr/>
          </a:p>
        </p:txBody>
      </p:sp>
      <p:sp>
        <p:nvSpPr>
          <p:cNvPr id="4" name="テキスト ボックス 3">
            <a:extLst>
              <a:ext uri="{FF2B5EF4-FFF2-40B4-BE49-F238E27FC236}">
                <a16:creationId xmlns:a16="http://schemas.microsoft.com/office/drawing/2014/main" id="{D8AC47D4-DAD3-56C1-F69F-A3E4306733A2}"/>
              </a:ext>
            </a:extLst>
          </p:cNvPr>
          <p:cNvSpPr txBox="1"/>
          <p:nvPr/>
        </p:nvSpPr>
        <p:spPr>
          <a:xfrm>
            <a:off x="482746" y="1269523"/>
            <a:ext cx="11049000" cy="1261884"/>
          </a:xfrm>
          <a:prstGeom prst="rect">
            <a:avLst/>
          </a:prstGeom>
          <a:noFill/>
        </p:spPr>
        <p:txBody>
          <a:bodyPr wrap="square" rtlCol="0">
            <a:spAutoFit/>
          </a:bodyPr>
          <a:lstStyle/>
          <a:p>
            <a:r>
              <a:rPr kumimoji="1" lang="ja-JP" altLang="en-US" sz="2000" dirty="0"/>
              <a:t>持続可能な畜産経営推進事業補助金実施要領（以下「実施要領」（令和８年４月１日制定））等を</a:t>
            </a:r>
            <a:r>
              <a:rPr lang="ja-JP" altLang="en-US" sz="2000" dirty="0"/>
              <a:t>確認の上、必要な書類を期間内に提出してください。</a:t>
            </a:r>
            <a:endParaRPr lang="en-US" altLang="ja-JP" sz="2000" dirty="0"/>
          </a:p>
          <a:p>
            <a:endParaRPr kumimoji="1" lang="en-US" altLang="ja-JP" dirty="0"/>
          </a:p>
          <a:p>
            <a:endParaRPr kumimoji="1" lang="ja-JP" altLang="en-US" dirty="0"/>
          </a:p>
        </p:txBody>
      </p:sp>
      <p:sp>
        <p:nvSpPr>
          <p:cNvPr id="21" name="テキスト ボックス 20">
            <a:extLst>
              <a:ext uri="{FF2B5EF4-FFF2-40B4-BE49-F238E27FC236}">
                <a16:creationId xmlns:a16="http://schemas.microsoft.com/office/drawing/2014/main" id="{CFBD0381-7666-C1D7-CDCF-4489DDBD5908}"/>
              </a:ext>
            </a:extLst>
          </p:cNvPr>
          <p:cNvSpPr txBox="1"/>
          <p:nvPr/>
        </p:nvSpPr>
        <p:spPr>
          <a:xfrm>
            <a:off x="511578" y="2819400"/>
            <a:ext cx="10928719" cy="3539430"/>
          </a:xfrm>
          <a:prstGeom prst="rect">
            <a:avLst/>
          </a:prstGeom>
          <a:noFill/>
        </p:spPr>
        <p:txBody>
          <a:bodyPr wrap="square" rtlCol="0">
            <a:spAutoFit/>
          </a:bodyPr>
          <a:lstStyle/>
          <a:p>
            <a:r>
              <a:rPr kumimoji="1" lang="en-US" altLang="ja-JP" sz="2000" dirty="0"/>
              <a:t>【</a:t>
            </a:r>
            <a:r>
              <a:rPr kumimoji="1" lang="ja-JP" altLang="en-US" sz="2000" dirty="0"/>
              <a:t>申請書類等の受付</a:t>
            </a:r>
            <a:r>
              <a:rPr kumimoji="1" lang="en-US" altLang="ja-JP" sz="2000" dirty="0"/>
              <a:t>】</a:t>
            </a:r>
          </a:p>
          <a:p>
            <a:r>
              <a:rPr kumimoji="1" lang="ja-JP" altLang="en-US" sz="2000" dirty="0"/>
              <a:t>ア　配布方法</a:t>
            </a:r>
            <a:endParaRPr kumimoji="1" lang="en-US" altLang="ja-JP" sz="2000" dirty="0"/>
          </a:p>
          <a:p>
            <a:r>
              <a:rPr lang="ja-JP" altLang="en-US" sz="2000" dirty="0"/>
              <a:t>　　 </a:t>
            </a:r>
            <a:r>
              <a:rPr lang="ja-JP" altLang="en-US" sz="2000" dirty="0">
                <a:solidFill>
                  <a:srgbClr val="FF0000"/>
                </a:solidFill>
              </a:rPr>
              <a:t>長野県公式ホームページからダウンロードできます。</a:t>
            </a:r>
            <a:endParaRPr lang="en-US" altLang="ja-JP" sz="2000" dirty="0">
              <a:solidFill>
                <a:srgbClr val="FF0000"/>
              </a:solidFill>
            </a:endParaRPr>
          </a:p>
          <a:p>
            <a:r>
              <a:rPr lang="ja-JP" altLang="en-US" sz="2000" dirty="0">
                <a:solidFill>
                  <a:srgbClr val="FF0000"/>
                </a:solidFill>
              </a:rPr>
              <a:t>　　 県ホームページ掲載先：</a:t>
            </a:r>
            <a:r>
              <a:rPr lang="en-US" altLang="ja-JP" sz="2000" dirty="0">
                <a:solidFill>
                  <a:srgbClr val="FF0000"/>
                </a:solidFill>
                <a:hlinkClick r:id="rId2">
                  <a:extLst>
                    <a:ext uri="{A12FA001-AC4F-418D-AE19-62706E023703}">
                      <ahyp:hlinkClr xmlns:ahyp="http://schemas.microsoft.com/office/drawing/2018/hyperlinkcolor" val="tx"/>
                    </a:ext>
                  </a:extLst>
                </a:hlinkClick>
              </a:rPr>
              <a:t>https://www.pref.nagano.lg.jp/enchiku/20260331zizoku.html</a:t>
            </a:r>
            <a:endParaRPr lang="en-US" altLang="ja-JP" sz="2000" dirty="0">
              <a:solidFill>
                <a:srgbClr val="FF0000"/>
              </a:solidFill>
            </a:endParaRPr>
          </a:p>
          <a:p>
            <a:r>
              <a:rPr kumimoji="1" lang="ja-JP" altLang="en-US" sz="2400" dirty="0">
                <a:solidFill>
                  <a:srgbClr val="FF0000"/>
                </a:solidFill>
              </a:rPr>
              <a:t>　　 </a:t>
            </a:r>
            <a:r>
              <a:rPr kumimoji="1" lang="en-US" altLang="ja-JP" sz="2000" dirty="0">
                <a:solidFill>
                  <a:srgbClr val="FF0000"/>
                </a:solidFill>
              </a:rPr>
              <a:t>※</a:t>
            </a:r>
            <a:r>
              <a:rPr kumimoji="1" lang="ja-JP" altLang="en-US" sz="2000" dirty="0">
                <a:solidFill>
                  <a:srgbClr val="FF0000"/>
                </a:solidFill>
              </a:rPr>
              <a:t>郵送による配布は行いません。</a:t>
            </a:r>
            <a:endParaRPr kumimoji="1" lang="en-US" altLang="ja-JP" sz="2000" dirty="0">
              <a:solidFill>
                <a:srgbClr val="FF0000"/>
              </a:solidFill>
            </a:endParaRPr>
          </a:p>
          <a:p>
            <a:endParaRPr kumimoji="1" lang="en-US" altLang="ja-JP" sz="2000" dirty="0"/>
          </a:p>
          <a:p>
            <a:r>
              <a:rPr lang="ja-JP" altLang="en-US" sz="2000" dirty="0"/>
              <a:t>イ　提出方法</a:t>
            </a:r>
            <a:endParaRPr lang="en-US" altLang="ja-JP" sz="2000" dirty="0"/>
          </a:p>
          <a:p>
            <a:r>
              <a:rPr kumimoji="1" lang="ja-JP" altLang="en-US" sz="2000" dirty="0"/>
              <a:t>　　 最寄りの農業農村支援センター（受付窓口）へ原則、</a:t>
            </a:r>
            <a:r>
              <a:rPr kumimoji="1" lang="ja-JP" altLang="en-US" sz="2000" dirty="0">
                <a:solidFill>
                  <a:srgbClr val="FF0000"/>
                </a:solidFill>
              </a:rPr>
              <a:t>電子データにて提出してください。</a:t>
            </a:r>
            <a:endParaRPr kumimoji="1" lang="en-US" altLang="ja-JP" sz="2000" dirty="0">
              <a:solidFill>
                <a:srgbClr val="FF0000"/>
              </a:solidFill>
            </a:endParaRPr>
          </a:p>
          <a:p>
            <a:endParaRPr kumimoji="1" lang="en-US" altLang="ja-JP" sz="2000" dirty="0"/>
          </a:p>
          <a:p>
            <a:r>
              <a:rPr lang="ja-JP" altLang="en-US" sz="2000" dirty="0"/>
              <a:t>ウ　費用の負担</a:t>
            </a:r>
            <a:endParaRPr lang="en-US" altLang="ja-JP" sz="2000" dirty="0"/>
          </a:p>
          <a:p>
            <a:r>
              <a:rPr kumimoji="1" lang="ja-JP" altLang="en-US" sz="2000" dirty="0"/>
              <a:t>　　 申請等に要する経費は、全て申請者の負担とします。</a:t>
            </a:r>
          </a:p>
        </p:txBody>
      </p:sp>
    </p:spTree>
    <p:extLst>
      <p:ext uri="{BB962C8B-B14F-4D97-AF65-F5344CB8AC3E}">
        <p14:creationId xmlns:p14="http://schemas.microsoft.com/office/powerpoint/2010/main" val="243222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4D90390-8DED-90C8-E696-E9BA24A8AEB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749DA83-140E-C1A2-2B54-743EECB730DD}"/>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5</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事業の流れ</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1A0ACCBD-1C3E-5DFA-4CE8-338F93FBFB5B}"/>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05C88111-5990-5A3C-59D7-85861D5F10B2}"/>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15</a:t>
            </a:fld>
            <a:endParaRPr/>
          </a:p>
        </p:txBody>
      </p:sp>
      <p:grpSp>
        <p:nvGrpSpPr>
          <p:cNvPr id="4" name="グループ化 3">
            <a:extLst>
              <a:ext uri="{FF2B5EF4-FFF2-40B4-BE49-F238E27FC236}">
                <a16:creationId xmlns:a16="http://schemas.microsoft.com/office/drawing/2014/main" id="{60198536-2525-AD47-063F-6466519CED15}"/>
              </a:ext>
            </a:extLst>
          </p:cNvPr>
          <p:cNvGrpSpPr/>
          <p:nvPr/>
        </p:nvGrpSpPr>
        <p:grpSpPr>
          <a:xfrm>
            <a:off x="1166936" y="899600"/>
            <a:ext cx="10255988" cy="2524546"/>
            <a:chOff x="1707040" y="1401927"/>
            <a:chExt cx="10255988" cy="2524546"/>
          </a:xfrm>
        </p:grpSpPr>
        <p:sp>
          <p:nvSpPr>
            <p:cNvPr id="5" name="矢印: 山形 4">
              <a:extLst>
                <a:ext uri="{FF2B5EF4-FFF2-40B4-BE49-F238E27FC236}">
                  <a16:creationId xmlns:a16="http://schemas.microsoft.com/office/drawing/2014/main" id="{E0D361BD-F458-3812-D697-D3C203B7F615}"/>
                </a:ext>
              </a:extLst>
            </p:cNvPr>
            <p:cNvSpPr/>
            <p:nvPr/>
          </p:nvSpPr>
          <p:spPr>
            <a:xfrm>
              <a:off x="1707040" y="2079085"/>
              <a:ext cx="1296000" cy="1838131"/>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矢印: 山形 6">
              <a:extLst>
                <a:ext uri="{FF2B5EF4-FFF2-40B4-BE49-F238E27FC236}">
                  <a16:creationId xmlns:a16="http://schemas.microsoft.com/office/drawing/2014/main" id="{D0B71BA5-8662-308D-8C78-07A6B1D4854C}"/>
                </a:ext>
              </a:extLst>
            </p:cNvPr>
            <p:cNvSpPr/>
            <p:nvPr/>
          </p:nvSpPr>
          <p:spPr>
            <a:xfrm>
              <a:off x="4899317" y="2087763"/>
              <a:ext cx="1296000" cy="1838131"/>
            </a:xfrm>
            <a:prstGeom prst="chevron">
              <a:avLst>
                <a:gd name="adj" fmla="val 2700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8" name="矢印: 山形 7">
              <a:extLst>
                <a:ext uri="{FF2B5EF4-FFF2-40B4-BE49-F238E27FC236}">
                  <a16:creationId xmlns:a16="http://schemas.microsoft.com/office/drawing/2014/main" id="{4B88FCE0-BE14-083B-F41F-9E1D8E521E21}"/>
                </a:ext>
              </a:extLst>
            </p:cNvPr>
            <p:cNvSpPr/>
            <p:nvPr/>
          </p:nvSpPr>
          <p:spPr>
            <a:xfrm>
              <a:off x="3854094" y="2088342"/>
              <a:ext cx="1296000" cy="1838131"/>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9" name="矢印: 山形 8">
              <a:extLst>
                <a:ext uri="{FF2B5EF4-FFF2-40B4-BE49-F238E27FC236}">
                  <a16:creationId xmlns:a16="http://schemas.microsoft.com/office/drawing/2014/main" id="{34C19BFB-8BED-3CA0-3633-B0A9D922D888}"/>
                </a:ext>
              </a:extLst>
            </p:cNvPr>
            <p:cNvSpPr/>
            <p:nvPr/>
          </p:nvSpPr>
          <p:spPr>
            <a:xfrm>
              <a:off x="2759682" y="2088342"/>
              <a:ext cx="1296000" cy="1838131"/>
            </a:xfrm>
            <a:prstGeom prst="chevron">
              <a:avLst>
                <a:gd name="adj" fmla="val 2700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4DB04E66-8B5F-B90E-ACA3-879CC18A8492}"/>
                </a:ext>
              </a:extLst>
            </p:cNvPr>
            <p:cNvSpPr txBox="1"/>
            <p:nvPr/>
          </p:nvSpPr>
          <p:spPr>
            <a:xfrm>
              <a:off x="2173921" y="2452921"/>
              <a:ext cx="461665" cy="1065342"/>
            </a:xfrm>
            <a:prstGeom prst="rect">
              <a:avLst/>
            </a:prstGeom>
            <a:noFill/>
          </p:spPr>
          <p:txBody>
            <a:bodyPr vert="eaVert" wrap="square" rtlCol="0">
              <a:spAutoFit/>
            </a:bodyPr>
            <a:lstStyle/>
            <a:p>
              <a:r>
                <a:rPr kumimoji="1" lang="ja-JP" altLang="en-US">
                  <a:latin typeface="メイリオ" panose="020B0604030504040204" pitchFamily="50" charset="-128"/>
                  <a:ea typeface="メイリオ" panose="020B0604030504040204" pitchFamily="50" charset="-128"/>
                </a:rPr>
                <a:t>計画申請</a:t>
              </a:r>
            </a:p>
          </p:txBody>
        </p:sp>
        <p:sp>
          <p:nvSpPr>
            <p:cNvPr id="11" name="テキスト ボックス 10">
              <a:extLst>
                <a:ext uri="{FF2B5EF4-FFF2-40B4-BE49-F238E27FC236}">
                  <a16:creationId xmlns:a16="http://schemas.microsoft.com/office/drawing/2014/main" id="{3DF1262F-A3AB-A698-E38A-8FA18CE2F62C}"/>
                </a:ext>
              </a:extLst>
            </p:cNvPr>
            <p:cNvSpPr txBox="1"/>
            <p:nvPr/>
          </p:nvSpPr>
          <p:spPr>
            <a:xfrm>
              <a:off x="3229231" y="2164636"/>
              <a:ext cx="461665" cy="1761837"/>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計画承認・内示</a:t>
              </a:r>
              <a:endParaRPr kumimoji="1" lang="ja-JP" altLang="en-US">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D40CFAEF-2544-916B-3B5C-63F666A61AC9}"/>
                </a:ext>
              </a:extLst>
            </p:cNvPr>
            <p:cNvSpPr txBox="1"/>
            <p:nvPr/>
          </p:nvSpPr>
          <p:spPr>
            <a:xfrm>
              <a:off x="4346738" y="2462179"/>
              <a:ext cx="461665" cy="1065342"/>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交付申請</a:t>
              </a:r>
              <a:endParaRPr kumimoji="1" lang="ja-JP" altLang="en-US">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A6D73D4E-5896-B44F-3DCC-CE177F5BA955}"/>
                </a:ext>
              </a:extLst>
            </p:cNvPr>
            <p:cNvSpPr txBox="1"/>
            <p:nvPr/>
          </p:nvSpPr>
          <p:spPr>
            <a:xfrm>
              <a:off x="5400871" y="2474156"/>
              <a:ext cx="461665" cy="1065342"/>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交付決定</a:t>
              </a:r>
              <a:endParaRPr kumimoji="1" lang="ja-JP" altLang="en-US">
                <a:latin typeface="メイリオ" panose="020B0604030504040204" pitchFamily="50" charset="-128"/>
                <a:ea typeface="メイリオ" panose="020B0604030504040204" pitchFamily="50" charset="-128"/>
              </a:endParaRPr>
            </a:p>
          </p:txBody>
        </p:sp>
        <p:sp>
          <p:nvSpPr>
            <p:cNvPr id="14" name="矢印: 山形 13">
              <a:extLst>
                <a:ext uri="{FF2B5EF4-FFF2-40B4-BE49-F238E27FC236}">
                  <a16:creationId xmlns:a16="http://schemas.microsoft.com/office/drawing/2014/main" id="{1CBC601B-6F00-AD0F-8194-96328D828E7F}"/>
                </a:ext>
              </a:extLst>
            </p:cNvPr>
            <p:cNvSpPr/>
            <p:nvPr/>
          </p:nvSpPr>
          <p:spPr>
            <a:xfrm>
              <a:off x="5970108" y="2083424"/>
              <a:ext cx="1296000" cy="1838131"/>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8C5D768F-91F2-4F60-B755-0ACCB4F2BDA5}"/>
                </a:ext>
              </a:extLst>
            </p:cNvPr>
            <p:cNvSpPr txBox="1"/>
            <p:nvPr/>
          </p:nvSpPr>
          <p:spPr>
            <a:xfrm>
              <a:off x="6471662" y="2469817"/>
              <a:ext cx="461665" cy="1065342"/>
            </a:xfrm>
            <a:prstGeom prst="rect">
              <a:avLst/>
            </a:prstGeom>
            <a:noFill/>
          </p:spPr>
          <p:txBody>
            <a:bodyPr vert="eaVert" wrap="square" rtlCol="0">
              <a:spAutoFit/>
            </a:bodyPr>
            <a:lstStyle/>
            <a:p>
              <a:r>
                <a:rPr kumimoji="1" lang="ja-JP" altLang="en-US">
                  <a:latin typeface="メイリオ" panose="020B0604030504040204" pitchFamily="50" charset="-128"/>
                  <a:ea typeface="メイリオ" panose="020B0604030504040204" pitchFamily="50" charset="-128"/>
                </a:rPr>
                <a:t>事業実施</a:t>
              </a:r>
            </a:p>
          </p:txBody>
        </p:sp>
        <p:sp>
          <p:nvSpPr>
            <p:cNvPr id="16" name="矢印: 山形 15">
              <a:extLst>
                <a:ext uri="{FF2B5EF4-FFF2-40B4-BE49-F238E27FC236}">
                  <a16:creationId xmlns:a16="http://schemas.microsoft.com/office/drawing/2014/main" id="{0B585E38-21A9-ABC1-9080-44C6532C52D8}"/>
                </a:ext>
              </a:extLst>
            </p:cNvPr>
            <p:cNvSpPr/>
            <p:nvPr/>
          </p:nvSpPr>
          <p:spPr>
            <a:xfrm>
              <a:off x="7055610" y="2079085"/>
              <a:ext cx="1296000" cy="1838131"/>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9B35A5E6-0787-1AE7-3EC6-78C58C4401C4}"/>
                </a:ext>
              </a:extLst>
            </p:cNvPr>
            <p:cNvSpPr txBox="1"/>
            <p:nvPr/>
          </p:nvSpPr>
          <p:spPr>
            <a:xfrm>
              <a:off x="7557164" y="2465478"/>
              <a:ext cx="461665" cy="1065342"/>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実績報告</a:t>
              </a:r>
              <a:endParaRPr lang="en-US" altLang="ja-JP">
                <a:latin typeface="メイリオ" panose="020B0604030504040204" pitchFamily="50" charset="-128"/>
                <a:ea typeface="メイリオ" panose="020B0604030504040204" pitchFamily="50" charset="-128"/>
              </a:endParaRPr>
            </a:p>
          </p:txBody>
        </p:sp>
        <p:sp>
          <p:nvSpPr>
            <p:cNvPr id="18" name="矢印: 山形 17">
              <a:extLst>
                <a:ext uri="{FF2B5EF4-FFF2-40B4-BE49-F238E27FC236}">
                  <a16:creationId xmlns:a16="http://schemas.microsoft.com/office/drawing/2014/main" id="{25445D64-41D9-980C-F597-2F301EDACFA8}"/>
                </a:ext>
              </a:extLst>
            </p:cNvPr>
            <p:cNvSpPr/>
            <p:nvPr/>
          </p:nvSpPr>
          <p:spPr>
            <a:xfrm>
              <a:off x="8117780" y="2079085"/>
              <a:ext cx="1296000" cy="1838131"/>
            </a:xfrm>
            <a:prstGeom prst="chevron">
              <a:avLst>
                <a:gd name="adj" fmla="val 2700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FAADF084-325F-E9CF-3ACB-B0541D3F1BFE}"/>
                </a:ext>
              </a:extLst>
            </p:cNvPr>
            <p:cNvSpPr txBox="1"/>
            <p:nvPr/>
          </p:nvSpPr>
          <p:spPr>
            <a:xfrm>
              <a:off x="8619334" y="2465478"/>
              <a:ext cx="461665" cy="1065342"/>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額の確定</a:t>
              </a:r>
              <a:endParaRPr kumimoji="1" lang="ja-JP" altLang="en-US">
                <a:latin typeface="メイリオ" panose="020B0604030504040204" pitchFamily="50" charset="-128"/>
                <a:ea typeface="メイリオ" panose="020B0604030504040204" pitchFamily="50" charset="-128"/>
              </a:endParaRPr>
            </a:p>
          </p:txBody>
        </p:sp>
        <p:sp>
          <p:nvSpPr>
            <p:cNvPr id="20" name="矢印: 山形 19">
              <a:extLst>
                <a:ext uri="{FF2B5EF4-FFF2-40B4-BE49-F238E27FC236}">
                  <a16:creationId xmlns:a16="http://schemas.microsoft.com/office/drawing/2014/main" id="{A45995F0-9950-C954-B889-ED0CA41796F8}"/>
                </a:ext>
              </a:extLst>
            </p:cNvPr>
            <p:cNvSpPr/>
            <p:nvPr/>
          </p:nvSpPr>
          <p:spPr>
            <a:xfrm>
              <a:off x="9202659" y="2079085"/>
              <a:ext cx="1296000" cy="1838131"/>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753EE544-E0CB-987C-70D3-FF450DF2A2C3}"/>
                </a:ext>
              </a:extLst>
            </p:cNvPr>
            <p:cNvSpPr txBox="1"/>
            <p:nvPr/>
          </p:nvSpPr>
          <p:spPr>
            <a:xfrm>
              <a:off x="9704213" y="2273317"/>
              <a:ext cx="461665" cy="1257503"/>
            </a:xfrm>
            <a:prstGeom prst="rect">
              <a:avLst/>
            </a:prstGeom>
            <a:noFill/>
          </p:spPr>
          <p:txBody>
            <a:bodyPr vert="eaVert" wrap="square" rtlCol="0">
              <a:spAutoFit/>
            </a:bodyPr>
            <a:lstStyle/>
            <a:p>
              <a:r>
                <a:rPr kumimoji="1" lang="ja-JP" altLang="en-US">
                  <a:latin typeface="メイリオ" panose="020B0604030504040204" pitchFamily="50" charset="-128"/>
                  <a:ea typeface="メイリオ" panose="020B0604030504040204" pitchFamily="50" charset="-128"/>
                </a:rPr>
                <a:t>補助金請求</a:t>
              </a:r>
            </a:p>
          </p:txBody>
        </p:sp>
        <p:sp>
          <p:nvSpPr>
            <p:cNvPr id="22" name="矢印: 山形 21">
              <a:extLst>
                <a:ext uri="{FF2B5EF4-FFF2-40B4-BE49-F238E27FC236}">
                  <a16:creationId xmlns:a16="http://schemas.microsoft.com/office/drawing/2014/main" id="{E3DB6337-1BEF-7CDF-ED78-0538049C9388}"/>
                </a:ext>
              </a:extLst>
            </p:cNvPr>
            <p:cNvSpPr/>
            <p:nvPr/>
          </p:nvSpPr>
          <p:spPr>
            <a:xfrm>
              <a:off x="10306076" y="2079085"/>
              <a:ext cx="1296000" cy="1838131"/>
            </a:xfrm>
            <a:prstGeom prst="chevron">
              <a:avLst>
                <a:gd name="adj" fmla="val 2700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D9BCB0DB-0463-830F-7B21-3FAF5DEC8B96}"/>
                </a:ext>
              </a:extLst>
            </p:cNvPr>
            <p:cNvSpPr txBox="1"/>
            <p:nvPr/>
          </p:nvSpPr>
          <p:spPr>
            <a:xfrm>
              <a:off x="10723244" y="2263985"/>
              <a:ext cx="461665" cy="1552242"/>
            </a:xfrm>
            <a:prstGeom prst="rect">
              <a:avLst/>
            </a:prstGeom>
            <a:noFill/>
          </p:spPr>
          <p:txBody>
            <a:bodyPr vert="eaVert" wrap="square" rtlCol="0">
              <a:spAutoFit/>
            </a:bodyPr>
            <a:lstStyle/>
            <a:p>
              <a:r>
                <a:rPr lang="ja-JP" altLang="en-US">
                  <a:latin typeface="メイリオ" panose="020B0604030504040204" pitchFamily="50" charset="-128"/>
                  <a:ea typeface="メイリオ" panose="020B0604030504040204" pitchFamily="50" charset="-128"/>
                </a:rPr>
                <a:t>補助金支払い</a:t>
              </a:r>
              <a:endParaRPr kumimoji="1" lang="ja-JP" altLang="en-US">
                <a:latin typeface="メイリオ" panose="020B0604030504040204" pitchFamily="50" charset="-128"/>
                <a:ea typeface="メイリオ" panose="020B0604030504040204" pitchFamily="50" charset="-128"/>
              </a:endParaRPr>
            </a:p>
          </p:txBody>
        </p:sp>
        <p:sp>
          <p:nvSpPr>
            <p:cNvPr id="24" name="矢印: 山形 23">
              <a:extLst>
                <a:ext uri="{FF2B5EF4-FFF2-40B4-BE49-F238E27FC236}">
                  <a16:creationId xmlns:a16="http://schemas.microsoft.com/office/drawing/2014/main" id="{4467C142-408B-3806-475B-BC17EC603DBF}"/>
                </a:ext>
              </a:extLst>
            </p:cNvPr>
            <p:cNvSpPr/>
            <p:nvPr/>
          </p:nvSpPr>
          <p:spPr>
            <a:xfrm>
              <a:off x="9247346" y="1401927"/>
              <a:ext cx="297163" cy="305707"/>
            </a:xfrm>
            <a:prstGeom prst="chevron">
              <a:avLst>
                <a:gd name="adj" fmla="val 270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solidFill>
                  <a:schemeClr val="tx1"/>
                </a:solidFill>
              </a:endParaRPr>
            </a:p>
          </p:txBody>
        </p:sp>
        <p:sp>
          <p:nvSpPr>
            <p:cNvPr id="25" name="テキスト ボックス 24">
              <a:extLst>
                <a:ext uri="{FF2B5EF4-FFF2-40B4-BE49-F238E27FC236}">
                  <a16:creationId xmlns:a16="http://schemas.microsoft.com/office/drawing/2014/main" id="{7918895C-A130-3000-21A4-A3DF4E48FAA7}"/>
                </a:ext>
              </a:extLst>
            </p:cNvPr>
            <p:cNvSpPr txBox="1"/>
            <p:nvPr/>
          </p:nvSpPr>
          <p:spPr>
            <a:xfrm>
              <a:off x="9446127" y="1430635"/>
              <a:ext cx="1110860" cy="276999"/>
            </a:xfrm>
            <a:prstGeom prst="rect">
              <a:avLst/>
            </a:prstGeom>
            <a:noFill/>
          </p:spPr>
          <p:txBody>
            <a:bodyPr wrap="square">
              <a:spAutoFit/>
            </a:bodyPr>
            <a:lstStyle/>
            <a:p>
              <a:r>
                <a:rPr lang="ja-JP" altLang="en-US" sz="1200">
                  <a:latin typeface="メイリオ" panose="020B0604030504040204" pitchFamily="50" charset="-128"/>
                  <a:ea typeface="メイリオ" panose="020B0604030504040204" pitchFamily="50" charset="-128"/>
                </a:rPr>
                <a:t>：申請者</a:t>
              </a:r>
              <a:endParaRPr lang="en-US" altLang="ja-JP" sz="120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BD71E9AF-BC84-C3A9-5B6F-A9F9462CB193}"/>
                </a:ext>
              </a:extLst>
            </p:cNvPr>
            <p:cNvSpPr txBox="1"/>
            <p:nvPr/>
          </p:nvSpPr>
          <p:spPr>
            <a:xfrm>
              <a:off x="10647236" y="1432438"/>
              <a:ext cx="1315792" cy="276999"/>
            </a:xfrm>
            <a:prstGeom prst="rect">
              <a:avLst/>
            </a:prstGeom>
            <a:noFill/>
          </p:spPr>
          <p:txBody>
            <a:bodyPr wrap="square">
              <a:spAutoFit/>
            </a:bodyPr>
            <a:lstStyle/>
            <a:p>
              <a:r>
                <a:rPr lang="ja-JP" altLang="en-US" sz="1200">
                  <a:latin typeface="メイリオ" panose="020B0604030504040204" pitchFamily="50" charset="-128"/>
                  <a:ea typeface="メイリオ" panose="020B0604030504040204" pitchFamily="50" charset="-128"/>
                </a:rPr>
                <a:t>：県</a:t>
              </a:r>
              <a:endParaRPr lang="en-US" altLang="ja-JP" sz="1200">
                <a:latin typeface="メイリオ" panose="020B0604030504040204" pitchFamily="50" charset="-128"/>
                <a:ea typeface="メイリオ" panose="020B0604030504040204" pitchFamily="50" charset="-128"/>
              </a:endParaRPr>
            </a:p>
          </p:txBody>
        </p:sp>
      </p:grpSp>
      <p:sp>
        <p:nvSpPr>
          <p:cNvPr id="29" name="矢印: 山形 28">
            <a:extLst>
              <a:ext uri="{FF2B5EF4-FFF2-40B4-BE49-F238E27FC236}">
                <a16:creationId xmlns:a16="http://schemas.microsoft.com/office/drawing/2014/main" id="{124207DF-16E1-1953-EDC4-F03E42537176}"/>
              </a:ext>
            </a:extLst>
          </p:cNvPr>
          <p:cNvSpPr/>
          <p:nvPr/>
        </p:nvSpPr>
        <p:spPr>
          <a:xfrm>
            <a:off x="9875455" y="894115"/>
            <a:ext cx="297163" cy="305707"/>
          </a:xfrm>
          <a:prstGeom prst="chevron">
            <a:avLst>
              <a:gd name="adj" fmla="val 2700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solidFill>
                <a:schemeClr val="tx1"/>
              </a:solidFill>
            </a:endParaRPr>
          </a:p>
        </p:txBody>
      </p:sp>
      <p:sp>
        <p:nvSpPr>
          <p:cNvPr id="30" name="吹き出し: 角を丸めた四角形 29">
            <a:extLst>
              <a:ext uri="{FF2B5EF4-FFF2-40B4-BE49-F238E27FC236}">
                <a16:creationId xmlns:a16="http://schemas.microsoft.com/office/drawing/2014/main" id="{A4D028EF-B179-DDED-A37F-700521A32264}"/>
              </a:ext>
            </a:extLst>
          </p:cNvPr>
          <p:cNvSpPr/>
          <p:nvPr/>
        </p:nvSpPr>
        <p:spPr>
          <a:xfrm>
            <a:off x="635944" y="1046583"/>
            <a:ext cx="1061984" cy="438800"/>
          </a:xfrm>
          <a:prstGeom prst="wedgeRoundRectCallout">
            <a:avLst>
              <a:gd name="adj1" fmla="val -1809"/>
              <a:gd name="adj2" fmla="val 95498"/>
              <a:gd name="adj3" fmla="val 16667"/>
            </a:avLst>
          </a:prstGeom>
          <a:solidFill>
            <a:schemeClr val="bg2"/>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600"/>
          </a:p>
          <a:p>
            <a:pPr algn="ctr"/>
            <a:r>
              <a:rPr kumimoji="1" lang="ja-JP" altLang="en-US" sz="1400" b="1"/>
              <a:t>事前確認</a:t>
            </a:r>
            <a:endParaRPr kumimoji="1" lang="en-US" altLang="ja-JP" sz="1400" b="1"/>
          </a:p>
          <a:p>
            <a:endParaRPr kumimoji="1" lang="ja-JP" altLang="en-US" sz="1600"/>
          </a:p>
        </p:txBody>
      </p:sp>
      <p:sp>
        <p:nvSpPr>
          <p:cNvPr id="32" name="吹き出し: 角を丸めた四角形 31">
            <a:extLst>
              <a:ext uri="{FF2B5EF4-FFF2-40B4-BE49-F238E27FC236}">
                <a16:creationId xmlns:a16="http://schemas.microsoft.com/office/drawing/2014/main" id="{54A3FA06-C154-C93A-1F22-7F456185C001}"/>
              </a:ext>
            </a:extLst>
          </p:cNvPr>
          <p:cNvSpPr/>
          <p:nvPr/>
        </p:nvSpPr>
        <p:spPr>
          <a:xfrm>
            <a:off x="6025781" y="1046968"/>
            <a:ext cx="1061984" cy="438800"/>
          </a:xfrm>
          <a:prstGeom prst="wedgeRoundRectCallout">
            <a:avLst>
              <a:gd name="adj1" fmla="val -1809"/>
              <a:gd name="adj2" fmla="val 95498"/>
              <a:gd name="adj3" fmla="val 16667"/>
            </a:avLst>
          </a:prstGeom>
          <a:solidFill>
            <a:schemeClr val="bg2"/>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600"/>
          </a:p>
          <a:p>
            <a:pPr algn="ctr"/>
            <a:r>
              <a:rPr kumimoji="1" lang="ja-JP" altLang="en-US" sz="1400" b="1"/>
              <a:t>事前確認</a:t>
            </a:r>
            <a:endParaRPr kumimoji="1" lang="en-US" altLang="ja-JP" sz="1400" b="1"/>
          </a:p>
          <a:p>
            <a:endParaRPr kumimoji="1" lang="ja-JP" altLang="en-US" sz="1600"/>
          </a:p>
        </p:txBody>
      </p:sp>
      <p:grpSp>
        <p:nvGrpSpPr>
          <p:cNvPr id="33" name="グループ化 32">
            <a:extLst>
              <a:ext uri="{FF2B5EF4-FFF2-40B4-BE49-F238E27FC236}">
                <a16:creationId xmlns:a16="http://schemas.microsoft.com/office/drawing/2014/main" id="{75AB3EC5-E001-19BC-F600-30551CD14B02}"/>
              </a:ext>
            </a:extLst>
          </p:cNvPr>
          <p:cNvGrpSpPr/>
          <p:nvPr/>
        </p:nvGrpSpPr>
        <p:grpSpPr>
          <a:xfrm>
            <a:off x="1649981" y="3959415"/>
            <a:ext cx="1146006" cy="503148"/>
            <a:chOff x="2141785" y="4320056"/>
            <a:chExt cx="1146006" cy="503148"/>
          </a:xfrm>
        </p:grpSpPr>
        <p:sp>
          <p:nvSpPr>
            <p:cNvPr id="34" name="テキスト ボックス 33">
              <a:extLst>
                <a:ext uri="{FF2B5EF4-FFF2-40B4-BE49-F238E27FC236}">
                  <a16:creationId xmlns:a16="http://schemas.microsoft.com/office/drawing/2014/main" id="{6A680C86-1B29-F102-2F1D-4BE74EC08C4C}"/>
                </a:ext>
              </a:extLst>
            </p:cNvPr>
            <p:cNvSpPr txBox="1"/>
            <p:nvPr/>
          </p:nvSpPr>
          <p:spPr>
            <a:xfrm>
              <a:off x="2176931" y="4484650"/>
              <a:ext cx="1110860" cy="338554"/>
            </a:xfrm>
            <a:prstGeom prst="rect">
              <a:avLst/>
            </a:prstGeom>
            <a:noFill/>
          </p:spPr>
          <p:txBody>
            <a:bodyPr wrap="square">
              <a:spAutoFit/>
            </a:bodyPr>
            <a:lstStyle/>
            <a:p>
              <a:r>
                <a:rPr lang="ja-JP" altLang="en-US" sz="1600">
                  <a:latin typeface="メイリオ" panose="020B0604030504040204" pitchFamily="50" charset="-128"/>
                  <a:ea typeface="メイリオ" panose="020B0604030504040204" pitchFamily="50" charset="-128"/>
                </a:rPr>
                <a:t>約２週間</a:t>
              </a:r>
              <a:endParaRPr lang="en-US" altLang="ja-JP" sz="1600">
                <a:latin typeface="メイリオ" panose="020B0604030504040204" pitchFamily="50" charset="-128"/>
                <a:ea typeface="メイリオ" panose="020B0604030504040204" pitchFamily="50" charset="-128"/>
              </a:endParaRPr>
            </a:p>
          </p:txBody>
        </p:sp>
        <p:sp>
          <p:nvSpPr>
            <p:cNvPr id="35" name="矢印: 左右 34">
              <a:extLst>
                <a:ext uri="{FF2B5EF4-FFF2-40B4-BE49-F238E27FC236}">
                  <a16:creationId xmlns:a16="http://schemas.microsoft.com/office/drawing/2014/main" id="{CD7E2EAA-B39B-020F-E06B-4C70C4C2F4E8}"/>
                </a:ext>
              </a:extLst>
            </p:cNvPr>
            <p:cNvSpPr/>
            <p:nvPr/>
          </p:nvSpPr>
          <p:spPr>
            <a:xfrm>
              <a:off x="2141785" y="4320056"/>
              <a:ext cx="1080000" cy="23040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 name="グループ化 35">
            <a:extLst>
              <a:ext uri="{FF2B5EF4-FFF2-40B4-BE49-F238E27FC236}">
                <a16:creationId xmlns:a16="http://schemas.microsoft.com/office/drawing/2014/main" id="{D0CD38F1-2DF7-B87D-7C3D-8BA860600EB8}"/>
              </a:ext>
            </a:extLst>
          </p:cNvPr>
          <p:cNvGrpSpPr/>
          <p:nvPr/>
        </p:nvGrpSpPr>
        <p:grpSpPr>
          <a:xfrm>
            <a:off x="3795030" y="3933451"/>
            <a:ext cx="1146006" cy="503148"/>
            <a:chOff x="2141785" y="4320056"/>
            <a:chExt cx="1146006" cy="503148"/>
          </a:xfrm>
        </p:grpSpPr>
        <p:sp>
          <p:nvSpPr>
            <p:cNvPr id="37" name="テキスト ボックス 36">
              <a:extLst>
                <a:ext uri="{FF2B5EF4-FFF2-40B4-BE49-F238E27FC236}">
                  <a16:creationId xmlns:a16="http://schemas.microsoft.com/office/drawing/2014/main" id="{80BA5E7A-7576-8B1C-C28A-9A9ADE1F4191}"/>
                </a:ext>
              </a:extLst>
            </p:cNvPr>
            <p:cNvSpPr txBox="1"/>
            <p:nvPr/>
          </p:nvSpPr>
          <p:spPr>
            <a:xfrm>
              <a:off x="2176931" y="4484650"/>
              <a:ext cx="1110860" cy="338554"/>
            </a:xfrm>
            <a:prstGeom prst="rect">
              <a:avLst/>
            </a:prstGeom>
            <a:noFill/>
          </p:spPr>
          <p:txBody>
            <a:bodyPr wrap="square">
              <a:spAutoFit/>
            </a:bodyPr>
            <a:lstStyle/>
            <a:p>
              <a:r>
                <a:rPr lang="ja-JP" altLang="en-US" sz="1600">
                  <a:latin typeface="メイリオ" panose="020B0604030504040204" pitchFamily="50" charset="-128"/>
                  <a:ea typeface="メイリオ" panose="020B0604030504040204" pitchFamily="50" charset="-128"/>
                </a:rPr>
                <a:t>約２週間</a:t>
              </a:r>
              <a:endParaRPr lang="en-US" altLang="ja-JP" sz="1600">
                <a:latin typeface="メイリオ" panose="020B0604030504040204" pitchFamily="50" charset="-128"/>
                <a:ea typeface="メイリオ" panose="020B0604030504040204" pitchFamily="50" charset="-128"/>
              </a:endParaRPr>
            </a:p>
          </p:txBody>
        </p:sp>
        <p:sp>
          <p:nvSpPr>
            <p:cNvPr id="38" name="矢印: 左右 37">
              <a:extLst>
                <a:ext uri="{FF2B5EF4-FFF2-40B4-BE49-F238E27FC236}">
                  <a16:creationId xmlns:a16="http://schemas.microsoft.com/office/drawing/2014/main" id="{B0D4227D-91DC-13B3-9C1F-2CB265C45D64}"/>
                </a:ext>
              </a:extLst>
            </p:cNvPr>
            <p:cNvSpPr/>
            <p:nvPr/>
          </p:nvSpPr>
          <p:spPr>
            <a:xfrm>
              <a:off x="2141785" y="4320056"/>
              <a:ext cx="1080000" cy="23040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 name="グループ化 38">
            <a:extLst>
              <a:ext uri="{FF2B5EF4-FFF2-40B4-BE49-F238E27FC236}">
                <a16:creationId xmlns:a16="http://schemas.microsoft.com/office/drawing/2014/main" id="{3E383B61-0680-D5F8-5489-138ECB334A30}"/>
              </a:ext>
            </a:extLst>
          </p:cNvPr>
          <p:cNvGrpSpPr/>
          <p:nvPr/>
        </p:nvGrpSpPr>
        <p:grpSpPr>
          <a:xfrm>
            <a:off x="7079670" y="3924773"/>
            <a:ext cx="1146006" cy="503148"/>
            <a:chOff x="2141785" y="4320056"/>
            <a:chExt cx="1146006" cy="503148"/>
          </a:xfrm>
        </p:grpSpPr>
        <p:sp>
          <p:nvSpPr>
            <p:cNvPr id="40" name="テキスト ボックス 39">
              <a:extLst>
                <a:ext uri="{FF2B5EF4-FFF2-40B4-BE49-F238E27FC236}">
                  <a16:creationId xmlns:a16="http://schemas.microsoft.com/office/drawing/2014/main" id="{02E44689-8754-556A-EDD8-41DE0B33B543}"/>
                </a:ext>
              </a:extLst>
            </p:cNvPr>
            <p:cNvSpPr txBox="1"/>
            <p:nvPr/>
          </p:nvSpPr>
          <p:spPr>
            <a:xfrm>
              <a:off x="2176931" y="4484650"/>
              <a:ext cx="1110860" cy="338554"/>
            </a:xfrm>
            <a:prstGeom prst="rect">
              <a:avLst/>
            </a:prstGeom>
            <a:noFill/>
          </p:spPr>
          <p:txBody>
            <a:bodyPr wrap="square">
              <a:spAutoFit/>
            </a:bodyPr>
            <a:lstStyle/>
            <a:p>
              <a:r>
                <a:rPr lang="ja-JP" altLang="en-US" sz="1600">
                  <a:latin typeface="メイリオ" panose="020B0604030504040204" pitchFamily="50" charset="-128"/>
                  <a:ea typeface="メイリオ" panose="020B0604030504040204" pitchFamily="50" charset="-128"/>
                </a:rPr>
                <a:t>約２週間</a:t>
              </a:r>
              <a:endParaRPr lang="en-US" altLang="ja-JP" sz="1600">
                <a:latin typeface="メイリオ" panose="020B0604030504040204" pitchFamily="50" charset="-128"/>
                <a:ea typeface="メイリオ" panose="020B0604030504040204" pitchFamily="50" charset="-128"/>
              </a:endParaRPr>
            </a:p>
          </p:txBody>
        </p:sp>
        <p:sp>
          <p:nvSpPr>
            <p:cNvPr id="41" name="矢印: 左右 40">
              <a:extLst>
                <a:ext uri="{FF2B5EF4-FFF2-40B4-BE49-F238E27FC236}">
                  <a16:creationId xmlns:a16="http://schemas.microsoft.com/office/drawing/2014/main" id="{F89FD155-8BF5-3636-1F92-F36884E88456}"/>
                </a:ext>
              </a:extLst>
            </p:cNvPr>
            <p:cNvSpPr/>
            <p:nvPr/>
          </p:nvSpPr>
          <p:spPr>
            <a:xfrm>
              <a:off x="2141785" y="4320056"/>
              <a:ext cx="1080000" cy="23040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2" name="グループ化 41">
            <a:extLst>
              <a:ext uri="{FF2B5EF4-FFF2-40B4-BE49-F238E27FC236}">
                <a16:creationId xmlns:a16="http://schemas.microsoft.com/office/drawing/2014/main" id="{254F3EE7-1E62-BB79-2FEA-B08F1E847B1A}"/>
              </a:ext>
            </a:extLst>
          </p:cNvPr>
          <p:cNvGrpSpPr/>
          <p:nvPr/>
        </p:nvGrpSpPr>
        <p:grpSpPr>
          <a:xfrm>
            <a:off x="9253450" y="3925357"/>
            <a:ext cx="1146006" cy="503148"/>
            <a:chOff x="2141785" y="4320056"/>
            <a:chExt cx="1146006" cy="503148"/>
          </a:xfrm>
        </p:grpSpPr>
        <p:sp>
          <p:nvSpPr>
            <p:cNvPr id="43" name="テキスト ボックス 42">
              <a:extLst>
                <a:ext uri="{FF2B5EF4-FFF2-40B4-BE49-F238E27FC236}">
                  <a16:creationId xmlns:a16="http://schemas.microsoft.com/office/drawing/2014/main" id="{B9C841D6-12A3-F3DB-0406-08C6B7382084}"/>
                </a:ext>
              </a:extLst>
            </p:cNvPr>
            <p:cNvSpPr txBox="1"/>
            <p:nvPr/>
          </p:nvSpPr>
          <p:spPr>
            <a:xfrm>
              <a:off x="2176931" y="4484650"/>
              <a:ext cx="1110860" cy="338554"/>
            </a:xfrm>
            <a:prstGeom prst="rect">
              <a:avLst/>
            </a:prstGeom>
            <a:noFill/>
          </p:spPr>
          <p:txBody>
            <a:bodyPr wrap="square">
              <a:spAutoFit/>
            </a:bodyPr>
            <a:lstStyle/>
            <a:p>
              <a:r>
                <a:rPr lang="ja-JP" altLang="en-US" sz="1600">
                  <a:latin typeface="メイリオ" panose="020B0604030504040204" pitchFamily="50" charset="-128"/>
                  <a:ea typeface="メイリオ" panose="020B0604030504040204" pitchFamily="50" charset="-128"/>
                </a:rPr>
                <a:t>約２週間</a:t>
              </a:r>
              <a:endParaRPr lang="en-US" altLang="ja-JP" sz="1600">
                <a:latin typeface="メイリオ" panose="020B0604030504040204" pitchFamily="50" charset="-128"/>
                <a:ea typeface="メイリオ" panose="020B0604030504040204" pitchFamily="50" charset="-128"/>
              </a:endParaRPr>
            </a:p>
          </p:txBody>
        </p:sp>
        <p:sp>
          <p:nvSpPr>
            <p:cNvPr id="44" name="矢印: 左右 43">
              <a:extLst>
                <a:ext uri="{FF2B5EF4-FFF2-40B4-BE49-F238E27FC236}">
                  <a16:creationId xmlns:a16="http://schemas.microsoft.com/office/drawing/2014/main" id="{F0EC3FBC-D0F8-B760-9EB7-FD3F4B3DE67F}"/>
                </a:ext>
              </a:extLst>
            </p:cNvPr>
            <p:cNvSpPr/>
            <p:nvPr/>
          </p:nvSpPr>
          <p:spPr>
            <a:xfrm>
              <a:off x="2141785" y="4320056"/>
              <a:ext cx="1080000" cy="23040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a:extLst>
              <a:ext uri="{FF2B5EF4-FFF2-40B4-BE49-F238E27FC236}">
                <a16:creationId xmlns:a16="http://schemas.microsoft.com/office/drawing/2014/main" id="{7EEC1664-C1A8-C852-4393-146C84F36205}"/>
              </a:ext>
            </a:extLst>
          </p:cNvPr>
          <p:cNvSpPr txBox="1"/>
          <p:nvPr/>
        </p:nvSpPr>
        <p:spPr>
          <a:xfrm>
            <a:off x="1689372" y="4642100"/>
            <a:ext cx="9372600" cy="2031325"/>
          </a:xfrm>
          <a:prstGeom prst="rect">
            <a:avLst/>
          </a:prstGeom>
          <a:noFill/>
        </p:spPr>
        <p:txBody>
          <a:bodyPr wrap="square">
            <a:spAutoFit/>
          </a:bodyPr>
          <a:lstStyle/>
          <a:p>
            <a:r>
              <a:rPr lang="en-US" altLang="ja-JP" sz="1800" b="1" dirty="0">
                <a:latin typeface="メイリオ" panose="020B0604030504040204" pitchFamily="50" charset="-128"/>
                <a:ea typeface="メイリオ" panose="020B0604030504040204" pitchFamily="50" charset="-128"/>
              </a:rPr>
              <a:t>〈</a:t>
            </a:r>
            <a:r>
              <a:rPr lang="ja-JP" altLang="en-US" sz="1800" b="1" dirty="0">
                <a:latin typeface="+mn-ea"/>
              </a:rPr>
              <a:t>留意事項</a:t>
            </a:r>
            <a:r>
              <a:rPr lang="en-US" altLang="ja-JP" sz="1800" b="1" dirty="0">
                <a:latin typeface="+mn-ea"/>
              </a:rPr>
              <a:t>〉</a:t>
            </a:r>
          </a:p>
          <a:p>
            <a:r>
              <a:rPr lang="ja-JP" altLang="en-US" sz="1800" dirty="0">
                <a:latin typeface="+mn-ea"/>
              </a:rPr>
              <a:t>　・事業実施年度の</a:t>
            </a:r>
            <a:r>
              <a:rPr lang="ja-JP" altLang="en-US" sz="1800" b="1" dirty="0">
                <a:solidFill>
                  <a:srgbClr val="FF0000"/>
                </a:solidFill>
                <a:latin typeface="+mn-ea"/>
              </a:rPr>
              <a:t>翌々年度の５月末（令和８年事業実施の場合、令和</a:t>
            </a:r>
            <a:r>
              <a:rPr lang="en-US" altLang="ja-JP" sz="1800" b="1" dirty="0">
                <a:solidFill>
                  <a:srgbClr val="FF0000"/>
                </a:solidFill>
                <a:latin typeface="+mn-ea"/>
              </a:rPr>
              <a:t>10</a:t>
            </a:r>
            <a:r>
              <a:rPr lang="ja-JP" altLang="en-US" b="1" dirty="0">
                <a:solidFill>
                  <a:srgbClr val="FF0000"/>
                </a:solidFill>
                <a:latin typeface="+mn-ea"/>
              </a:rPr>
              <a:t>年の５月末）</a:t>
            </a:r>
            <a:r>
              <a:rPr lang="ja-JP" altLang="en-US" sz="1800" dirty="0">
                <a:latin typeface="+mn-ea"/>
              </a:rPr>
              <a:t>までに</a:t>
            </a:r>
            <a:r>
              <a:rPr lang="ja-JP" altLang="en-US" sz="1800" b="1" dirty="0">
                <a:solidFill>
                  <a:srgbClr val="FF0000"/>
                </a:solidFill>
                <a:latin typeface="+mn-ea"/>
              </a:rPr>
              <a:t>評価報告書</a:t>
            </a:r>
            <a:r>
              <a:rPr lang="ja-JP" altLang="en-US" sz="1800" dirty="0">
                <a:latin typeface="+mn-ea"/>
              </a:rPr>
              <a:t>を提出</a:t>
            </a:r>
            <a:endParaRPr lang="en-US" altLang="ja-JP" sz="1800" dirty="0">
              <a:latin typeface="+mn-ea"/>
            </a:endParaRPr>
          </a:p>
          <a:p>
            <a:r>
              <a:rPr lang="ja-JP" altLang="en-US" sz="1800" dirty="0">
                <a:latin typeface="+mn-ea"/>
              </a:rPr>
              <a:t>　・国補正事業を活用した事業のため</a:t>
            </a:r>
            <a:r>
              <a:rPr lang="ja-JP" altLang="en-US" sz="1800" b="1" dirty="0">
                <a:solidFill>
                  <a:srgbClr val="FF0000"/>
                </a:solidFill>
                <a:latin typeface="+mn-ea"/>
              </a:rPr>
              <a:t>繰越は不可</a:t>
            </a:r>
            <a:endParaRPr lang="en-US" altLang="ja-JP" sz="1800" dirty="0">
              <a:solidFill>
                <a:srgbClr val="FF0000"/>
              </a:solidFill>
              <a:latin typeface="+mn-ea"/>
            </a:endParaRPr>
          </a:p>
          <a:p>
            <a:r>
              <a:rPr lang="ja-JP" altLang="en-US" sz="1800" b="1" dirty="0">
                <a:latin typeface="+mn-ea"/>
              </a:rPr>
              <a:t>　・</a:t>
            </a:r>
            <a:r>
              <a:rPr lang="ja-JP" altLang="en-US" sz="1800" b="1" dirty="0">
                <a:solidFill>
                  <a:srgbClr val="FF0000"/>
                </a:solidFill>
                <a:latin typeface="+mn-ea"/>
              </a:rPr>
              <a:t>令和９年２月中旬までに実績報告書</a:t>
            </a:r>
            <a:r>
              <a:rPr lang="ja-JP" altLang="en-US" sz="1800" dirty="0">
                <a:latin typeface="+mn-ea"/>
              </a:rPr>
              <a:t>を提出（詳細は</a:t>
            </a:r>
            <a:r>
              <a:rPr lang="en-US" altLang="ja-JP" sz="1800" dirty="0">
                <a:latin typeface="+mn-ea"/>
              </a:rPr>
              <a:t>P33</a:t>
            </a:r>
            <a:r>
              <a:rPr lang="ja-JP" altLang="en-US" sz="1800">
                <a:latin typeface="+mn-ea"/>
              </a:rPr>
              <a:t>参照）</a:t>
            </a:r>
            <a:endParaRPr lang="en-US" altLang="ja-JP" sz="1800" dirty="0">
              <a:latin typeface="+mn-ea"/>
            </a:endParaRPr>
          </a:p>
          <a:p>
            <a:r>
              <a:rPr lang="ja-JP" altLang="en-US" sz="1800" dirty="0">
                <a:latin typeface="+mn-ea"/>
              </a:rPr>
              <a:t>　・本補助事業に係る申請書類は事業実施年度の</a:t>
            </a:r>
            <a:r>
              <a:rPr lang="ja-JP" altLang="en-US" sz="1800" b="1" dirty="0">
                <a:solidFill>
                  <a:srgbClr val="FF0000"/>
                </a:solidFill>
                <a:latin typeface="+mn-ea"/>
              </a:rPr>
              <a:t>翌年度から財産処分制限期間中の保存</a:t>
            </a:r>
            <a:endParaRPr lang="en-US" altLang="ja-JP" sz="1800" b="1" dirty="0">
              <a:solidFill>
                <a:srgbClr val="FF0000"/>
              </a:solidFill>
              <a:latin typeface="+mn-ea"/>
            </a:endParaRPr>
          </a:p>
          <a:p>
            <a:r>
              <a:rPr lang="ja-JP" altLang="en-US" sz="1800" b="1" dirty="0">
                <a:latin typeface="+mn-ea"/>
              </a:rPr>
              <a:t>　・</a:t>
            </a:r>
            <a:r>
              <a:rPr lang="ja-JP" altLang="en-US" sz="1800" dirty="0">
                <a:latin typeface="+mn-ea"/>
              </a:rPr>
              <a:t>国の重点交付金を活用した事業のため</a:t>
            </a:r>
            <a:r>
              <a:rPr lang="ja-JP" altLang="en-US" sz="1800" b="1" dirty="0">
                <a:solidFill>
                  <a:srgbClr val="FF0000"/>
                </a:solidFill>
                <a:latin typeface="+mn-ea"/>
              </a:rPr>
              <a:t>会計検査の対象</a:t>
            </a:r>
            <a:endParaRPr lang="ja-JP" altLang="en-US" dirty="0">
              <a:latin typeface="+mn-ea"/>
            </a:endParaRPr>
          </a:p>
        </p:txBody>
      </p:sp>
      <p:sp>
        <p:nvSpPr>
          <p:cNvPr id="47" name="テキスト ボックス 46">
            <a:extLst>
              <a:ext uri="{FF2B5EF4-FFF2-40B4-BE49-F238E27FC236}">
                <a16:creationId xmlns:a16="http://schemas.microsoft.com/office/drawing/2014/main" id="{55A52C5A-80BC-79C9-02F3-F33EDC9411F5}"/>
              </a:ext>
            </a:extLst>
          </p:cNvPr>
          <p:cNvSpPr txBox="1"/>
          <p:nvPr/>
        </p:nvSpPr>
        <p:spPr>
          <a:xfrm>
            <a:off x="284688" y="3469794"/>
            <a:ext cx="1934890" cy="451406"/>
          </a:xfrm>
          <a:prstGeom prst="rect">
            <a:avLst/>
          </a:prstGeom>
          <a:noFill/>
        </p:spPr>
        <p:txBody>
          <a:bodyPr wrap="square">
            <a:spAutoFit/>
          </a:bodyPr>
          <a:lstStyle/>
          <a:p>
            <a:pPr>
              <a:lnSpc>
                <a:spcPts val="1400"/>
              </a:lnSpc>
            </a:pPr>
            <a:r>
              <a:rPr lang="ja-JP" altLang="en-US" sz="1600" b="1">
                <a:solidFill>
                  <a:srgbClr val="FF0000"/>
                </a:solidFill>
                <a:latin typeface="+mn-ea"/>
              </a:rPr>
              <a:t>受付開始</a:t>
            </a:r>
            <a:endParaRPr lang="en-US" altLang="ja-JP" sz="1600" b="1">
              <a:solidFill>
                <a:srgbClr val="FF0000"/>
              </a:solidFill>
              <a:latin typeface="+mn-ea"/>
            </a:endParaRPr>
          </a:p>
          <a:p>
            <a:pPr>
              <a:lnSpc>
                <a:spcPts val="1400"/>
              </a:lnSpc>
            </a:pPr>
            <a:r>
              <a:rPr lang="en-US" altLang="ja-JP" sz="1600" b="1">
                <a:solidFill>
                  <a:srgbClr val="FF0000"/>
                </a:solidFill>
                <a:latin typeface="+mn-ea"/>
              </a:rPr>
              <a:t>R8.</a:t>
            </a:r>
            <a:r>
              <a:rPr lang="ja-JP" altLang="en-US" sz="1600" b="1">
                <a:solidFill>
                  <a:srgbClr val="FF0000"/>
                </a:solidFill>
                <a:latin typeface="+mn-ea"/>
              </a:rPr>
              <a:t>４月</a:t>
            </a:r>
            <a:r>
              <a:rPr lang="en-US" altLang="ja-JP" sz="1600" b="1">
                <a:solidFill>
                  <a:srgbClr val="FF0000"/>
                </a:solidFill>
                <a:latin typeface="+mn-ea"/>
              </a:rPr>
              <a:t>17</a:t>
            </a:r>
            <a:r>
              <a:rPr lang="ja-JP" altLang="en-US" sz="1600" b="1">
                <a:solidFill>
                  <a:srgbClr val="FF0000"/>
                </a:solidFill>
                <a:latin typeface="+mn-ea"/>
              </a:rPr>
              <a:t>日（金）～</a:t>
            </a:r>
            <a:endParaRPr lang="en-US" altLang="ja-JP" sz="1600" b="1">
              <a:solidFill>
                <a:srgbClr val="FF0000"/>
              </a:solidFill>
              <a:latin typeface="+mn-ea"/>
            </a:endParaRPr>
          </a:p>
        </p:txBody>
      </p:sp>
      <p:sp>
        <p:nvSpPr>
          <p:cNvPr id="48" name="テキスト ボックス 47">
            <a:extLst>
              <a:ext uri="{FF2B5EF4-FFF2-40B4-BE49-F238E27FC236}">
                <a16:creationId xmlns:a16="http://schemas.microsoft.com/office/drawing/2014/main" id="{9DB7102D-09D0-78AB-1BB2-872130DC4AE6}"/>
              </a:ext>
            </a:extLst>
          </p:cNvPr>
          <p:cNvSpPr txBox="1"/>
          <p:nvPr/>
        </p:nvSpPr>
        <p:spPr>
          <a:xfrm>
            <a:off x="6365644" y="3522951"/>
            <a:ext cx="1764495" cy="271869"/>
          </a:xfrm>
          <a:prstGeom prst="rect">
            <a:avLst/>
          </a:prstGeom>
          <a:noFill/>
        </p:spPr>
        <p:txBody>
          <a:bodyPr wrap="square">
            <a:spAutoFit/>
          </a:bodyPr>
          <a:lstStyle/>
          <a:p>
            <a:pPr>
              <a:lnSpc>
                <a:spcPts val="1400"/>
              </a:lnSpc>
            </a:pPr>
            <a:r>
              <a:rPr lang="en-US" altLang="ja-JP" sz="1600" b="1">
                <a:solidFill>
                  <a:srgbClr val="FF0000"/>
                </a:solidFill>
                <a:latin typeface="+mn-ea"/>
              </a:rPr>
              <a:t>R9.2</a:t>
            </a:r>
            <a:r>
              <a:rPr lang="ja-JP" altLang="en-US" sz="1600" b="1">
                <a:solidFill>
                  <a:srgbClr val="FF0000"/>
                </a:solidFill>
                <a:latin typeface="+mn-ea"/>
              </a:rPr>
              <a:t>月中旬</a:t>
            </a:r>
            <a:endParaRPr lang="en-US" altLang="ja-JP" sz="1600" b="1">
              <a:solidFill>
                <a:srgbClr val="FF0000"/>
              </a:solidFill>
              <a:latin typeface="+mn-ea"/>
            </a:endParaRPr>
          </a:p>
        </p:txBody>
      </p:sp>
    </p:spTree>
    <p:extLst>
      <p:ext uri="{BB962C8B-B14F-4D97-AF65-F5344CB8AC3E}">
        <p14:creationId xmlns:p14="http://schemas.microsoft.com/office/powerpoint/2010/main" val="728589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28C02F6-C7D3-0B5F-DCC7-5CE63E10A91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133D18E-0AFD-E1D7-9727-8301CB2C24EA}"/>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5</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事前確認</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73F44AF0-C984-1239-2E94-C4871785B039}"/>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E54560E-2DC7-EEB5-0533-FBF637963A92}"/>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16</a:t>
            </a:fld>
            <a:endParaRPr/>
          </a:p>
        </p:txBody>
      </p:sp>
      <p:sp>
        <p:nvSpPr>
          <p:cNvPr id="4" name="テキスト ボックス 3">
            <a:extLst>
              <a:ext uri="{FF2B5EF4-FFF2-40B4-BE49-F238E27FC236}">
                <a16:creationId xmlns:a16="http://schemas.microsoft.com/office/drawing/2014/main" id="{49ABCBAA-92F3-23CB-0EAF-59E3D044111E}"/>
              </a:ext>
            </a:extLst>
          </p:cNvPr>
          <p:cNvSpPr txBox="1"/>
          <p:nvPr/>
        </p:nvSpPr>
        <p:spPr>
          <a:xfrm>
            <a:off x="256309" y="843486"/>
            <a:ext cx="11464151" cy="1200329"/>
          </a:xfrm>
          <a:prstGeom prst="rect">
            <a:avLst/>
          </a:prstGeom>
          <a:noFill/>
        </p:spPr>
        <p:txBody>
          <a:bodyPr wrap="square" rtlCol="0">
            <a:spAutoFit/>
          </a:bodyPr>
          <a:lstStyle/>
          <a:p>
            <a:r>
              <a:rPr kumimoji="1" lang="ja-JP" altLang="en-US" sz="2400">
                <a:highlight>
                  <a:srgbClr val="FFFF00"/>
                </a:highlight>
              </a:rPr>
              <a:t>計画申請、実績報告にあたっては、委託機関（長野県畜産会）による事前の書類の確認が必要になります。</a:t>
            </a:r>
            <a:r>
              <a:rPr lang="ja-JP" altLang="en-US" sz="2400">
                <a:highlight>
                  <a:srgbClr val="FFFF00"/>
                </a:highlight>
              </a:rPr>
              <a:t>書類の不備等があれば、委託機関から修正依頼がありますのでご対応をお願いします</a:t>
            </a:r>
            <a:endParaRPr kumimoji="1" lang="ja-JP" altLang="en-US" sz="2400">
              <a:highlight>
                <a:srgbClr val="FFFF00"/>
              </a:highlight>
            </a:endParaRPr>
          </a:p>
        </p:txBody>
      </p:sp>
      <p:sp>
        <p:nvSpPr>
          <p:cNvPr id="5" name="テキスト ボックス 4">
            <a:extLst>
              <a:ext uri="{FF2B5EF4-FFF2-40B4-BE49-F238E27FC236}">
                <a16:creationId xmlns:a16="http://schemas.microsoft.com/office/drawing/2014/main" id="{9ED00FEC-F588-EE72-D8B4-6B208C7DBA69}"/>
              </a:ext>
            </a:extLst>
          </p:cNvPr>
          <p:cNvSpPr txBox="1"/>
          <p:nvPr/>
        </p:nvSpPr>
        <p:spPr>
          <a:xfrm>
            <a:off x="408709" y="2091479"/>
            <a:ext cx="11311751" cy="4031873"/>
          </a:xfrm>
          <a:prstGeom prst="rect">
            <a:avLst/>
          </a:prstGeom>
          <a:noFill/>
        </p:spPr>
        <p:txBody>
          <a:bodyPr wrap="square" rtlCol="0">
            <a:spAutoFit/>
          </a:bodyPr>
          <a:lstStyle/>
          <a:p>
            <a:pPr algn="ctr"/>
            <a:r>
              <a:rPr kumimoji="1" lang="ja-JP" altLang="en-US" sz="3200"/>
              <a:t>事業実施主体</a:t>
            </a:r>
            <a:r>
              <a:rPr lang="ja-JP" altLang="en-US" sz="3200"/>
              <a:t>（申請者</a:t>
            </a:r>
            <a:r>
              <a:rPr lang="en-US" altLang="ja-JP" sz="3200"/>
              <a:t>)</a:t>
            </a:r>
          </a:p>
          <a:p>
            <a:pPr algn="ctr"/>
            <a:endParaRPr kumimoji="1" lang="en-US" altLang="ja-JP" sz="3200"/>
          </a:p>
          <a:p>
            <a:pPr algn="ctr"/>
            <a:r>
              <a:rPr lang="ja-JP" altLang="en-US" sz="3200"/>
              <a:t>支援機関　</a:t>
            </a:r>
            <a:endParaRPr lang="en-US" altLang="ja-JP" sz="3200"/>
          </a:p>
          <a:p>
            <a:pPr algn="ctr"/>
            <a:r>
              <a:rPr lang="ja-JP" altLang="en-US" sz="3200"/>
              <a:t>（クラスター協議会、ＪＡ・専門酪、市町村）</a:t>
            </a:r>
            <a:endParaRPr lang="en-US" altLang="ja-JP" sz="3200"/>
          </a:p>
          <a:p>
            <a:pPr algn="ctr"/>
            <a:endParaRPr lang="en-US" altLang="ja-JP" sz="3200"/>
          </a:p>
          <a:p>
            <a:pPr algn="ctr"/>
            <a:r>
              <a:rPr lang="ja-JP" altLang="en-US" sz="3200"/>
              <a:t>農業農村支援センター（受付窓口）</a:t>
            </a:r>
            <a:endParaRPr lang="en-US" altLang="ja-JP" sz="3200"/>
          </a:p>
          <a:p>
            <a:pPr algn="ctr"/>
            <a:endParaRPr lang="en-US" altLang="ja-JP" sz="3200"/>
          </a:p>
          <a:p>
            <a:pPr algn="ctr"/>
            <a:r>
              <a:rPr lang="ja-JP" altLang="en-US" sz="3200"/>
              <a:t>委託機関（長野県畜産会）</a:t>
            </a:r>
            <a:endParaRPr lang="en-US" altLang="ja-JP" sz="3200"/>
          </a:p>
        </p:txBody>
      </p:sp>
      <p:sp>
        <p:nvSpPr>
          <p:cNvPr id="9" name="フローチャート: 組合せ 8">
            <a:extLst>
              <a:ext uri="{FF2B5EF4-FFF2-40B4-BE49-F238E27FC236}">
                <a16:creationId xmlns:a16="http://schemas.microsoft.com/office/drawing/2014/main" id="{3823564E-672E-B502-6032-8BEBFB1F452A}"/>
              </a:ext>
            </a:extLst>
          </p:cNvPr>
          <p:cNvSpPr/>
          <p:nvPr/>
        </p:nvSpPr>
        <p:spPr>
          <a:xfrm>
            <a:off x="5797884" y="2814485"/>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ローチャート: 組合せ 9">
            <a:extLst>
              <a:ext uri="{FF2B5EF4-FFF2-40B4-BE49-F238E27FC236}">
                <a16:creationId xmlns:a16="http://schemas.microsoft.com/office/drawing/2014/main" id="{D2DB6362-05D7-C907-E962-181D449E82BD}"/>
              </a:ext>
            </a:extLst>
          </p:cNvPr>
          <p:cNvSpPr/>
          <p:nvPr/>
        </p:nvSpPr>
        <p:spPr>
          <a:xfrm>
            <a:off x="5797884" y="5206802"/>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ローチャート: 組合せ 10">
            <a:extLst>
              <a:ext uri="{FF2B5EF4-FFF2-40B4-BE49-F238E27FC236}">
                <a16:creationId xmlns:a16="http://schemas.microsoft.com/office/drawing/2014/main" id="{8AB86DB0-8318-B8A1-A8F9-8F17CBCC38F3}"/>
              </a:ext>
            </a:extLst>
          </p:cNvPr>
          <p:cNvSpPr/>
          <p:nvPr/>
        </p:nvSpPr>
        <p:spPr>
          <a:xfrm>
            <a:off x="5797884" y="4274088"/>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57494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12758CE-BFE4-EF99-1609-399CA2C103C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F677F9B-3D69-FAAE-BEFF-334AC615C621}"/>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5</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事前確認</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D0009D52-96C7-5B60-30D7-DB66B9DA7B5E}"/>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1E6BD063-1539-C750-CEB7-A89A27430349}"/>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17</a:t>
            </a:fld>
            <a:endParaRPr/>
          </a:p>
        </p:txBody>
      </p:sp>
      <p:graphicFrame>
        <p:nvGraphicFramePr>
          <p:cNvPr id="13" name="表 12">
            <a:extLst>
              <a:ext uri="{FF2B5EF4-FFF2-40B4-BE49-F238E27FC236}">
                <a16:creationId xmlns:a16="http://schemas.microsoft.com/office/drawing/2014/main" id="{6DA87819-2137-8CC1-309A-17F0C5C77330}"/>
              </a:ext>
            </a:extLst>
          </p:cNvPr>
          <p:cNvGraphicFramePr>
            <a:graphicFrameLocks noGrp="1"/>
          </p:cNvGraphicFramePr>
          <p:nvPr>
            <p:extLst>
              <p:ext uri="{D42A27DB-BD31-4B8C-83A1-F6EECF244321}">
                <p14:modId xmlns:p14="http://schemas.microsoft.com/office/powerpoint/2010/main" val="1166055397"/>
              </p:ext>
            </p:extLst>
          </p:nvPr>
        </p:nvGraphicFramePr>
        <p:xfrm>
          <a:off x="425081" y="762000"/>
          <a:ext cx="11201400" cy="5152266"/>
        </p:xfrm>
        <a:graphic>
          <a:graphicData uri="http://schemas.openxmlformats.org/drawingml/2006/table">
            <a:tbl>
              <a:tblPr firstRow="1" bandRow="1">
                <a:tableStyleId>{F5AB1C69-6EDB-4FF4-983F-18BD219EF322}</a:tableStyleId>
              </a:tblPr>
              <a:tblGrid>
                <a:gridCol w="5228272">
                  <a:extLst>
                    <a:ext uri="{9D8B030D-6E8A-4147-A177-3AD203B41FA5}">
                      <a16:colId xmlns:a16="http://schemas.microsoft.com/office/drawing/2014/main" val="757381048"/>
                    </a:ext>
                  </a:extLst>
                </a:gridCol>
                <a:gridCol w="5973128">
                  <a:extLst>
                    <a:ext uri="{9D8B030D-6E8A-4147-A177-3AD203B41FA5}">
                      <a16:colId xmlns:a16="http://schemas.microsoft.com/office/drawing/2014/main" val="3338964860"/>
                    </a:ext>
                  </a:extLst>
                </a:gridCol>
              </a:tblGrid>
              <a:tr h="353827">
                <a:tc>
                  <a:txBody>
                    <a:bodyPr/>
                    <a:lstStyle/>
                    <a:p>
                      <a:pPr algn="ctr"/>
                      <a:r>
                        <a:rPr kumimoji="1" lang="ja-JP" altLang="en-US"/>
                        <a:t>計画申請時に必要な書類</a:t>
                      </a:r>
                    </a:p>
                  </a:txBody>
                  <a:tcPr/>
                </a:tc>
                <a:tc>
                  <a:txBody>
                    <a:bodyPr/>
                    <a:lstStyle/>
                    <a:p>
                      <a:pPr algn="ctr"/>
                      <a:r>
                        <a:rPr kumimoji="1" lang="ja-JP" altLang="en-US"/>
                        <a:t>実績報告時に必要な書類</a:t>
                      </a:r>
                    </a:p>
                  </a:txBody>
                  <a:tcPr/>
                </a:tc>
                <a:extLst>
                  <a:ext uri="{0D108BD9-81ED-4DB2-BD59-A6C34878D82A}">
                    <a16:rowId xmlns:a16="http://schemas.microsoft.com/office/drawing/2014/main" val="3699491600"/>
                  </a:ext>
                </a:extLst>
              </a:tr>
              <a:tr h="2696458">
                <a:tc>
                  <a:txBody>
                    <a:bodyPr/>
                    <a:lstStyle/>
                    <a:p>
                      <a:pPr>
                        <a:lnSpc>
                          <a:spcPct val="150000"/>
                        </a:lnSpc>
                      </a:pPr>
                      <a:endParaRPr kumimoji="1" lang="en-US" altLang="ja-JP" sz="2000" b="1"/>
                    </a:p>
                    <a:p>
                      <a:pPr>
                        <a:lnSpc>
                          <a:spcPct val="150000"/>
                        </a:lnSpc>
                      </a:pPr>
                      <a:r>
                        <a:rPr kumimoji="1" lang="ja-JP" altLang="en-US" sz="2000" b="1"/>
                        <a:t>①計画承認申請書（様式第</a:t>
                      </a:r>
                      <a:r>
                        <a:rPr kumimoji="1" lang="en-US" altLang="ja-JP" sz="2000" b="1"/>
                        <a:t>1</a:t>
                      </a:r>
                      <a:r>
                        <a:rPr kumimoji="1" lang="ja-JP" altLang="en-US" sz="2000" b="1"/>
                        <a:t>ｰ</a:t>
                      </a:r>
                      <a:r>
                        <a:rPr kumimoji="1" lang="en-US" altLang="ja-JP" sz="2000" b="1"/>
                        <a:t>1</a:t>
                      </a:r>
                      <a:r>
                        <a:rPr kumimoji="1" lang="ja-JP" altLang="en-US" sz="2000" b="1"/>
                        <a:t>号）</a:t>
                      </a:r>
                      <a:endParaRPr kumimoji="1" lang="en-US" altLang="ja-JP" sz="2000" b="1"/>
                    </a:p>
                    <a:p>
                      <a:pPr>
                        <a:lnSpc>
                          <a:spcPct val="150000"/>
                        </a:lnSpc>
                      </a:pPr>
                      <a:r>
                        <a:rPr kumimoji="1" lang="ja-JP" altLang="en-US" sz="2000" b="1"/>
                        <a:t>②計画申請確認書（様式第</a:t>
                      </a:r>
                      <a:r>
                        <a:rPr kumimoji="1" lang="en-US" altLang="ja-JP" sz="2000" b="1"/>
                        <a:t>1</a:t>
                      </a:r>
                      <a:r>
                        <a:rPr kumimoji="1" lang="ja-JP" altLang="en-US" sz="2000" b="1"/>
                        <a:t>ｰ</a:t>
                      </a:r>
                      <a:r>
                        <a:rPr kumimoji="1" lang="en-US" altLang="ja-JP" sz="2000" b="1"/>
                        <a:t>2</a:t>
                      </a:r>
                      <a:r>
                        <a:rPr kumimoji="1" lang="ja-JP" altLang="en-US" sz="2000" b="1"/>
                        <a:t>号）</a:t>
                      </a:r>
                      <a:endParaRPr kumimoji="1" lang="en-US" altLang="ja-JP" sz="2000" b="1"/>
                    </a:p>
                    <a:p>
                      <a:pPr>
                        <a:lnSpc>
                          <a:spcPct val="150000"/>
                        </a:lnSpc>
                      </a:pPr>
                      <a:r>
                        <a:rPr kumimoji="1" lang="ja-JP" altLang="en-US" sz="2000" b="1"/>
                        <a:t>③事業費確認表（様式第</a:t>
                      </a:r>
                      <a:r>
                        <a:rPr kumimoji="1" lang="en-US" altLang="ja-JP" sz="2000" b="1"/>
                        <a:t>1</a:t>
                      </a:r>
                      <a:r>
                        <a:rPr kumimoji="1" lang="ja-JP" altLang="en-US" sz="2000" b="1"/>
                        <a:t>ｰ</a:t>
                      </a:r>
                      <a:r>
                        <a:rPr kumimoji="1" lang="en-US" altLang="ja-JP" sz="2000" b="1"/>
                        <a:t>3</a:t>
                      </a:r>
                      <a:r>
                        <a:rPr kumimoji="1" lang="ja-JP" altLang="en-US" sz="2000" b="1"/>
                        <a:t>号）</a:t>
                      </a:r>
                      <a:endParaRPr kumimoji="1" lang="en-US" altLang="ja-JP" sz="2000" b="1"/>
                    </a:p>
                    <a:p>
                      <a:pPr>
                        <a:lnSpc>
                          <a:spcPct val="150000"/>
                        </a:lnSpc>
                      </a:pPr>
                      <a:r>
                        <a:rPr kumimoji="1" lang="ja-JP" altLang="en-US" sz="2000" b="1"/>
                        <a:t>④実施計画書（様式第</a:t>
                      </a:r>
                      <a:r>
                        <a:rPr kumimoji="1" lang="en-US" altLang="ja-JP" sz="2000" b="1"/>
                        <a:t>2</a:t>
                      </a:r>
                      <a:r>
                        <a:rPr kumimoji="1" lang="ja-JP" altLang="en-US" sz="2000" b="1"/>
                        <a:t>ｰ</a:t>
                      </a:r>
                      <a:r>
                        <a:rPr kumimoji="1" lang="en-US" altLang="ja-JP" sz="2000" b="1"/>
                        <a:t>1</a:t>
                      </a:r>
                      <a:r>
                        <a:rPr kumimoji="1" lang="ja-JP" altLang="en-US" sz="2000" b="1"/>
                        <a:t>号、様式第</a:t>
                      </a:r>
                      <a:r>
                        <a:rPr kumimoji="1" lang="en-US" altLang="ja-JP" sz="2000" b="1"/>
                        <a:t>2</a:t>
                      </a:r>
                      <a:r>
                        <a:rPr kumimoji="1" lang="ja-JP" altLang="en-US" sz="2000" b="1"/>
                        <a:t>ｰ</a:t>
                      </a:r>
                      <a:r>
                        <a:rPr kumimoji="1" lang="en-US" altLang="ja-JP" sz="2000" b="1"/>
                        <a:t>2</a:t>
                      </a:r>
                      <a:r>
                        <a:rPr kumimoji="1" lang="ja-JP" altLang="en-US" sz="2000" b="1"/>
                        <a:t>号）</a:t>
                      </a:r>
                      <a:endParaRPr kumimoji="1" lang="en-US" altLang="ja-JP" sz="2000" b="1"/>
                    </a:p>
                    <a:p>
                      <a:pPr>
                        <a:lnSpc>
                          <a:spcPct val="150000"/>
                        </a:lnSpc>
                      </a:pPr>
                      <a:endParaRPr kumimoji="1" lang="ja-JP" altLang="en-US" sz="2000" b="1"/>
                    </a:p>
                  </a:txBody>
                  <a:tcPr/>
                </a:tc>
                <a:tc>
                  <a:txBody>
                    <a:bodyPr/>
                    <a:lstStyle/>
                    <a:p>
                      <a:pPr>
                        <a:lnSpc>
                          <a:spcPct val="150000"/>
                        </a:lnSpc>
                      </a:pPr>
                      <a:endParaRPr kumimoji="1" lang="en-US" altLang="ja-JP" sz="2000" u="sng"/>
                    </a:p>
                    <a:p>
                      <a:pPr>
                        <a:lnSpc>
                          <a:spcPct val="150000"/>
                        </a:lnSpc>
                      </a:pPr>
                      <a:r>
                        <a:rPr kumimoji="1" lang="ja-JP" altLang="en-US" sz="2000" u="sng"/>
                        <a:t>①実績報告書（様式第</a:t>
                      </a:r>
                      <a:r>
                        <a:rPr kumimoji="1" lang="en-US" altLang="ja-JP" sz="2000" u="sng"/>
                        <a:t>1</a:t>
                      </a:r>
                      <a:r>
                        <a:rPr kumimoji="1" lang="ja-JP" altLang="en-US" sz="2000" u="sng"/>
                        <a:t>号）、収支精算書（様式第</a:t>
                      </a:r>
                      <a:r>
                        <a:rPr kumimoji="1" lang="en-US" altLang="ja-JP" sz="2000" u="sng"/>
                        <a:t>2</a:t>
                      </a:r>
                      <a:r>
                        <a:rPr kumimoji="1" lang="ja-JP" altLang="en-US" sz="2000" u="sng"/>
                        <a:t>号）</a:t>
                      </a:r>
                      <a:endParaRPr kumimoji="1" lang="en-US" altLang="ja-JP" sz="2000" u="sng"/>
                    </a:p>
                    <a:p>
                      <a:pPr>
                        <a:lnSpc>
                          <a:spcPct val="150000"/>
                        </a:lnSpc>
                      </a:pPr>
                      <a:r>
                        <a:rPr kumimoji="1" lang="ja-JP" altLang="en-US" sz="2000" b="1" u="dbl" baseline="0"/>
                        <a:t>②実績報告書（様式第</a:t>
                      </a:r>
                      <a:r>
                        <a:rPr kumimoji="1" lang="en-US" altLang="ja-JP" sz="2000" b="1" u="dbl" baseline="0"/>
                        <a:t>2</a:t>
                      </a:r>
                      <a:r>
                        <a:rPr kumimoji="1" lang="ja-JP" altLang="en-US" sz="2000" b="1" u="dbl" baseline="0"/>
                        <a:t>ｰ</a:t>
                      </a:r>
                      <a:r>
                        <a:rPr kumimoji="1" lang="en-US" altLang="ja-JP" sz="2000" b="1" u="dbl" baseline="0"/>
                        <a:t>1</a:t>
                      </a:r>
                      <a:r>
                        <a:rPr kumimoji="1" lang="ja-JP" altLang="en-US" sz="2000" b="1" u="dbl" baseline="0"/>
                        <a:t>号、様式第</a:t>
                      </a:r>
                      <a:r>
                        <a:rPr kumimoji="1" lang="en-US" altLang="ja-JP" sz="2000" b="1" u="dbl" baseline="0"/>
                        <a:t>2</a:t>
                      </a:r>
                      <a:r>
                        <a:rPr kumimoji="1" lang="ja-JP" altLang="en-US" sz="2000" b="1" u="dbl" baseline="0"/>
                        <a:t>ｰ</a:t>
                      </a:r>
                      <a:r>
                        <a:rPr kumimoji="1" lang="en-US" altLang="ja-JP" sz="2000" b="1" u="dbl" baseline="0"/>
                        <a:t>2</a:t>
                      </a:r>
                      <a:r>
                        <a:rPr kumimoji="1" lang="ja-JP" altLang="en-US" sz="2000" b="1" u="dbl" baseline="0"/>
                        <a:t>号）</a:t>
                      </a:r>
                      <a:endParaRPr kumimoji="1" lang="en-US" altLang="ja-JP" sz="2000" b="1" u="dbl" baseline="0"/>
                    </a:p>
                    <a:p>
                      <a:pPr>
                        <a:lnSpc>
                          <a:spcPct val="150000"/>
                        </a:lnSpc>
                      </a:pPr>
                      <a:r>
                        <a:rPr kumimoji="1" lang="ja-JP" altLang="en-US" sz="2000" b="1" u="dbl" baseline="0"/>
                        <a:t>③実績報告確認書（様式第</a:t>
                      </a:r>
                      <a:r>
                        <a:rPr kumimoji="1" lang="en-US" altLang="ja-JP" sz="2000" b="1" u="dbl" baseline="0"/>
                        <a:t>1</a:t>
                      </a:r>
                      <a:r>
                        <a:rPr kumimoji="1" lang="ja-JP" altLang="en-US" sz="2000" b="1" u="dbl" baseline="0"/>
                        <a:t>ｰ</a:t>
                      </a:r>
                      <a:r>
                        <a:rPr kumimoji="1" lang="en-US" altLang="ja-JP" sz="2000" b="1" u="dbl" baseline="0"/>
                        <a:t>4</a:t>
                      </a:r>
                      <a:r>
                        <a:rPr kumimoji="1" lang="ja-JP" altLang="en-US" sz="2000" b="1" u="dbl" baseline="0"/>
                        <a:t>号）</a:t>
                      </a:r>
                      <a:endParaRPr kumimoji="1" lang="en-US" altLang="ja-JP" sz="2000" b="1" u="dbl" baseline="0"/>
                    </a:p>
                  </a:txBody>
                  <a:tcPr/>
                </a:tc>
                <a:extLst>
                  <a:ext uri="{0D108BD9-81ED-4DB2-BD59-A6C34878D82A}">
                    <a16:rowId xmlns:a16="http://schemas.microsoft.com/office/drawing/2014/main" val="2873462916"/>
                  </a:ext>
                </a:extLst>
              </a:tr>
              <a:tr h="1999110">
                <a:tc>
                  <a:txBody>
                    <a:bodyPr/>
                    <a:lstStyle/>
                    <a:p>
                      <a:endParaRPr kumimoji="1" lang="en-US" altLang="ja-JP"/>
                    </a:p>
                    <a:p>
                      <a:r>
                        <a:rPr kumimoji="1" lang="en-US" altLang="ja-JP"/>
                        <a:t>〈</a:t>
                      </a:r>
                      <a:r>
                        <a:rPr kumimoji="1" lang="ja-JP" altLang="en-US"/>
                        <a:t>添付書類</a:t>
                      </a:r>
                      <a:r>
                        <a:rPr kumimoji="1" lang="en-US" altLang="ja-JP"/>
                        <a:t>〉</a:t>
                      </a:r>
                    </a:p>
                    <a:p>
                      <a:r>
                        <a:rPr kumimoji="1" lang="ja-JP" altLang="en-US"/>
                        <a:t>・</a:t>
                      </a:r>
                      <a:r>
                        <a:rPr kumimoji="1" lang="ja-JP" altLang="en-US" sz="1600"/>
                        <a:t>仕様書、カタログ、金額が分かるもの（見積りの写し）等</a:t>
                      </a:r>
                      <a:endParaRPr kumimoji="1" lang="en-US" altLang="ja-JP" sz="1600"/>
                    </a:p>
                    <a:p>
                      <a:r>
                        <a:rPr kumimoji="1" lang="ja-JP" altLang="en-US" sz="1600"/>
                        <a:t>・取組前の写真</a:t>
                      </a:r>
                      <a:endParaRPr kumimoji="1" lang="en-US" altLang="ja-JP" sz="1600"/>
                    </a:p>
                    <a:p>
                      <a:r>
                        <a:rPr kumimoji="1" lang="ja-JP" altLang="en-US" sz="1600"/>
                        <a:t>・位置図、配置図、平面図、立面図等</a:t>
                      </a:r>
                      <a:endParaRPr kumimoji="1" lang="en-US" altLang="ja-JP" sz="1600"/>
                    </a:p>
                    <a:p>
                      <a:r>
                        <a:rPr kumimoji="1" lang="ja-JP" altLang="en-US" sz="1600"/>
                        <a:t>・収支計画（</a:t>
                      </a:r>
                      <a:r>
                        <a:rPr kumimoji="1" lang="en-US" altLang="ja-JP" sz="1600"/>
                        <a:t>R8</a:t>
                      </a:r>
                      <a:r>
                        <a:rPr kumimoji="1" lang="ja-JP" altLang="en-US" sz="1600"/>
                        <a:t>～</a:t>
                      </a:r>
                      <a:r>
                        <a:rPr kumimoji="1" lang="en-US" altLang="ja-JP" sz="1600"/>
                        <a:t>R10</a:t>
                      </a:r>
                      <a:r>
                        <a:rPr kumimoji="1" lang="ja-JP" altLang="en-US" sz="1600"/>
                        <a:t>分）</a:t>
                      </a:r>
                      <a:endParaRPr kumimoji="1" lang="en-US" altLang="ja-JP" sz="1600"/>
                    </a:p>
                    <a:p>
                      <a:r>
                        <a:rPr kumimoji="1" lang="ja-JP" altLang="en-US" sz="1600"/>
                        <a:t>・過去３年分の税務申告書</a:t>
                      </a:r>
                      <a:endParaRPr kumimoji="1" lang="en-US" altLang="ja-JP" sz="1600"/>
                    </a:p>
                  </a:txBody>
                  <a:tcPr/>
                </a:tc>
                <a:tc>
                  <a:txBody>
                    <a:bodyPr/>
                    <a:lstStyle/>
                    <a:p>
                      <a:endParaRPr kumimoji="1" lang="en-US" altLang="ja-JP"/>
                    </a:p>
                    <a:p>
                      <a:r>
                        <a:rPr kumimoji="1" lang="en-US" altLang="ja-JP"/>
                        <a:t>〈</a:t>
                      </a:r>
                      <a:r>
                        <a:rPr kumimoji="1" lang="ja-JP" altLang="en-US"/>
                        <a:t>添付書類</a:t>
                      </a:r>
                      <a:r>
                        <a:rPr kumimoji="1" lang="en-US" altLang="ja-JP"/>
                        <a:t>〉</a:t>
                      </a:r>
                    </a:p>
                    <a:p>
                      <a:r>
                        <a:rPr kumimoji="1" lang="ja-JP" altLang="en-US" sz="1600"/>
                        <a:t>・取組後の建物及び設備の概要が確認できる写真</a:t>
                      </a:r>
                      <a:endParaRPr kumimoji="1" lang="en-US" altLang="ja-JP" sz="1600"/>
                    </a:p>
                    <a:p>
                      <a:r>
                        <a:rPr kumimoji="1" lang="ja-JP" altLang="en-US" sz="1600"/>
                        <a:t>・出来高、支出が確認できる書類（納品書、領収書、通帳の写し等）</a:t>
                      </a:r>
                      <a:endParaRPr kumimoji="1" lang="en-US" altLang="ja-JP" sz="1600"/>
                    </a:p>
                    <a:p>
                      <a:r>
                        <a:rPr kumimoji="1" lang="ja-JP" altLang="en-US" sz="1600"/>
                        <a:t>・竣工図</a:t>
                      </a:r>
                      <a:endParaRPr kumimoji="1" lang="en-US" altLang="ja-JP" sz="1600" u="none" baseline="0">
                        <a:uFillTx/>
                        <a:latin typeface="+mn-lt"/>
                        <a:ea typeface="+mn-ea"/>
                      </a:endParaRPr>
                    </a:p>
                    <a:p>
                      <a:r>
                        <a:rPr kumimoji="1" lang="ja-JP" altLang="en-US" sz="1600" u="wavyHeavy" baseline="0">
                          <a:uFill>
                            <a:solidFill>
                              <a:schemeClr val="tx1"/>
                            </a:solidFill>
                          </a:uFill>
                          <a:latin typeface="ＭＳ ゴシック" panose="020B0609070205080204" pitchFamily="49" charset="-128"/>
                          <a:ea typeface="ＭＳ ゴシック" panose="020B0609070205080204" pitchFamily="49" charset="-128"/>
                        </a:rPr>
                        <a:t>・財産管理台帳の写し</a:t>
                      </a:r>
                    </a:p>
                  </a:txBody>
                  <a:tcPr/>
                </a:tc>
                <a:extLst>
                  <a:ext uri="{0D108BD9-81ED-4DB2-BD59-A6C34878D82A}">
                    <a16:rowId xmlns:a16="http://schemas.microsoft.com/office/drawing/2014/main" val="201095788"/>
                  </a:ext>
                </a:extLst>
              </a:tr>
            </a:tbl>
          </a:graphicData>
        </a:graphic>
      </p:graphicFrame>
      <p:grpSp>
        <p:nvGrpSpPr>
          <p:cNvPr id="19" name="グループ化 18">
            <a:extLst>
              <a:ext uri="{FF2B5EF4-FFF2-40B4-BE49-F238E27FC236}">
                <a16:creationId xmlns:a16="http://schemas.microsoft.com/office/drawing/2014/main" id="{A21C2D19-7777-FA80-58B7-0BDD43022959}"/>
              </a:ext>
            </a:extLst>
          </p:cNvPr>
          <p:cNvGrpSpPr/>
          <p:nvPr/>
        </p:nvGrpSpPr>
        <p:grpSpPr>
          <a:xfrm>
            <a:off x="565519" y="2057400"/>
            <a:ext cx="3657600" cy="34636"/>
            <a:chOff x="609600" y="1981200"/>
            <a:chExt cx="3657600" cy="34636"/>
          </a:xfrm>
        </p:grpSpPr>
        <p:cxnSp>
          <p:nvCxnSpPr>
            <p:cNvPr id="14" name="直線コネクタ 13">
              <a:extLst>
                <a:ext uri="{FF2B5EF4-FFF2-40B4-BE49-F238E27FC236}">
                  <a16:creationId xmlns:a16="http://schemas.microsoft.com/office/drawing/2014/main" id="{6311B396-B1A4-24E1-02E9-4F0201401957}"/>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3386FFD4-D68F-A189-5BD0-4CE058B9ABB3}"/>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グループ化 19">
            <a:extLst>
              <a:ext uri="{FF2B5EF4-FFF2-40B4-BE49-F238E27FC236}">
                <a16:creationId xmlns:a16="http://schemas.microsoft.com/office/drawing/2014/main" id="{B267C311-203D-D326-28EF-94B4623DCC8E}"/>
              </a:ext>
            </a:extLst>
          </p:cNvPr>
          <p:cNvGrpSpPr/>
          <p:nvPr/>
        </p:nvGrpSpPr>
        <p:grpSpPr>
          <a:xfrm>
            <a:off x="558592" y="2514600"/>
            <a:ext cx="3657600" cy="34636"/>
            <a:chOff x="609600" y="1981200"/>
            <a:chExt cx="3657600" cy="34636"/>
          </a:xfrm>
        </p:grpSpPr>
        <p:cxnSp>
          <p:nvCxnSpPr>
            <p:cNvPr id="21" name="直線コネクタ 20">
              <a:extLst>
                <a:ext uri="{FF2B5EF4-FFF2-40B4-BE49-F238E27FC236}">
                  <a16:creationId xmlns:a16="http://schemas.microsoft.com/office/drawing/2014/main" id="{26E4E701-868C-2B49-EBE6-72ED735D2B64}"/>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67E5169D-5221-4201-BB25-BA59D3CE644F}"/>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グループ化 22">
            <a:extLst>
              <a:ext uri="{FF2B5EF4-FFF2-40B4-BE49-F238E27FC236}">
                <a16:creationId xmlns:a16="http://schemas.microsoft.com/office/drawing/2014/main" id="{49D4279D-42DF-41DE-F1D6-975FCA6D7814}"/>
              </a:ext>
            </a:extLst>
          </p:cNvPr>
          <p:cNvGrpSpPr/>
          <p:nvPr/>
        </p:nvGrpSpPr>
        <p:grpSpPr>
          <a:xfrm>
            <a:off x="558592" y="2971800"/>
            <a:ext cx="3408218" cy="45719"/>
            <a:chOff x="609600" y="1981200"/>
            <a:chExt cx="3657600" cy="34636"/>
          </a:xfrm>
        </p:grpSpPr>
        <p:cxnSp>
          <p:nvCxnSpPr>
            <p:cNvPr id="24" name="直線コネクタ 23">
              <a:extLst>
                <a:ext uri="{FF2B5EF4-FFF2-40B4-BE49-F238E27FC236}">
                  <a16:creationId xmlns:a16="http://schemas.microsoft.com/office/drawing/2014/main" id="{425F7DED-10D0-2AFA-8FED-572F2EC6ADBB}"/>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CD1EDE7C-9A22-C86E-9EBE-189DF25E918F}"/>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グループ化 25">
            <a:extLst>
              <a:ext uri="{FF2B5EF4-FFF2-40B4-BE49-F238E27FC236}">
                <a16:creationId xmlns:a16="http://schemas.microsoft.com/office/drawing/2014/main" id="{A93E2660-1857-19A2-D71B-534A87C59D7E}"/>
              </a:ext>
            </a:extLst>
          </p:cNvPr>
          <p:cNvGrpSpPr/>
          <p:nvPr/>
        </p:nvGrpSpPr>
        <p:grpSpPr>
          <a:xfrm flipV="1">
            <a:off x="558592" y="3429000"/>
            <a:ext cx="4724400" cy="45719"/>
            <a:chOff x="609600" y="1981200"/>
            <a:chExt cx="3657600" cy="34636"/>
          </a:xfrm>
        </p:grpSpPr>
        <p:cxnSp>
          <p:nvCxnSpPr>
            <p:cNvPr id="27" name="直線コネクタ 26">
              <a:extLst>
                <a:ext uri="{FF2B5EF4-FFF2-40B4-BE49-F238E27FC236}">
                  <a16:creationId xmlns:a16="http://schemas.microsoft.com/office/drawing/2014/main" id="{0A7944D0-14E8-A070-0FB6-B88D219F1BF4}"/>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A388A8D0-85A9-4533-4B9B-7AE4128E5150}"/>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 name="グループ化 28">
            <a:extLst>
              <a:ext uri="{FF2B5EF4-FFF2-40B4-BE49-F238E27FC236}">
                <a16:creationId xmlns:a16="http://schemas.microsoft.com/office/drawing/2014/main" id="{6229E951-08A3-4EAE-9F78-CA973C2AB930}"/>
              </a:ext>
            </a:extLst>
          </p:cNvPr>
          <p:cNvGrpSpPr/>
          <p:nvPr/>
        </p:nvGrpSpPr>
        <p:grpSpPr>
          <a:xfrm>
            <a:off x="5791200" y="2971800"/>
            <a:ext cx="3657600" cy="34636"/>
            <a:chOff x="609600" y="1981200"/>
            <a:chExt cx="3657600" cy="34636"/>
          </a:xfrm>
        </p:grpSpPr>
        <p:cxnSp>
          <p:nvCxnSpPr>
            <p:cNvPr id="30" name="直線コネクタ 29">
              <a:extLst>
                <a:ext uri="{FF2B5EF4-FFF2-40B4-BE49-F238E27FC236}">
                  <a16:creationId xmlns:a16="http://schemas.microsoft.com/office/drawing/2014/main" id="{D2ACAB5E-1166-4649-C02B-5BD0A8356BB7}"/>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9241F7C8-F7A6-6B9C-8ED9-A46AB6543368}"/>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グループ化 31">
            <a:extLst>
              <a:ext uri="{FF2B5EF4-FFF2-40B4-BE49-F238E27FC236}">
                <a16:creationId xmlns:a16="http://schemas.microsoft.com/office/drawing/2014/main" id="{29684121-C435-DCA8-5085-91264E701767}"/>
              </a:ext>
            </a:extLst>
          </p:cNvPr>
          <p:cNvGrpSpPr/>
          <p:nvPr/>
        </p:nvGrpSpPr>
        <p:grpSpPr>
          <a:xfrm>
            <a:off x="5791200" y="2514600"/>
            <a:ext cx="4800600" cy="45719"/>
            <a:chOff x="609600" y="1981200"/>
            <a:chExt cx="3657600" cy="34636"/>
          </a:xfrm>
        </p:grpSpPr>
        <p:cxnSp>
          <p:nvCxnSpPr>
            <p:cNvPr id="33" name="直線コネクタ 32">
              <a:extLst>
                <a:ext uri="{FF2B5EF4-FFF2-40B4-BE49-F238E27FC236}">
                  <a16:creationId xmlns:a16="http://schemas.microsoft.com/office/drawing/2014/main" id="{414FC56E-C5FA-355F-1B41-F1E53E3E6DA1}"/>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CCCE667A-4D8B-6A1C-D83A-5D4AC76ACFBB}"/>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テキスト ボックス 3">
            <a:extLst>
              <a:ext uri="{FF2B5EF4-FFF2-40B4-BE49-F238E27FC236}">
                <a16:creationId xmlns:a16="http://schemas.microsoft.com/office/drawing/2014/main" id="{D3430D1F-AE38-4593-5911-C3F8FC20D295}"/>
              </a:ext>
            </a:extLst>
          </p:cNvPr>
          <p:cNvSpPr txBox="1"/>
          <p:nvPr/>
        </p:nvSpPr>
        <p:spPr>
          <a:xfrm>
            <a:off x="7246118" y="5948901"/>
            <a:ext cx="3345682" cy="1138773"/>
          </a:xfrm>
          <a:prstGeom prst="rect">
            <a:avLst/>
          </a:prstGeom>
          <a:noFill/>
        </p:spPr>
        <p:txBody>
          <a:bodyPr wrap="square" rtlCol="0">
            <a:spAutoFit/>
          </a:bodyPr>
          <a:lstStyle/>
          <a:p>
            <a:pPr>
              <a:lnSpc>
                <a:spcPts val="1500"/>
              </a:lnSpc>
            </a:pPr>
            <a:r>
              <a:rPr lang="en-US" altLang="ja-JP" sz="1450" dirty="0"/>
              <a:t>〈</a:t>
            </a:r>
            <a:r>
              <a:rPr lang="ja-JP" altLang="en-US" sz="1450" dirty="0"/>
              <a:t>様式の種類</a:t>
            </a:r>
            <a:r>
              <a:rPr lang="en-US" altLang="ja-JP" sz="1450" dirty="0"/>
              <a:t>〉</a:t>
            </a:r>
          </a:p>
          <a:p>
            <a:pPr>
              <a:lnSpc>
                <a:spcPts val="1500"/>
              </a:lnSpc>
            </a:pPr>
            <a:r>
              <a:rPr kumimoji="1" lang="ja-JP" altLang="en-US" sz="1450" u="dbl" dirty="0">
                <a:latin typeface="ＭＳ ゴシック" panose="020B0609070205080204" pitchFamily="49" charset="-128"/>
                <a:ea typeface="ＭＳ ゴシック" panose="020B0609070205080204" pitchFamily="49" charset="-128"/>
              </a:rPr>
              <a:t>・二重線様式：実施要領上の様式</a:t>
            </a:r>
            <a:r>
              <a:rPr lang="ja-JP" altLang="en-US" sz="1450" u="dbl" dirty="0">
                <a:latin typeface="ＭＳ ゴシック" panose="020B0609070205080204" pitchFamily="49" charset="-128"/>
                <a:ea typeface="ＭＳ ゴシック" panose="020B0609070205080204" pitchFamily="49" charset="-128"/>
              </a:rPr>
              <a:t>　</a:t>
            </a:r>
            <a:endParaRPr lang="en-US" altLang="ja-JP" sz="1450" u="dbl" dirty="0">
              <a:latin typeface="ＭＳ ゴシック" panose="020B0609070205080204" pitchFamily="49" charset="-128"/>
              <a:ea typeface="ＭＳ ゴシック" panose="020B0609070205080204" pitchFamily="49" charset="-128"/>
            </a:endParaRPr>
          </a:p>
          <a:p>
            <a:pPr>
              <a:lnSpc>
                <a:spcPts val="1500"/>
              </a:lnSpc>
            </a:pPr>
            <a:r>
              <a:rPr lang="ja-JP" altLang="en-US" sz="1450" dirty="0">
                <a:latin typeface="ＭＳ ゴシック" panose="020B0609070205080204" pitchFamily="49" charset="-128"/>
                <a:ea typeface="ＭＳ ゴシック" panose="020B0609070205080204" pitchFamily="49" charset="-128"/>
              </a:rPr>
              <a:t>・下線部様式：交付要綱上の様式</a:t>
            </a:r>
            <a:endParaRPr lang="en-US" altLang="ja-JP" sz="1450" dirty="0">
              <a:latin typeface="ＭＳ ゴシック" panose="020B0609070205080204" pitchFamily="49" charset="-128"/>
              <a:ea typeface="ＭＳ ゴシック" panose="020B0609070205080204" pitchFamily="49" charset="-128"/>
            </a:endParaRPr>
          </a:p>
          <a:p>
            <a:pPr>
              <a:lnSpc>
                <a:spcPts val="1500"/>
              </a:lnSpc>
            </a:pPr>
            <a:r>
              <a:rPr kumimoji="1" lang="ja-JP" altLang="en-US" sz="1450" dirty="0">
                <a:latin typeface="ＭＳ ゴシック" panose="020B0609070205080204" pitchFamily="49" charset="-128"/>
                <a:ea typeface="ＭＳ ゴシック" panose="020B0609070205080204" pitchFamily="49" charset="-128"/>
              </a:rPr>
              <a:t>・波線部様式：事務取扱要領上の様式</a:t>
            </a:r>
            <a:endParaRPr kumimoji="1" lang="en-US" altLang="ja-JP" sz="1450" dirty="0">
              <a:latin typeface="ＭＳ ゴシック" panose="020B0609070205080204" pitchFamily="49" charset="-128"/>
              <a:ea typeface="ＭＳ ゴシック" panose="020B0609070205080204" pitchFamily="49" charset="-128"/>
            </a:endParaRPr>
          </a:p>
          <a:p>
            <a:endParaRPr kumimoji="1" lang="ja-JP" altLang="en-US" dirty="0"/>
          </a:p>
        </p:txBody>
      </p:sp>
    </p:spTree>
    <p:extLst>
      <p:ext uri="{BB962C8B-B14F-4D97-AF65-F5344CB8AC3E}">
        <p14:creationId xmlns:p14="http://schemas.microsoft.com/office/powerpoint/2010/main" val="263948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DF057-298A-A7CF-AEEF-47383C9C092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5EFC04E-2F10-93B3-C320-5E209C0FA3F8}"/>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6.</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205E658B-21D6-5A07-3882-3D9C91E882C1}"/>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C69A98CA-322B-94FF-1BA0-FBCBE89159DC}"/>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18</a:t>
            </a:fld>
            <a:endParaRPr/>
          </a:p>
        </p:txBody>
      </p:sp>
      <p:pic>
        <p:nvPicPr>
          <p:cNvPr id="8" name="図 7">
            <a:extLst>
              <a:ext uri="{FF2B5EF4-FFF2-40B4-BE49-F238E27FC236}">
                <a16:creationId xmlns:a16="http://schemas.microsoft.com/office/drawing/2014/main" id="{EBCAB702-B995-A494-9905-6A034E7C1BA0}"/>
              </a:ext>
            </a:extLst>
          </p:cNvPr>
          <p:cNvPicPr>
            <a:picLocks noChangeAspect="1"/>
          </p:cNvPicPr>
          <p:nvPr/>
        </p:nvPicPr>
        <p:blipFill>
          <a:blip r:embed="rId2"/>
          <a:stretch>
            <a:fillRect/>
          </a:stretch>
        </p:blipFill>
        <p:spPr>
          <a:xfrm>
            <a:off x="1447800" y="1025810"/>
            <a:ext cx="8839200" cy="5638515"/>
          </a:xfrm>
          <a:prstGeom prst="rect">
            <a:avLst/>
          </a:prstGeom>
        </p:spPr>
      </p:pic>
      <p:sp>
        <p:nvSpPr>
          <p:cNvPr id="16" name="吹き出し: 四角形 15">
            <a:extLst>
              <a:ext uri="{FF2B5EF4-FFF2-40B4-BE49-F238E27FC236}">
                <a16:creationId xmlns:a16="http://schemas.microsoft.com/office/drawing/2014/main" id="{5840DA08-726B-48CF-2853-F71D85D3A9C5}"/>
              </a:ext>
            </a:extLst>
          </p:cNvPr>
          <p:cNvSpPr/>
          <p:nvPr/>
        </p:nvSpPr>
        <p:spPr>
          <a:xfrm>
            <a:off x="9579159" y="1025810"/>
            <a:ext cx="2330081" cy="1066799"/>
          </a:xfrm>
          <a:prstGeom prst="wedgeRectCallout">
            <a:avLst>
              <a:gd name="adj1" fmla="val 38863"/>
              <a:gd name="adj2" fmla="val 11506"/>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〇部分について</a:t>
            </a:r>
            <a:endParaRPr lang="en-US" altLang="ja-JP">
              <a:solidFill>
                <a:schemeClr val="tx1"/>
              </a:solidFill>
            </a:endParaRPr>
          </a:p>
          <a:p>
            <a:pPr algn="ctr"/>
            <a:r>
              <a:rPr kumimoji="1" lang="ja-JP" altLang="en-US">
                <a:solidFill>
                  <a:schemeClr val="tx1"/>
                </a:solidFill>
              </a:rPr>
              <a:t>記載をお願いします</a:t>
            </a:r>
            <a:endParaRPr kumimoji="1" lang="en-US" altLang="ja-JP">
              <a:solidFill>
                <a:schemeClr val="tx1"/>
              </a:solidFill>
            </a:endParaRPr>
          </a:p>
        </p:txBody>
      </p:sp>
    </p:spTree>
    <p:extLst>
      <p:ext uri="{BB962C8B-B14F-4D97-AF65-F5344CB8AC3E}">
        <p14:creationId xmlns:p14="http://schemas.microsoft.com/office/powerpoint/2010/main" val="153312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3FE82-0E9B-5503-C932-B825B48D7B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8BB2245-0E4D-89DC-AF9C-E7FD61BB99A7}"/>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6.</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63D9E7B3-579D-82B4-698C-537AAC4E4D86}"/>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6BF0CE0D-550B-9208-3603-8EB5C21C6E52}"/>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19</a:t>
            </a:fld>
            <a:endParaRPr/>
          </a:p>
        </p:txBody>
      </p:sp>
      <p:pic>
        <p:nvPicPr>
          <p:cNvPr id="9" name="図 8">
            <a:extLst>
              <a:ext uri="{FF2B5EF4-FFF2-40B4-BE49-F238E27FC236}">
                <a16:creationId xmlns:a16="http://schemas.microsoft.com/office/drawing/2014/main" id="{F77812BE-6486-E5DE-B6D4-0A91181258F9}"/>
              </a:ext>
            </a:extLst>
          </p:cNvPr>
          <p:cNvPicPr>
            <a:picLocks noChangeAspect="1"/>
          </p:cNvPicPr>
          <p:nvPr/>
        </p:nvPicPr>
        <p:blipFill>
          <a:blip r:embed="rId2"/>
          <a:srcRect b="30697"/>
          <a:stretch/>
        </p:blipFill>
        <p:spPr>
          <a:xfrm>
            <a:off x="856489" y="946915"/>
            <a:ext cx="10194900" cy="3851567"/>
          </a:xfrm>
          <a:prstGeom prst="rect">
            <a:avLst/>
          </a:prstGeom>
        </p:spPr>
      </p:pic>
      <p:sp>
        <p:nvSpPr>
          <p:cNvPr id="11" name="吹き出し: 四角形 10">
            <a:extLst>
              <a:ext uri="{FF2B5EF4-FFF2-40B4-BE49-F238E27FC236}">
                <a16:creationId xmlns:a16="http://schemas.microsoft.com/office/drawing/2014/main" id="{00BF178B-82E3-A9C4-9718-8CB9FAE52716}"/>
              </a:ext>
            </a:extLst>
          </p:cNvPr>
          <p:cNvSpPr/>
          <p:nvPr/>
        </p:nvSpPr>
        <p:spPr>
          <a:xfrm>
            <a:off x="9296399" y="921785"/>
            <a:ext cx="2253881" cy="1066799"/>
          </a:xfrm>
          <a:prstGeom prst="wedgeRectCallout">
            <a:avLst>
              <a:gd name="adj1" fmla="val -67778"/>
              <a:gd name="adj2" fmla="val 86370"/>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各項目</a:t>
            </a:r>
            <a:r>
              <a:rPr kumimoji="1" lang="ja-JP" altLang="en-US">
                <a:solidFill>
                  <a:schemeClr val="tx1"/>
                </a:solidFill>
              </a:rPr>
              <a:t>にチェックを</a:t>
            </a:r>
            <a:endParaRPr kumimoji="1" lang="en-US" altLang="ja-JP">
              <a:solidFill>
                <a:schemeClr val="tx1"/>
              </a:solidFill>
            </a:endParaRPr>
          </a:p>
          <a:p>
            <a:pPr algn="ctr"/>
            <a:r>
              <a:rPr kumimoji="1" lang="ja-JP" altLang="en-US">
                <a:solidFill>
                  <a:schemeClr val="tx1"/>
                </a:solidFill>
              </a:rPr>
              <a:t>お願いします</a:t>
            </a:r>
          </a:p>
        </p:txBody>
      </p:sp>
      <p:pic>
        <p:nvPicPr>
          <p:cNvPr id="13" name="図 12">
            <a:extLst>
              <a:ext uri="{FF2B5EF4-FFF2-40B4-BE49-F238E27FC236}">
                <a16:creationId xmlns:a16="http://schemas.microsoft.com/office/drawing/2014/main" id="{FB1EB14B-2CEB-CF51-8B23-6493D0E85216}"/>
              </a:ext>
            </a:extLst>
          </p:cNvPr>
          <p:cNvPicPr>
            <a:picLocks noChangeAspect="1"/>
          </p:cNvPicPr>
          <p:nvPr/>
        </p:nvPicPr>
        <p:blipFill>
          <a:blip r:embed="rId3"/>
          <a:stretch>
            <a:fillRect/>
          </a:stretch>
        </p:blipFill>
        <p:spPr>
          <a:xfrm>
            <a:off x="1453781" y="5202790"/>
            <a:ext cx="9144000" cy="1466850"/>
          </a:xfrm>
          <a:prstGeom prst="rect">
            <a:avLst/>
          </a:prstGeom>
        </p:spPr>
      </p:pic>
      <p:sp>
        <p:nvSpPr>
          <p:cNvPr id="15" name="正方形/長方形 14">
            <a:extLst>
              <a:ext uri="{FF2B5EF4-FFF2-40B4-BE49-F238E27FC236}">
                <a16:creationId xmlns:a16="http://schemas.microsoft.com/office/drawing/2014/main" id="{13009568-0203-A9F7-190A-24037A13F223}"/>
              </a:ext>
            </a:extLst>
          </p:cNvPr>
          <p:cNvSpPr/>
          <p:nvPr/>
        </p:nvSpPr>
        <p:spPr>
          <a:xfrm>
            <a:off x="8153400" y="2518216"/>
            <a:ext cx="762000" cy="2283882"/>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2F5B38D-3E52-8E18-5EC5-87B907110F14}"/>
              </a:ext>
            </a:extLst>
          </p:cNvPr>
          <p:cNvSpPr/>
          <p:nvPr/>
        </p:nvSpPr>
        <p:spPr>
          <a:xfrm>
            <a:off x="6091177" y="5911085"/>
            <a:ext cx="1986023" cy="531287"/>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吹き出し: 四角形 15">
            <a:extLst>
              <a:ext uri="{FF2B5EF4-FFF2-40B4-BE49-F238E27FC236}">
                <a16:creationId xmlns:a16="http://schemas.microsoft.com/office/drawing/2014/main" id="{DDBD315E-5AA9-85B3-FFE0-A2FC7633E292}"/>
              </a:ext>
            </a:extLst>
          </p:cNvPr>
          <p:cNvSpPr/>
          <p:nvPr/>
        </p:nvSpPr>
        <p:spPr>
          <a:xfrm>
            <a:off x="1981200" y="5534338"/>
            <a:ext cx="2330081" cy="1066799"/>
          </a:xfrm>
          <a:prstGeom prst="wedgeRectCallout">
            <a:avLst>
              <a:gd name="adj1" fmla="val 124801"/>
              <a:gd name="adj2" fmla="val -16704"/>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確認年月日</a:t>
            </a:r>
            <a:endParaRPr kumimoji="1" lang="en-US" altLang="ja-JP">
              <a:solidFill>
                <a:schemeClr val="tx1"/>
              </a:solidFill>
            </a:endParaRPr>
          </a:p>
          <a:p>
            <a:pPr algn="ctr"/>
            <a:r>
              <a:rPr lang="ja-JP" altLang="en-US">
                <a:solidFill>
                  <a:schemeClr val="tx1"/>
                </a:solidFill>
              </a:rPr>
              <a:t>確認者名</a:t>
            </a:r>
            <a:endParaRPr lang="en-US" altLang="ja-JP">
              <a:solidFill>
                <a:schemeClr val="tx1"/>
              </a:solidFill>
            </a:endParaRPr>
          </a:p>
          <a:p>
            <a:pPr algn="ctr"/>
            <a:r>
              <a:rPr kumimoji="1" lang="ja-JP" altLang="en-US">
                <a:solidFill>
                  <a:schemeClr val="tx1"/>
                </a:solidFill>
              </a:rPr>
              <a:t>の記載をお願いします</a:t>
            </a:r>
            <a:endParaRPr kumimoji="1" lang="en-US" altLang="ja-JP">
              <a:solidFill>
                <a:schemeClr val="tx1"/>
              </a:solidFill>
            </a:endParaRPr>
          </a:p>
        </p:txBody>
      </p:sp>
    </p:spTree>
    <p:extLst>
      <p:ext uri="{BB962C8B-B14F-4D97-AF65-F5344CB8AC3E}">
        <p14:creationId xmlns:p14="http://schemas.microsoft.com/office/powerpoint/2010/main" val="1903576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11138916" y="6442372"/>
            <a:ext cx="161290" cy="193675"/>
          </a:xfrm>
          <a:prstGeom prst="rect">
            <a:avLst/>
          </a:prstGeom>
        </p:spPr>
        <p:txBody>
          <a:bodyPr vert="horz" wrap="square" lIns="0" tIns="0" rIns="0" bIns="0" rtlCol="0">
            <a:spAutoFit/>
          </a:bodyPr>
          <a:lstStyle/>
          <a:p>
            <a:pPr marL="38100">
              <a:lnSpc>
                <a:spcPts val="1395"/>
              </a:lnSpc>
            </a:pPr>
            <a:fld id="{81D60167-4931-47E6-BA6A-407CBD079E47}" type="slidenum">
              <a:rPr sz="1200" dirty="0">
                <a:solidFill>
                  <a:srgbClr val="767676"/>
                </a:solidFill>
                <a:latin typeface="游ゴシック"/>
                <a:cs typeface="游ゴシック"/>
              </a:rPr>
              <a:t>2</a:t>
            </a:fld>
            <a:endParaRPr sz="1200">
              <a:latin typeface="游ゴシック"/>
              <a:cs typeface="游ゴシック"/>
            </a:endParaRPr>
          </a:p>
        </p:txBody>
      </p:sp>
      <p:sp>
        <p:nvSpPr>
          <p:cNvPr id="2" name="object 2"/>
          <p:cNvSpPr txBox="1">
            <a:spLocks noGrp="1"/>
          </p:cNvSpPr>
          <p:nvPr>
            <p:ph type="title"/>
          </p:nvPr>
        </p:nvSpPr>
        <p:spPr>
          <a:xfrm>
            <a:off x="381000" y="381000"/>
            <a:ext cx="11075035" cy="452120"/>
          </a:xfrm>
          <a:prstGeom prst="rect">
            <a:avLst/>
          </a:prstGeom>
        </p:spPr>
        <p:txBody>
          <a:bodyPr vert="horz" wrap="square" lIns="0" tIns="12065" rIns="0" bIns="0" rtlCol="0">
            <a:spAutoFit/>
          </a:bodyPr>
          <a:lstStyle/>
          <a:p>
            <a:pPr marL="12700">
              <a:lnSpc>
                <a:spcPct val="100000"/>
              </a:lnSpc>
              <a:spcBef>
                <a:spcPts val="95"/>
              </a:spcBef>
              <a:tabLst>
                <a:tab pos="11061065" algn="l"/>
              </a:tabLst>
            </a:pPr>
            <a:r>
              <a:rPr sz="2800" u="sng" spc="-5">
                <a:solidFill>
                  <a:srgbClr val="181B0D"/>
                </a:solidFill>
                <a:uFill>
                  <a:solidFill>
                    <a:srgbClr val="155F82"/>
                  </a:solidFill>
                </a:uFill>
                <a:latin typeface="Times New Roman"/>
                <a:cs typeface="Times New Roman"/>
              </a:rPr>
              <a:t> </a:t>
            </a:r>
            <a:r>
              <a:rPr sz="2800" u="sng" spc="-130">
                <a:solidFill>
                  <a:srgbClr val="181B0D"/>
                </a:solidFill>
                <a:uFill>
                  <a:solidFill>
                    <a:srgbClr val="155F82"/>
                  </a:solidFill>
                </a:uFill>
                <a:latin typeface="Times New Roman"/>
                <a:cs typeface="Times New Roman"/>
              </a:rPr>
              <a:t> </a:t>
            </a:r>
            <a:r>
              <a:rPr sz="2800" u="sng" spc="-5">
                <a:solidFill>
                  <a:srgbClr val="181B0D"/>
                </a:solidFill>
                <a:uFill>
                  <a:solidFill>
                    <a:srgbClr val="155F82"/>
                  </a:solidFill>
                </a:uFill>
                <a:latin typeface="ＭＳ Ｐゴシック"/>
                <a:cs typeface="ＭＳ Ｐゴシック"/>
              </a:rPr>
              <a:t>本日の流れ</a:t>
            </a:r>
            <a:r>
              <a:rPr sz="2800" u="sng">
                <a:solidFill>
                  <a:srgbClr val="181B0D"/>
                </a:solidFill>
                <a:uFill>
                  <a:solidFill>
                    <a:srgbClr val="155F82"/>
                  </a:solidFill>
                </a:uFill>
                <a:latin typeface="ＭＳ Ｐゴシック"/>
                <a:cs typeface="ＭＳ Ｐゴシック"/>
              </a:rPr>
              <a:t>/</a:t>
            </a:r>
            <a:r>
              <a:rPr sz="2800" u="sng" spc="-5">
                <a:solidFill>
                  <a:srgbClr val="181B0D"/>
                </a:solidFill>
                <a:uFill>
                  <a:solidFill>
                    <a:srgbClr val="155F82"/>
                  </a:solidFill>
                </a:uFill>
                <a:latin typeface="ＭＳ Ｐゴシック"/>
                <a:cs typeface="ＭＳ Ｐゴシック"/>
              </a:rPr>
              <a:t>ご説明事</a:t>
            </a:r>
            <a:r>
              <a:rPr sz="2800" u="sng" spc="-20">
                <a:solidFill>
                  <a:srgbClr val="181B0D"/>
                </a:solidFill>
                <a:uFill>
                  <a:solidFill>
                    <a:srgbClr val="155F82"/>
                  </a:solidFill>
                </a:uFill>
                <a:latin typeface="ＭＳ Ｐゴシック"/>
                <a:cs typeface="ＭＳ Ｐゴシック"/>
              </a:rPr>
              <a:t>項</a:t>
            </a:r>
            <a:r>
              <a:rPr sz="2800" u="sng" spc="-5">
                <a:solidFill>
                  <a:srgbClr val="181B0D"/>
                </a:solidFill>
                <a:uFill>
                  <a:solidFill>
                    <a:srgbClr val="155F82"/>
                  </a:solidFill>
                </a:uFill>
                <a:latin typeface="ＭＳ Ｐゴシック"/>
                <a:cs typeface="ＭＳ Ｐゴシック"/>
              </a:rPr>
              <a:t>(目次)</a:t>
            </a:r>
            <a:r>
              <a:rPr sz="2800" u="sng">
                <a:solidFill>
                  <a:srgbClr val="181B0D"/>
                </a:solidFill>
                <a:uFill>
                  <a:solidFill>
                    <a:srgbClr val="155F82"/>
                  </a:solidFill>
                </a:uFill>
                <a:latin typeface="ＭＳ Ｐゴシック"/>
                <a:cs typeface="ＭＳ Ｐゴシック"/>
              </a:rPr>
              <a:t>	</a:t>
            </a:r>
            <a:endParaRPr sz="2800">
              <a:latin typeface="ＭＳ Ｐゴシック"/>
              <a:cs typeface="ＭＳ Ｐゴシック"/>
            </a:endParaRPr>
          </a:p>
        </p:txBody>
      </p:sp>
      <p:sp>
        <p:nvSpPr>
          <p:cNvPr id="3" name="object 3"/>
          <p:cNvSpPr txBox="1"/>
          <p:nvPr/>
        </p:nvSpPr>
        <p:spPr>
          <a:xfrm>
            <a:off x="587501" y="1846230"/>
            <a:ext cx="10712705" cy="4603824"/>
          </a:xfrm>
          <a:prstGeom prst="rect">
            <a:avLst/>
          </a:prstGeom>
        </p:spPr>
        <p:txBody>
          <a:bodyPr vert="horz" wrap="square" lIns="0" tIns="149860" rIns="0" bIns="0" rtlCol="0">
            <a:spAutoFit/>
          </a:bodyPr>
          <a:lstStyle/>
          <a:p>
            <a:pPr marL="173990" indent="-161925">
              <a:lnSpc>
                <a:spcPct val="100000"/>
              </a:lnSpc>
              <a:spcBef>
                <a:spcPts val="1180"/>
              </a:spcBef>
              <a:buSzPct val="94444"/>
              <a:buAutoNum type="arabicPeriod"/>
              <a:tabLst>
                <a:tab pos="174625" algn="l"/>
              </a:tabLst>
            </a:pPr>
            <a:r>
              <a:rPr lang="ja-JP" altLang="en-US" sz="2400">
                <a:latin typeface="ＭＳ Ｐゴシック"/>
                <a:cs typeface="ＭＳ Ｐゴシック"/>
              </a:rPr>
              <a:t>　事業目的</a:t>
            </a:r>
            <a:endParaRPr sz="24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事業概要</a:t>
            </a:r>
            <a:endParaRPr sz="24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対象となる補助事業者</a:t>
            </a:r>
            <a:endParaRPr lang="en-US" altLang="ja-JP" sz="24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事業内容</a:t>
            </a:r>
            <a:r>
              <a:rPr lang="ja-JP" altLang="en-US" sz="2000">
                <a:latin typeface="ＭＳ Ｐゴシック"/>
                <a:cs typeface="ＭＳ Ｐゴシック"/>
              </a:rPr>
              <a:t>（重点支援メニュー、経営継続支援メニュー、家畜運搬体制整備支援メニュー）</a:t>
            </a:r>
            <a:endParaRPr sz="20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申請・報告等の手続き（申請書類等の送付、事業の流れ、事前確認）</a:t>
            </a:r>
            <a:endParaRPr lang="en-US" altLang="ja-JP" sz="24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計画申請に必要な書類の記載例</a:t>
            </a:r>
            <a:endParaRPr lang="en-US" altLang="ja-JP" sz="2400">
              <a:latin typeface="ＭＳ Ｐゴシック"/>
              <a:cs typeface="ＭＳ Ｐゴシック"/>
            </a:endParaRPr>
          </a:p>
          <a:p>
            <a:pPr marL="173990" indent="-161925">
              <a:lnSpc>
                <a:spcPct val="100000"/>
              </a:lnSpc>
              <a:spcBef>
                <a:spcPts val="1080"/>
              </a:spcBef>
              <a:buSzPct val="94444"/>
              <a:buAutoNum type="arabicPeriod"/>
              <a:tabLst>
                <a:tab pos="174625" algn="l"/>
              </a:tabLst>
            </a:pPr>
            <a:r>
              <a:rPr lang="ja-JP" altLang="en-US" sz="2400">
                <a:latin typeface="ＭＳ Ｐゴシック"/>
                <a:cs typeface="ＭＳ Ｐゴシック"/>
              </a:rPr>
              <a:t>　申請・報告等の手続き（本申請）</a:t>
            </a:r>
            <a:endParaRPr sz="2400">
              <a:latin typeface="ＭＳ Ｐゴシック"/>
              <a:cs typeface="ＭＳ Ｐゴシック"/>
            </a:endParaRPr>
          </a:p>
          <a:p>
            <a:pPr marL="173990" indent="-161925">
              <a:spcBef>
                <a:spcPts val="1080"/>
              </a:spcBef>
              <a:buSzPct val="94444"/>
              <a:buFontTx/>
              <a:buAutoNum type="arabicPeriod"/>
              <a:tabLst>
                <a:tab pos="174625" algn="l"/>
              </a:tabLst>
            </a:pPr>
            <a:r>
              <a:rPr lang="ja-JP" altLang="en-US" sz="2400" spc="-5">
                <a:latin typeface="ＭＳ Ｐゴシック"/>
                <a:cs typeface="ＭＳ Ｐゴシック"/>
              </a:rPr>
              <a:t>　地域振興局等担当課、事前確認の委託機関先</a:t>
            </a:r>
            <a:endParaRPr lang="en-US" altLang="ja-JP" sz="2000">
              <a:latin typeface="ＭＳ Ｐゴシック"/>
              <a:cs typeface="ＭＳ Ｐゴシック"/>
            </a:endParaRPr>
          </a:p>
          <a:p>
            <a:pPr marL="12065">
              <a:lnSpc>
                <a:spcPct val="100000"/>
              </a:lnSpc>
              <a:spcBef>
                <a:spcPts val="1080"/>
              </a:spcBef>
              <a:buSzPct val="94444"/>
              <a:tabLst>
                <a:tab pos="174625" algn="l"/>
              </a:tabLst>
            </a:pPr>
            <a:endParaRPr lang="en-US" altLang="ja-JP" sz="2400">
              <a:latin typeface="ＭＳ Ｐゴシック"/>
              <a:cs typeface="ＭＳ Ｐゴシック"/>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6B1A7-8005-BC7D-5EA5-78B5E508383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E53BB4D-7B83-FCC6-A129-903A7FB29441}"/>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6.</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73CC81CA-384D-6347-45D3-9DBE9E1A4F0C}"/>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C6A3B2CE-9E85-0214-93F1-D77BFFE0FE66}"/>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20</a:t>
            </a:fld>
            <a:endParaRPr/>
          </a:p>
        </p:txBody>
      </p:sp>
      <p:pic>
        <p:nvPicPr>
          <p:cNvPr id="8" name="図 7">
            <a:extLst>
              <a:ext uri="{FF2B5EF4-FFF2-40B4-BE49-F238E27FC236}">
                <a16:creationId xmlns:a16="http://schemas.microsoft.com/office/drawing/2014/main" id="{BA646642-D8A3-8566-FC7E-FE020C9355CC}"/>
              </a:ext>
            </a:extLst>
          </p:cNvPr>
          <p:cNvPicPr>
            <a:picLocks noChangeAspect="1"/>
          </p:cNvPicPr>
          <p:nvPr/>
        </p:nvPicPr>
        <p:blipFill>
          <a:blip r:embed="rId2"/>
          <a:stretch>
            <a:fillRect/>
          </a:stretch>
        </p:blipFill>
        <p:spPr>
          <a:xfrm rot="10800000" flipH="1" flipV="1">
            <a:off x="152400" y="2145702"/>
            <a:ext cx="11643605" cy="2109777"/>
          </a:xfrm>
          <a:prstGeom prst="rect">
            <a:avLst/>
          </a:prstGeom>
        </p:spPr>
      </p:pic>
      <p:sp>
        <p:nvSpPr>
          <p:cNvPr id="12" name="テキスト ボックス 11">
            <a:extLst>
              <a:ext uri="{FF2B5EF4-FFF2-40B4-BE49-F238E27FC236}">
                <a16:creationId xmlns:a16="http://schemas.microsoft.com/office/drawing/2014/main" id="{0809E40C-A919-50EF-1292-0503E992D100}"/>
              </a:ext>
            </a:extLst>
          </p:cNvPr>
          <p:cNvSpPr txBox="1"/>
          <p:nvPr/>
        </p:nvSpPr>
        <p:spPr>
          <a:xfrm>
            <a:off x="381000" y="4419600"/>
            <a:ext cx="10389637" cy="1654107"/>
          </a:xfrm>
          <a:prstGeom prst="rect">
            <a:avLst/>
          </a:prstGeom>
          <a:noFill/>
        </p:spPr>
        <p:txBody>
          <a:bodyPr wrap="square">
            <a:spAutoFit/>
          </a:bodyPr>
          <a:lstStyle/>
          <a:p>
            <a:pPr indent="152400">
              <a:lnSpc>
                <a:spcPts val="2500"/>
              </a:lnSpc>
              <a:buNone/>
            </a:pPr>
            <a:r>
              <a:rPr lang="en-US" altLang="ja-JP" sz="1800" kern="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kern="0">
                <a:solidFill>
                  <a:srgbClr val="000000"/>
                </a:solidFill>
                <a:latin typeface="+mn-ea"/>
                <a:cs typeface="ＭＳ 明朝" panose="02020609040205080304" pitchFamily="17" charset="-128"/>
              </a:rPr>
              <a:t>必要項目について記載いただき、補助金が上限額を超えないか確認をお願いします</a:t>
            </a:r>
            <a:endParaRPr lang="en-US" altLang="ja-JP" kern="0">
              <a:solidFill>
                <a:srgbClr val="000000"/>
              </a:solidFill>
              <a:latin typeface="+mn-ea"/>
              <a:cs typeface="ＭＳ 明朝" panose="02020609040205080304" pitchFamily="17" charset="-128"/>
            </a:endParaRPr>
          </a:p>
          <a:p>
            <a:pPr indent="152400">
              <a:lnSpc>
                <a:spcPts val="2500"/>
              </a:lnSpc>
              <a:buNone/>
            </a:pPr>
            <a:r>
              <a:rPr lang="ja-JP" altLang="en-US" kern="0">
                <a:solidFill>
                  <a:srgbClr val="000000"/>
                </a:solidFill>
                <a:latin typeface="+mn-ea"/>
                <a:cs typeface="ＭＳ 明朝" panose="02020609040205080304" pitchFamily="17" charset="-128"/>
              </a:rPr>
              <a:t>＜補助上限額＞</a:t>
            </a:r>
            <a:endParaRPr lang="en-US" altLang="ja-JP" kern="0">
              <a:solidFill>
                <a:srgbClr val="000000"/>
              </a:solidFill>
              <a:latin typeface="+mn-ea"/>
              <a:cs typeface="ＭＳ 明朝" panose="02020609040205080304" pitchFamily="17" charset="-128"/>
            </a:endParaRPr>
          </a:p>
          <a:p>
            <a:pPr indent="152400">
              <a:lnSpc>
                <a:spcPts val="2500"/>
              </a:lnSpc>
              <a:buNone/>
            </a:pPr>
            <a:r>
              <a:rPr lang="ja-JP" altLang="en-US" kern="0">
                <a:solidFill>
                  <a:srgbClr val="000000"/>
                </a:solidFill>
                <a:latin typeface="+mn-ea"/>
                <a:cs typeface="ＭＳ 明朝" panose="02020609040205080304" pitchFamily="17" charset="-128"/>
              </a:rPr>
              <a:t>重点支援メニュー：</a:t>
            </a:r>
            <a:r>
              <a:rPr lang="en-US" altLang="ja-JP" kern="0">
                <a:solidFill>
                  <a:srgbClr val="000000"/>
                </a:solidFill>
                <a:latin typeface="+mn-ea"/>
                <a:cs typeface="ＭＳ 明朝" panose="02020609040205080304" pitchFamily="17" charset="-128"/>
              </a:rPr>
              <a:t>1,500</a:t>
            </a:r>
            <a:r>
              <a:rPr lang="ja-JP" altLang="en-US" kern="0">
                <a:solidFill>
                  <a:srgbClr val="000000"/>
                </a:solidFill>
                <a:latin typeface="+mn-ea"/>
                <a:cs typeface="ＭＳ 明朝" panose="02020609040205080304" pitchFamily="17" charset="-128"/>
              </a:rPr>
              <a:t>万円</a:t>
            </a:r>
            <a:endParaRPr lang="en-US" altLang="ja-JP" kern="0">
              <a:solidFill>
                <a:srgbClr val="000000"/>
              </a:solidFill>
              <a:latin typeface="+mn-ea"/>
              <a:cs typeface="ＭＳ 明朝" panose="02020609040205080304" pitchFamily="17" charset="-128"/>
            </a:endParaRPr>
          </a:p>
          <a:p>
            <a:pPr indent="152400">
              <a:lnSpc>
                <a:spcPts val="2500"/>
              </a:lnSpc>
              <a:buNone/>
            </a:pPr>
            <a:r>
              <a:rPr lang="ja-JP" altLang="en-US" kern="0">
                <a:solidFill>
                  <a:srgbClr val="000000"/>
                </a:solidFill>
                <a:latin typeface="+mn-ea"/>
                <a:cs typeface="ＭＳ 明朝" panose="02020609040205080304" pitchFamily="17" charset="-128"/>
              </a:rPr>
              <a:t>経営継続支援メニュー：</a:t>
            </a:r>
            <a:r>
              <a:rPr lang="en-US" altLang="ja-JP" kern="0">
                <a:solidFill>
                  <a:srgbClr val="000000"/>
                </a:solidFill>
                <a:latin typeface="+mn-ea"/>
                <a:cs typeface="ＭＳ 明朝" panose="02020609040205080304" pitchFamily="17" charset="-128"/>
              </a:rPr>
              <a:t>500</a:t>
            </a:r>
            <a:r>
              <a:rPr lang="ja-JP" altLang="en-US" kern="0">
                <a:solidFill>
                  <a:srgbClr val="000000"/>
                </a:solidFill>
                <a:latin typeface="+mn-ea"/>
                <a:cs typeface="ＭＳ 明朝" panose="02020609040205080304" pitchFamily="17" charset="-128"/>
              </a:rPr>
              <a:t>万円</a:t>
            </a:r>
            <a:endParaRPr lang="en-US" altLang="ja-JP" kern="0">
              <a:solidFill>
                <a:srgbClr val="000000"/>
              </a:solidFill>
              <a:latin typeface="+mn-ea"/>
              <a:cs typeface="ＭＳ 明朝" panose="02020609040205080304" pitchFamily="17" charset="-128"/>
            </a:endParaRPr>
          </a:p>
          <a:p>
            <a:pPr indent="152400">
              <a:lnSpc>
                <a:spcPts val="2500"/>
              </a:lnSpc>
              <a:buNone/>
            </a:pPr>
            <a:r>
              <a:rPr lang="ja-JP" altLang="en-US" kern="0">
                <a:solidFill>
                  <a:srgbClr val="000000"/>
                </a:solidFill>
                <a:latin typeface="+mn-ea"/>
                <a:cs typeface="ＭＳ 明朝" panose="02020609040205080304" pitchFamily="17" charset="-128"/>
              </a:rPr>
              <a:t>家畜運搬体制整備支援メニュー：</a:t>
            </a:r>
            <a:r>
              <a:rPr lang="en-US" altLang="ja-JP" kern="0">
                <a:solidFill>
                  <a:srgbClr val="000000"/>
                </a:solidFill>
                <a:latin typeface="+mn-ea"/>
                <a:cs typeface="ＭＳ 明朝" panose="02020609040205080304" pitchFamily="17" charset="-128"/>
              </a:rPr>
              <a:t>2,000</a:t>
            </a:r>
            <a:r>
              <a:rPr lang="ja-JP" altLang="en-US" kern="0">
                <a:solidFill>
                  <a:srgbClr val="000000"/>
                </a:solidFill>
                <a:latin typeface="+mn-ea"/>
                <a:cs typeface="ＭＳ 明朝" panose="02020609040205080304" pitchFamily="17" charset="-128"/>
              </a:rPr>
              <a:t>万円</a:t>
            </a:r>
            <a:endParaRPr lang="en-US" altLang="ja-JP" kern="0">
              <a:solidFill>
                <a:srgbClr val="000000"/>
              </a:solidFill>
              <a:latin typeface="+mn-ea"/>
              <a:cs typeface="ＭＳ 明朝" panose="02020609040205080304" pitchFamily="17" charset="-128"/>
            </a:endParaRPr>
          </a:p>
        </p:txBody>
      </p:sp>
      <p:sp>
        <p:nvSpPr>
          <p:cNvPr id="13" name="テキスト ボックス 12">
            <a:extLst>
              <a:ext uri="{FF2B5EF4-FFF2-40B4-BE49-F238E27FC236}">
                <a16:creationId xmlns:a16="http://schemas.microsoft.com/office/drawing/2014/main" id="{F77E9928-6D81-2302-FB6E-D9E116273227}"/>
              </a:ext>
            </a:extLst>
          </p:cNvPr>
          <p:cNvSpPr txBox="1"/>
          <p:nvPr/>
        </p:nvSpPr>
        <p:spPr>
          <a:xfrm>
            <a:off x="428791" y="1743669"/>
            <a:ext cx="1933410" cy="402032"/>
          </a:xfrm>
          <a:prstGeom prst="rect">
            <a:avLst/>
          </a:prstGeom>
          <a:noFill/>
        </p:spPr>
        <p:txBody>
          <a:bodyPr wrap="square">
            <a:spAutoFit/>
          </a:bodyPr>
          <a:lstStyle/>
          <a:p>
            <a:pPr indent="152400">
              <a:lnSpc>
                <a:spcPts val="2500"/>
              </a:lnSpc>
              <a:buNone/>
            </a:pPr>
            <a:r>
              <a:rPr lang="en-US" altLang="ja-JP" sz="1800" kern="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kern="0">
                <a:solidFill>
                  <a:srgbClr val="000000"/>
                </a:solidFill>
                <a:latin typeface="+mn-ea"/>
                <a:cs typeface="ＭＳ 明朝" panose="02020609040205080304" pitchFamily="17" charset="-128"/>
              </a:rPr>
              <a:t>様式第１ー３号</a:t>
            </a:r>
            <a:endParaRPr lang="ja-JP" altLang="en-US" sz="1800">
              <a:latin typeface="+mn-ea"/>
            </a:endParaRPr>
          </a:p>
        </p:txBody>
      </p:sp>
    </p:spTree>
    <p:extLst>
      <p:ext uri="{BB962C8B-B14F-4D97-AF65-F5344CB8AC3E}">
        <p14:creationId xmlns:p14="http://schemas.microsoft.com/office/powerpoint/2010/main" val="97041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AB43B2A-DA00-E61C-6541-6AF73636BF5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B07A638-E077-1B85-72C3-4E14D19F7FD7}"/>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6.</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B95A1D4C-3A3B-280F-D3AA-CB9608A2AADE}"/>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062B092-360D-0097-3EAA-BE5D9417E824}"/>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21</a:t>
            </a:fld>
            <a:endParaRPr/>
          </a:p>
        </p:txBody>
      </p:sp>
      <p:pic>
        <p:nvPicPr>
          <p:cNvPr id="11" name="図 10">
            <a:extLst>
              <a:ext uri="{FF2B5EF4-FFF2-40B4-BE49-F238E27FC236}">
                <a16:creationId xmlns:a16="http://schemas.microsoft.com/office/drawing/2014/main" id="{9E9B22F9-B881-6F36-64A2-AFD5A5B5DA4F}"/>
              </a:ext>
            </a:extLst>
          </p:cNvPr>
          <p:cNvPicPr>
            <a:picLocks noChangeAspect="1"/>
          </p:cNvPicPr>
          <p:nvPr/>
        </p:nvPicPr>
        <p:blipFill>
          <a:blip r:embed="rId2"/>
          <a:stretch>
            <a:fillRect/>
          </a:stretch>
        </p:blipFill>
        <p:spPr>
          <a:xfrm>
            <a:off x="2362200" y="914401"/>
            <a:ext cx="7162800" cy="5867400"/>
          </a:xfrm>
          <a:prstGeom prst="rect">
            <a:avLst/>
          </a:prstGeom>
        </p:spPr>
      </p:pic>
      <p:sp>
        <p:nvSpPr>
          <p:cNvPr id="12" name="吹き出し: 四角形 11">
            <a:extLst>
              <a:ext uri="{FF2B5EF4-FFF2-40B4-BE49-F238E27FC236}">
                <a16:creationId xmlns:a16="http://schemas.microsoft.com/office/drawing/2014/main" id="{5F838321-48C6-3118-B5B0-2BEA962C490E}"/>
              </a:ext>
            </a:extLst>
          </p:cNvPr>
          <p:cNvSpPr/>
          <p:nvPr/>
        </p:nvSpPr>
        <p:spPr>
          <a:xfrm>
            <a:off x="9753600" y="1371600"/>
            <a:ext cx="2253881" cy="1066799"/>
          </a:xfrm>
          <a:prstGeom prst="wedgeRectCallout">
            <a:avLst>
              <a:gd name="adj1" fmla="val -15910"/>
              <a:gd name="adj2" fmla="val 49480"/>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〇部分の記載を</a:t>
            </a:r>
            <a:endParaRPr kumimoji="1" lang="en-US" altLang="ja-JP">
              <a:solidFill>
                <a:schemeClr val="tx1"/>
              </a:solidFill>
            </a:endParaRPr>
          </a:p>
          <a:p>
            <a:pPr algn="ctr"/>
            <a:r>
              <a:rPr kumimoji="1" lang="ja-JP" altLang="en-US">
                <a:solidFill>
                  <a:schemeClr val="tx1"/>
                </a:solidFill>
              </a:rPr>
              <a:t>お願いします</a:t>
            </a:r>
          </a:p>
        </p:txBody>
      </p:sp>
      <p:sp>
        <p:nvSpPr>
          <p:cNvPr id="13" name="吹き出し: 四角形 12">
            <a:extLst>
              <a:ext uri="{FF2B5EF4-FFF2-40B4-BE49-F238E27FC236}">
                <a16:creationId xmlns:a16="http://schemas.microsoft.com/office/drawing/2014/main" id="{CCF71C29-A027-76A9-6F1F-D86468E38D45}"/>
              </a:ext>
            </a:extLst>
          </p:cNvPr>
          <p:cNvSpPr/>
          <p:nvPr/>
        </p:nvSpPr>
        <p:spPr>
          <a:xfrm>
            <a:off x="9601200" y="4419601"/>
            <a:ext cx="2253881" cy="1066799"/>
          </a:xfrm>
          <a:prstGeom prst="wedgeRectCallout">
            <a:avLst>
              <a:gd name="adj1" fmla="val -62129"/>
              <a:gd name="adj2" fmla="val 65755"/>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該当メニューの</a:t>
            </a:r>
            <a:endParaRPr lang="en-US" altLang="ja-JP">
              <a:solidFill>
                <a:schemeClr val="tx1"/>
              </a:solidFill>
            </a:endParaRPr>
          </a:p>
          <a:p>
            <a:pPr algn="ctr"/>
            <a:r>
              <a:rPr lang="ja-JP" altLang="en-US">
                <a:solidFill>
                  <a:schemeClr val="tx1"/>
                </a:solidFill>
              </a:rPr>
              <a:t>チェック</a:t>
            </a:r>
            <a:r>
              <a:rPr kumimoji="1" lang="ja-JP" altLang="en-US">
                <a:solidFill>
                  <a:schemeClr val="tx1"/>
                </a:solidFill>
              </a:rPr>
              <a:t>を</a:t>
            </a:r>
            <a:endParaRPr kumimoji="1" lang="en-US" altLang="ja-JP">
              <a:solidFill>
                <a:schemeClr val="tx1"/>
              </a:solidFill>
            </a:endParaRPr>
          </a:p>
          <a:p>
            <a:pPr algn="ctr"/>
            <a:r>
              <a:rPr kumimoji="1" lang="ja-JP" altLang="en-US">
                <a:solidFill>
                  <a:schemeClr val="tx1"/>
                </a:solidFill>
              </a:rPr>
              <a:t>お願いします</a:t>
            </a:r>
          </a:p>
        </p:txBody>
      </p:sp>
    </p:spTree>
    <p:extLst>
      <p:ext uri="{BB962C8B-B14F-4D97-AF65-F5344CB8AC3E}">
        <p14:creationId xmlns:p14="http://schemas.microsoft.com/office/powerpoint/2010/main" val="1095905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52A66-31E3-52A4-0FEF-B28B3EE1DEA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3347333-60B0-9E61-9FBC-D45554F877A9}"/>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6</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981DA122-263E-9290-166D-9EDDE9921CD9}"/>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DCE78F7-7D46-C4AE-1C18-4B8D4B67579F}"/>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22</a:t>
            </a:fld>
            <a:endParaRPr/>
          </a:p>
        </p:txBody>
      </p:sp>
      <p:sp>
        <p:nvSpPr>
          <p:cNvPr id="7" name="テキスト ボックス 6">
            <a:extLst>
              <a:ext uri="{FF2B5EF4-FFF2-40B4-BE49-F238E27FC236}">
                <a16:creationId xmlns:a16="http://schemas.microsoft.com/office/drawing/2014/main" id="{314A260F-1CEB-235E-2766-03DA7BA34788}"/>
              </a:ext>
            </a:extLst>
          </p:cNvPr>
          <p:cNvSpPr txBox="1"/>
          <p:nvPr/>
        </p:nvSpPr>
        <p:spPr>
          <a:xfrm>
            <a:off x="228600" y="914399"/>
            <a:ext cx="10972800" cy="6186309"/>
          </a:xfrm>
          <a:prstGeom prst="rect">
            <a:avLst/>
          </a:prstGeom>
          <a:noFill/>
        </p:spPr>
        <p:txBody>
          <a:bodyPr wrap="square" rtlCol="0">
            <a:spAutoFit/>
          </a:bodyPr>
          <a:lstStyle/>
          <a:p>
            <a:pPr lvl="0"/>
            <a:r>
              <a:rPr lang="ja-JP" altLang="en-US" dirty="0"/>
              <a:t>（様式第２ー２号）</a:t>
            </a:r>
            <a:endParaRPr lang="en-US" altLang="ja-JP" dirty="0"/>
          </a:p>
          <a:p>
            <a:pPr lvl="0" algn="ctr"/>
            <a:r>
              <a:rPr lang="ja-JP" altLang="en-US" dirty="0"/>
              <a:t>令和○年度　持続可能な畜産経営推進事業実施計画書</a:t>
            </a:r>
            <a:endParaRPr lang="en-US" altLang="ja-JP" dirty="0"/>
          </a:p>
          <a:p>
            <a:pPr lvl="0"/>
            <a:r>
              <a:rPr lang="ja-JP" altLang="en-US" dirty="0"/>
              <a:t>１　</a:t>
            </a:r>
            <a:r>
              <a:rPr lang="ja-JP" altLang="ja-JP" dirty="0"/>
              <a:t>経営概要</a:t>
            </a:r>
          </a:p>
          <a:p>
            <a:endParaRPr lang="en-US" altLang="ja-JP" dirty="0"/>
          </a:p>
          <a:p>
            <a:endParaRPr lang="en-US" altLang="ja-JP" dirty="0"/>
          </a:p>
          <a:p>
            <a:r>
              <a:rPr lang="en-US" altLang="ja-JP" dirty="0"/>
              <a:t> </a:t>
            </a:r>
            <a:endParaRPr lang="ja-JP" altLang="ja-JP" dirty="0"/>
          </a:p>
          <a:p>
            <a:pPr lvl="0"/>
            <a:r>
              <a:rPr lang="ja-JP" altLang="en-US" dirty="0"/>
              <a:t>２　</a:t>
            </a:r>
            <a:r>
              <a:rPr lang="ja-JP" altLang="ja-JP" dirty="0"/>
              <a:t>事業の実施目的等</a:t>
            </a:r>
          </a:p>
          <a:p>
            <a:endParaRPr lang="en-US" altLang="ja-JP" dirty="0"/>
          </a:p>
          <a:p>
            <a:endParaRPr lang="en-US" altLang="ja-JP" dirty="0"/>
          </a:p>
          <a:p>
            <a:endParaRPr lang="en-US" altLang="ja-JP" dirty="0"/>
          </a:p>
          <a:p>
            <a:endParaRPr lang="en-US" altLang="ja-JP" dirty="0"/>
          </a:p>
          <a:p>
            <a:r>
              <a:rPr lang="en-US" altLang="ja-JP" dirty="0"/>
              <a:t> </a:t>
            </a:r>
            <a:endParaRPr lang="ja-JP" altLang="ja-JP" dirty="0"/>
          </a:p>
          <a:p>
            <a:pPr lvl="0"/>
            <a:endParaRPr lang="en-US" altLang="ja-JP" dirty="0"/>
          </a:p>
          <a:p>
            <a:pPr lvl="0"/>
            <a:r>
              <a:rPr lang="ja-JP" altLang="en-US" dirty="0"/>
              <a:t>３　</a:t>
            </a:r>
            <a:r>
              <a:rPr lang="ja-JP" altLang="ja-JP" dirty="0"/>
              <a:t>事業</a:t>
            </a:r>
            <a:r>
              <a:rPr lang="ja-JP" altLang="en-US" dirty="0"/>
              <a:t>の計画</a:t>
            </a:r>
            <a:endParaRPr lang="en-US" altLang="ja-JP" dirty="0"/>
          </a:p>
          <a:p>
            <a:pPr lvl="0"/>
            <a:r>
              <a:rPr lang="ja-JP" altLang="en-US" dirty="0"/>
              <a:t>（１）事業</a:t>
            </a:r>
            <a:r>
              <a:rPr lang="ja-JP" altLang="ja-JP" dirty="0"/>
              <a:t>（取組）内容</a:t>
            </a:r>
            <a:endParaRPr lang="en-US" altLang="ja-JP" dirty="0"/>
          </a:p>
          <a:p>
            <a:pPr lvl="0"/>
            <a:endParaRPr lang="en-US" altLang="ja-JP" dirty="0"/>
          </a:p>
          <a:p>
            <a:pPr lvl="0"/>
            <a:endParaRPr lang="en-US" altLang="ja-JP" dirty="0"/>
          </a:p>
          <a:p>
            <a:pPr lvl="0"/>
            <a:endParaRPr lang="en-US" altLang="ja-JP" dirty="0"/>
          </a:p>
          <a:p>
            <a:pPr lvl="0"/>
            <a:endParaRPr lang="en-US" altLang="ja-JP" dirty="0"/>
          </a:p>
          <a:p>
            <a:pPr lvl="0"/>
            <a:endParaRPr lang="en-US" altLang="ja-JP" dirty="0"/>
          </a:p>
          <a:p>
            <a:pPr lvl="0"/>
            <a:endParaRPr lang="en-US" altLang="ja-JP" dirty="0"/>
          </a:p>
          <a:p>
            <a:pPr lvl="0"/>
            <a:endParaRPr lang="ja-JP" altLang="ja-JP" dirty="0"/>
          </a:p>
        </p:txBody>
      </p:sp>
      <p:sp>
        <p:nvSpPr>
          <p:cNvPr id="10" name="正方形/長方形 9">
            <a:extLst>
              <a:ext uri="{FF2B5EF4-FFF2-40B4-BE49-F238E27FC236}">
                <a16:creationId xmlns:a16="http://schemas.microsoft.com/office/drawing/2014/main" id="{5AA5C2EF-0C1D-A306-F9BE-B836A5719257}"/>
              </a:ext>
            </a:extLst>
          </p:cNvPr>
          <p:cNvSpPr/>
          <p:nvPr/>
        </p:nvSpPr>
        <p:spPr>
          <a:xfrm>
            <a:off x="587829" y="1752599"/>
            <a:ext cx="5268685" cy="72934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種目：養豚</a:t>
            </a:r>
            <a:r>
              <a:rPr lang="ja-JP" altLang="en-US" sz="1600" dirty="0">
                <a:solidFill>
                  <a:schemeClr val="tx1"/>
                </a:solidFill>
              </a:rPr>
              <a:t>　　</a:t>
            </a:r>
            <a:endParaRPr lang="en-US" altLang="ja-JP" sz="1600" dirty="0">
              <a:solidFill>
                <a:schemeClr val="tx1"/>
              </a:solidFill>
            </a:endParaRPr>
          </a:p>
          <a:p>
            <a:r>
              <a:rPr lang="ja-JP" altLang="ja-JP" sz="1600" dirty="0">
                <a:solidFill>
                  <a:schemeClr val="tx1"/>
                </a:solidFill>
              </a:rPr>
              <a:t>経営規模：育成豚</a:t>
            </a:r>
            <a:r>
              <a:rPr lang="en-US" altLang="ja-JP" sz="1600" dirty="0">
                <a:solidFill>
                  <a:schemeClr val="tx1"/>
                </a:solidFill>
              </a:rPr>
              <a:t>100</a:t>
            </a:r>
            <a:r>
              <a:rPr lang="ja-JP" altLang="ja-JP" sz="1600" dirty="0">
                <a:solidFill>
                  <a:schemeClr val="tx1"/>
                </a:solidFill>
              </a:rPr>
              <a:t>頭、繁殖豚</a:t>
            </a:r>
            <a:r>
              <a:rPr lang="en-US" altLang="ja-JP" sz="1600" dirty="0">
                <a:solidFill>
                  <a:schemeClr val="tx1"/>
                </a:solidFill>
              </a:rPr>
              <a:t>250</a:t>
            </a:r>
            <a:r>
              <a:rPr lang="ja-JP" altLang="ja-JP" sz="1600" dirty="0">
                <a:solidFill>
                  <a:schemeClr val="tx1"/>
                </a:solidFill>
              </a:rPr>
              <a:t>頭、子豚</a:t>
            </a:r>
            <a:r>
              <a:rPr lang="en-US" altLang="ja-JP" sz="1600" dirty="0">
                <a:solidFill>
                  <a:schemeClr val="tx1"/>
                </a:solidFill>
              </a:rPr>
              <a:t>500</a:t>
            </a:r>
            <a:r>
              <a:rPr lang="ja-JP" altLang="ja-JP" sz="1600" dirty="0">
                <a:solidFill>
                  <a:schemeClr val="tx1"/>
                </a:solidFill>
              </a:rPr>
              <a:t>頭</a:t>
            </a:r>
          </a:p>
        </p:txBody>
      </p:sp>
      <p:sp>
        <p:nvSpPr>
          <p:cNvPr id="4" name="正方形/長方形 3">
            <a:extLst>
              <a:ext uri="{FF2B5EF4-FFF2-40B4-BE49-F238E27FC236}">
                <a16:creationId xmlns:a16="http://schemas.microsoft.com/office/drawing/2014/main" id="{DC1A6FEB-A5D2-1E54-C89A-7B67B0527F88}"/>
              </a:ext>
            </a:extLst>
          </p:cNvPr>
          <p:cNvSpPr/>
          <p:nvPr/>
        </p:nvSpPr>
        <p:spPr>
          <a:xfrm>
            <a:off x="587829" y="2862941"/>
            <a:ext cx="11375571" cy="162197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・猛暑の影響による生産性の低下を防ぐため、暑熱対策に取り組む。</a:t>
            </a:r>
          </a:p>
          <a:p>
            <a:r>
              <a:rPr lang="ja-JP" altLang="ja-JP" sz="1600" dirty="0">
                <a:solidFill>
                  <a:schemeClr val="tx1"/>
                </a:solidFill>
              </a:rPr>
              <a:t>・飼料費をはじめとしとした様々な生産コストの高騰が長期化していることから、生産性向上のため、〇〇を実施し、収益の向上を目指す。</a:t>
            </a:r>
          </a:p>
          <a:p>
            <a:r>
              <a:rPr lang="ja-JP" altLang="ja-JP" sz="1600" dirty="0">
                <a:solidFill>
                  <a:schemeClr val="tx1"/>
                </a:solidFill>
              </a:rPr>
              <a:t>・社会情勢に左右されない安定した畜産経営のため、繁殖一貫経営を行っているが、今般の生産コストの高騰や子牛価格の低迷に大きな打撃をうけていることから、〇〇を向上（〇〇を低減）させるため、本事業で必要な機器を整備する。</a:t>
            </a:r>
          </a:p>
          <a:p>
            <a:r>
              <a:rPr lang="ja-JP" altLang="ja-JP" sz="1600" dirty="0">
                <a:solidFill>
                  <a:schemeClr val="tx1"/>
                </a:solidFill>
              </a:rPr>
              <a:t>・物価高騰の影響で高騰している〇〇費を削減する</a:t>
            </a:r>
          </a:p>
        </p:txBody>
      </p:sp>
      <p:sp>
        <p:nvSpPr>
          <p:cNvPr id="5" name="正方形/長方形 4">
            <a:extLst>
              <a:ext uri="{FF2B5EF4-FFF2-40B4-BE49-F238E27FC236}">
                <a16:creationId xmlns:a16="http://schemas.microsoft.com/office/drawing/2014/main" id="{7151DCA0-AD62-00D4-985E-595DAA936203}"/>
              </a:ext>
            </a:extLst>
          </p:cNvPr>
          <p:cNvSpPr/>
          <p:nvPr/>
        </p:nvSpPr>
        <p:spPr>
          <a:xfrm>
            <a:off x="578771" y="5082886"/>
            <a:ext cx="10253805" cy="156754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・新たに畜舎に細霧装置を導入する</a:t>
            </a:r>
          </a:p>
          <a:p>
            <a:r>
              <a:rPr lang="ja-JP" altLang="ja-JP" sz="1600" dirty="0">
                <a:solidFill>
                  <a:schemeClr val="tx1"/>
                </a:solidFill>
              </a:rPr>
              <a:t>・エネルギー高騰対策として、畜舎に省エネタイプの〇〇を新たに導入する。</a:t>
            </a:r>
          </a:p>
          <a:p>
            <a:r>
              <a:rPr lang="ja-JP" altLang="ja-JP" sz="1600" dirty="0">
                <a:solidFill>
                  <a:schemeClr val="tx1"/>
                </a:solidFill>
              </a:rPr>
              <a:t>・新たに〇〇を導入することで生産コストの低減を図る。</a:t>
            </a:r>
          </a:p>
          <a:p>
            <a:r>
              <a:rPr lang="ja-JP" altLang="ja-JP" sz="1600" dirty="0">
                <a:solidFill>
                  <a:schemeClr val="tx1"/>
                </a:solidFill>
              </a:rPr>
              <a:t>・家畜の快適性向上のため、新たに〇〇を導入し、１頭（羽）あたりの〇〇を増加させることで、生産性の向上をはかる。</a:t>
            </a:r>
          </a:p>
          <a:p>
            <a:r>
              <a:rPr lang="ja-JP" altLang="ja-JP" sz="1600" dirty="0">
                <a:solidFill>
                  <a:schemeClr val="tx1"/>
                </a:solidFill>
              </a:rPr>
              <a:t>・飼料価格の高騰対策として自給飼料の生産量を拡大するため、自給飼料の〇〇に必要な〇〇を導入する。</a:t>
            </a:r>
          </a:p>
          <a:p>
            <a:r>
              <a:rPr lang="ja-JP" altLang="ja-JP" sz="1600" dirty="0">
                <a:solidFill>
                  <a:schemeClr val="tx1"/>
                </a:solidFill>
              </a:rPr>
              <a:t>・ 〇〇作業の効率を高めるため、〇〇に必要な〇〇を新たに導入する。</a:t>
            </a:r>
          </a:p>
        </p:txBody>
      </p:sp>
    </p:spTree>
    <p:extLst>
      <p:ext uri="{BB962C8B-B14F-4D97-AF65-F5344CB8AC3E}">
        <p14:creationId xmlns:p14="http://schemas.microsoft.com/office/powerpoint/2010/main" val="1840462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4983C81-348E-6C67-E309-7469F38EF7C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4768FD5-0543-52C5-6766-88428FFA43BC}"/>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6</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1CB46CBF-DC2A-BF06-88A2-1D4E4F277F45}"/>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922FFCA7-B8D2-3CB0-4BE1-255982276766}"/>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23</a:t>
            </a:fld>
            <a:endParaRPr/>
          </a:p>
        </p:txBody>
      </p:sp>
      <p:sp>
        <p:nvSpPr>
          <p:cNvPr id="7" name="テキスト ボックス 6">
            <a:extLst>
              <a:ext uri="{FF2B5EF4-FFF2-40B4-BE49-F238E27FC236}">
                <a16:creationId xmlns:a16="http://schemas.microsoft.com/office/drawing/2014/main" id="{2CAE794F-A52D-B134-C686-EC05068C3D6C}"/>
              </a:ext>
            </a:extLst>
          </p:cNvPr>
          <p:cNvSpPr txBox="1"/>
          <p:nvPr/>
        </p:nvSpPr>
        <p:spPr>
          <a:xfrm>
            <a:off x="501280" y="914400"/>
            <a:ext cx="2470519" cy="369332"/>
          </a:xfrm>
          <a:prstGeom prst="rect">
            <a:avLst/>
          </a:prstGeom>
          <a:noFill/>
        </p:spPr>
        <p:txBody>
          <a:bodyPr wrap="square" rtlCol="0">
            <a:spAutoFit/>
          </a:bodyPr>
          <a:lstStyle/>
          <a:p>
            <a:r>
              <a:rPr lang="ja-JP" altLang="en-US" dirty="0"/>
              <a:t>（２）取組による効果</a:t>
            </a:r>
            <a:endParaRPr kumimoji="1" lang="ja-JP" altLang="en-US" sz="2000" dirty="0"/>
          </a:p>
        </p:txBody>
      </p:sp>
      <p:graphicFrame>
        <p:nvGraphicFramePr>
          <p:cNvPr id="4" name="表 3">
            <a:extLst>
              <a:ext uri="{FF2B5EF4-FFF2-40B4-BE49-F238E27FC236}">
                <a16:creationId xmlns:a16="http://schemas.microsoft.com/office/drawing/2014/main" id="{F8ADEB89-7199-99D2-E3D9-00B705096342}"/>
              </a:ext>
            </a:extLst>
          </p:cNvPr>
          <p:cNvGraphicFramePr>
            <a:graphicFrameLocks noGrp="1"/>
          </p:cNvGraphicFramePr>
          <p:nvPr>
            <p:extLst>
              <p:ext uri="{D42A27DB-BD31-4B8C-83A1-F6EECF244321}">
                <p14:modId xmlns:p14="http://schemas.microsoft.com/office/powerpoint/2010/main" val="2857040616"/>
              </p:ext>
            </p:extLst>
          </p:nvPr>
        </p:nvGraphicFramePr>
        <p:xfrm>
          <a:off x="615581" y="1527601"/>
          <a:ext cx="10820400" cy="5242560"/>
        </p:xfrm>
        <a:graphic>
          <a:graphicData uri="http://schemas.openxmlformats.org/drawingml/2006/table">
            <a:tbl>
              <a:tblPr firstRow="1" bandRow="1">
                <a:tableStyleId>{F5AB1C69-6EDB-4FF4-983F-18BD219EF322}</a:tableStyleId>
              </a:tblPr>
              <a:tblGrid>
                <a:gridCol w="4038600">
                  <a:extLst>
                    <a:ext uri="{9D8B030D-6E8A-4147-A177-3AD203B41FA5}">
                      <a16:colId xmlns:a16="http://schemas.microsoft.com/office/drawing/2014/main" val="3888493953"/>
                    </a:ext>
                  </a:extLst>
                </a:gridCol>
                <a:gridCol w="4038600">
                  <a:extLst>
                    <a:ext uri="{9D8B030D-6E8A-4147-A177-3AD203B41FA5}">
                      <a16:colId xmlns:a16="http://schemas.microsoft.com/office/drawing/2014/main" val="2052990515"/>
                    </a:ext>
                  </a:extLst>
                </a:gridCol>
                <a:gridCol w="2743200">
                  <a:extLst>
                    <a:ext uri="{9D8B030D-6E8A-4147-A177-3AD203B41FA5}">
                      <a16:colId xmlns:a16="http://schemas.microsoft.com/office/drawing/2014/main" val="1757024876"/>
                    </a:ext>
                  </a:extLst>
                </a:gridCol>
              </a:tblGrid>
              <a:tr h="370840">
                <a:tc>
                  <a:txBody>
                    <a:bodyPr/>
                    <a:lstStyle/>
                    <a:p>
                      <a:pPr algn="ctr">
                        <a:lnSpc>
                          <a:spcPct val="150000"/>
                        </a:lnSpc>
                      </a:pPr>
                      <a:r>
                        <a:rPr kumimoji="1" lang="ja-JP" altLang="en-US" dirty="0">
                          <a:solidFill>
                            <a:schemeClr val="tx1"/>
                          </a:solidFill>
                        </a:rPr>
                        <a:t>事業実施の翌々年度（○年度）に</a:t>
                      </a:r>
                      <a:endParaRPr kumimoji="1" lang="en-US" altLang="ja-JP" dirty="0">
                        <a:solidFill>
                          <a:schemeClr val="tx1"/>
                        </a:solidFill>
                      </a:endParaRPr>
                    </a:p>
                    <a:p>
                      <a:pPr algn="ctr">
                        <a:lnSpc>
                          <a:spcPct val="150000"/>
                        </a:lnSpc>
                      </a:pPr>
                      <a:r>
                        <a:rPr kumimoji="1" lang="ja-JP" altLang="en-US" dirty="0">
                          <a:solidFill>
                            <a:schemeClr val="tx1"/>
                          </a:solidFill>
                        </a:rPr>
                        <a:t>期待される効果等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dirty="0">
                          <a:solidFill>
                            <a:schemeClr val="tx1"/>
                          </a:solidFill>
                        </a:rPr>
                        <a:t>具体的な取組</a:t>
                      </a:r>
                      <a:endParaRPr kumimoji="1" lang="en-US" altLang="ja-JP" dirty="0">
                        <a:solidFill>
                          <a:schemeClr val="tx1"/>
                        </a:solidFill>
                      </a:endParaRPr>
                    </a:p>
                    <a:p>
                      <a:pPr algn="ctr">
                        <a:lnSpc>
                          <a:spcPct val="100000"/>
                        </a:lnSpc>
                      </a:pPr>
                      <a:r>
                        <a:rPr kumimoji="1" lang="ja-JP" altLang="en-US" dirty="0">
                          <a:solidFill>
                            <a:schemeClr val="tx1"/>
                          </a:solidFill>
                        </a:rPr>
                        <a:t>収入の増加額またはコスト削減額（円）</a:t>
                      </a:r>
                      <a:endParaRPr kumimoji="1" lang="en-US" altLang="ja-JP" dirty="0">
                        <a:solidFill>
                          <a:schemeClr val="tx1"/>
                        </a:solidFill>
                      </a:endParaRPr>
                    </a:p>
                    <a:p>
                      <a:pPr algn="ctr">
                        <a:lnSpc>
                          <a:spcPct val="100000"/>
                        </a:lnSpc>
                      </a:pPr>
                      <a:r>
                        <a:rPr kumimoji="1" lang="ja-JP" altLang="en-US" dirty="0">
                          <a:solidFill>
                            <a:schemeClr val="tx1"/>
                          </a:solidFill>
                        </a:rPr>
                        <a:t>もしくは国産飼料の利用拡大量等</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dirty="0">
                          <a:solidFill>
                            <a:schemeClr val="tx1"/>
                          </a:solidFill>
                        </a:rPr>
                        <a:t>算出根拠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0774567"/>
                  </a:ext>
                </a:extLst>
              </a:tr>
              <a:tr h="370840">
                <a:tc>
                  <a:txBody>
                    <a:bodyPr/>
                    <a:lstStyle/>
                    <a:p>
                      <a:r>
                        <a:rPr kumimoji="1" lang="ja-JP" altLang="en-US" sz="1600" dirty="0">
                          <a:latin typeface="ＭＳ ゴシック" panose="020B0609070205080204" pitchFamily="49" charset="-128"/>
                          <a:ea typeface="ＭＳ ゴシック" panose="020B0609070205080204" pitchFamily="49" charset="-128"/>
                        </a:rPr>
                        <a:t>・分娩間隔の短縮（受胎率の向上）による出荷数量の増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・事故率低減による出荷数量の増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・１頭あたりの乳量増加による出荷数量の増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・○○作業の省力化</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・暑熱対策による畜舎環境の改善</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・省エネ対策</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・採卵率の向上による出荷数量の増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・育成率の向上による出荷数量の増</a:t>
                      </a:r>
                      <a:endParaRPr kumimoji="1" lang="en-US" altLang="ja-JP" sz="16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latin typeface="ＭＳ ゴシック" panose="020B0609070205080204" pitchFamily="49" charset="-128"/>
                          <a:ea typeface="ＭＳ ゴシック" panose="020B0609070205080204" pitchFamily="49" charset="-128"/>
                        </a:rPr>
                        <a:t>項目</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現状（○年度）：</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翌々年度（○年度）：</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・○円</a:t>
                      </a:r>
                      <a:r>
                        <a:rPr kumimoji="1" lang="en-US" altLang="ja-JP" sz="1600" dirty="0">
                          <a:latin typeface="ＭＳ ゴシック" panose="020B0609070205080204" pitchFamily="49" charset="-128"/>
                          <a:ea typeface="ＭＳ ゴシック" panose="020B0609070205080204" pitchFamily="49" charset="-128"/>
                        </a:rPr>
                        <a:t>/</a:t>
                      </a:r>
                      <a:r>
                        <a:rPr kumimoji="1" lang="ja-JP" altLang="en-US" sz="1600" dirty="0">
                          <a:latin typeface="ＭＳ ゴシック" panose="020B0609070205080204" pitchFamily="49" charset="-128"/>
                          <a:ea typeface="ＭＳ ゴシック" panose="020B0609070205080204" pitchFamily="49" charset="-128"/>
                        </a:rPr>
                        <a:t>頭（羽）の増</a:t>
                      </a:r>
                      <a:r>
                        <a:rPr kumimoji="1" lang="en-US" altLang="ja-JP" sz="1600" dirty="0">
                          <a:latin typeface="ＭＳ ゴシック" panose="020B0609070205080204" pitchFamily="49" charset="-128"/>
                          <a:ea typeface="ＭＳ ゴシック" panose="020B0609070205080204" pitchFamily="49" charset="-128"/>
                        </a:rPr>
                        <a:t>or</a:t>
                      </a:r>
                      <a:r>
                        <a:rPr kumimoji="1" lang="ja-JP" altLang="en-US" sz="1600" dirty="0">
                          <a:latin typeface="ＭＳ ゴシック" panose="020B0609070205080204" pitchFamily="49" charset="-128"/>
                          <a:ea typeface="ＭＳ ゴシック" panose="020B0609070205080204" pitchFamily="49" charset="-128"/>
                        </a:rPr>
                        <a:t>減</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・○円</a:t>
                      </a:r>
                      <a:r>
                        <a:rPr kumimoji="1" lang="en-US" altLang="ja-JP" sz="1600" dirty="0">
                          <a:latin typeface="ＭＳ ゴシック" panose="020B0609070205080204" pitchFamily="49" charset="-128"/>
                          <a:ea typeface="ＭＳ ゴシック" panose="020B0609070205080204" pitchFamily="49" charset="-128"/>
                        </a:rPr>
                        <a:t>/</a:t>
                      </a:r>
                      <a:r>
                        <a:rPr kumimoji="1" lang="ja-JP" altLang="en-US" sz="1600" dirty="0">
                          <a:latin typeface="ＭＳ ゴシック" panose="020B0609070205080204" pitchFamily="49" charset="-128"/>
                          <a:ea typeface="ＭＳ ゴシック" panose="020B0609070205080204" pitchFamily="49" charset="-128"/>
                        </a:rPr>
                        <a:t>年（月）の増</a:t>
                      </a:r>
                      <a:r>
                        <a:rPr kumimoji="1" lang="en-US" altLang="ja-JP" sz="1600" dirty="0">
                          <a:latin typeface="ＭＳ ゴシック" panose="020B0609070205080204" pitchFamily="49" charset="-128"/>
                          <a:ea typeface="ＭＳ ゴシック" panose="020B0609070205080204" pitchFamily="49" charset="-128"/>
                        </a:rPr>
                        <a:t>or</a:t>
                      </a:r>
                      <a:r>
                        <a:rPr kumimoji="1" lang="ja-JP" altLang="en-US" sz="1600" dirty="0">
                          <a:latin typeface="ＭＳ ゴシック" panose="020B0609070205080204" pitchFamily="49" charset="-128"/>
                          <a:ea typeface="ＭＳ ゴシック" panose="020B0609070205080204" pitchFamily="49" charset="-128"/>
                        </a:rPr>
                        <a:t>減</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・○円</a:t>
                      </a:r>
                      <a:r>
                        <a:rPr kumimoji="1" lang="en-US" altLang="ja-JP" sz="1600" dirty="0">
                          <a:latin typeface="ＭＳ ゴシック" panose="020B0609070205080204" pitchFamily="49" charset="-128"/>
                          <a:ea typeface="ＭＳ ゴシック" panose="020B0609070205080204" pitchFamily="49" charset="-128"/>
                        </a:rPr>
                        <a:t>/kg</a:t>
                      </a:r>
                      <a:r>
                        <a:rPr kumimoji="1" lang="ja-JP" altLang="en-US" sz="1600" dirty="0">
                          <a:latin typeface="ＭＳ ゴシック" panose="020B0609070205080204" pitchFamily="49" charset="-128"/>
                          <a:ea typeface="ＭＳ ゴシック" panose="020B0609070205080204" pitchFamily="49" charset="-128"/>
                        </a:rPr>
                        <a:t>の増</a:t>
                      </a:r>
                      <a:r>
                        <a:rPr kumimoji="1" lang="en-US" altLang="ja-JP" sz="1600" dirty="0">
                          <a:latin typeface="ＭＳ ゴシック" panose="020B0609070205080204" pitchFamily="49" charset="-128"/>
                          <a:ea typeface="ＭＳ ゴシック" panose="020B0609070205080204" pitchFamily="49" charset="-128"/>
                        </a:rPr>
                        <a:t>or</a:t>
                      </a:r>
                      <a:r>
                        <a:rPr kumimoji="1" lang="ja-JP" altLang="en-US" sz="1600" dirty="0">
                          <a:latin typeface="ＭＳ ゴシック" panose="020B0609070205080204" pitchFamily="49" charset="-128"/>
                          <a:ea typeface="ＭＳ ゴシック" panose="020B0609070205080204" pitchFamily="49" charset="-128"/>
                        </a:rPr>
                        <a:t>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a:latin typeface="ＭＳ ゴシック" panose="020B0609070205080204" pitchFamily="49" charset="-128"/>
                          <a:ea typeface="ＭＳ ゴシック" panose="020B0609070205080204" pitchFamily="49" charset="-128"/>
                        </a:rPr>
                        <a:t>・販売額</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・繁殖台帳</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・過去実績からの算出</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・牛群検定実績</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・売上伝票</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・決算書　　等　</a:t>
                      </a:r>
                      <a:endParaRPr kumimoji="1" lang="en-US" altLang="ja-JP" sz="160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226678"/>
                  </a:ext>
                </a:extLst>
              </a:tr>
              <a:tr h="370840">
                <a:tc>
                  <a:txBody>
                    <a:bodyPr/>
                    <a:lstStyle/>
                    <a:p>
                      <a:r>
                        <a:rPr kumimoji="1" lang="ja-JP" altLang="en-US" sz="1600"/>
                        <a:t> ・堆肥の生産効率の改善（堆肥販売額の増）</a:t>
                      </a:r>
                      <a:endParaRPr kumimoji="1" lang="en-US" altLang="ja-JP" sz="1600"/>
                    </a:p>
                    <a:p>
                      <a:r>
                        <a:rPr kumimoji="1" lang="ja-JP" altLang="en-US" sz="1600"/>
                        <a:t> ・自給飼料収穫量の増加</a:t>
                      </a:r>
                      <a:endParaRPr kumimoji="1" lang="en-US" altLang="ja-JP" sz="1600"/>
                    </a:p>
                    <a:p>
                      <a:r>
                        <a:rPr kumimoji="1" lang="ja-JP" altLang="en-US" sz="1600"/>
                        <a:t> ・自給飼料の作付け面積の拡大</a:t>
                      </a:r>
                      <a:endParaRPr kumimoji="1" lang="en-US" altLang="ja-JP" sz="1600"/>
                    </a:p>
                    <a:p>
                      <a:r>
                        <a:rPr kumimoji="1" lang="en-US" altLang="ja-JP" sz="1600"/>
                        <a:t> </a:t>
                      </a:r>
                      <a:r>
                        <a:rPr kumimoji="1" lang="ja-JP" altLang="en-US" sz="1600"/>
                        <a:t>・稲わら収集面積の増加</a:t>
                      </a:r>
                      <a:endParaRPr kumimoji="1" lang="en-US" altLang="ja-JP" sz="1600"/>
                    </a:p>
                    <a:p>
                      <a:r>
                        <a:rPr kumimoji="1" lang="ja-JP" altLang="en-US" sz="1600"/>
                        <a:t> ・購入飼料費の削減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latin typeface="ＭＳ ゴシック" panose="020B0609070205080204" pitchFamily="49" charset="-128"/>
                          <a:ea typeface="ＭＳ ゴシック" panose="020B0609070205080204" pitchFamily="49" charset="-128"/>
                        </a:rPr>
                        <a:t>項目</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現状（○年度）：</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翌々年度（○年度）：</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a:t>
                      </a:r>
                      <a:r>
                        <a:rPr kumimoji="1" lang="en-US" altLang="ja-JP" sz="1600" dirty="0">
                          <a:latin typeface="ＭＳ ゴシック" panose="020B0609070205080204" pitchFamily="49" charset="-128"/>
                          <a:ea typeface="ＭＳ ゴシック" panose="020B0609070205080204" pitchFamily="49" charset="-128"/>
                        </a:rPr>
                        <a:t>t/</a:t>
                      </a:r>
                      <a:r>
                        <a:rPr kumimoji="1" lang="ja-JP" altLang="en-US" sz="1600" dirty="0">
                          <a:latin typeface="ＭＳ ゴシック" panose="020B0609070205080204" pitchFamily="49" charset="-128"/>
                          <a:ea typeface="ＭＳ ゴシック" panose="020B0609070205080204" pitchFamily="49" charset="-128"/>
                        </a:rPr>
                        <a:t>年（月）の増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a:t>
                      </a:r>
                      <a:r>
                        <a:rPr kumimoji="1" lang="en-US" altLang="ja-JP" sz="1600" dirty="0">
                          <a:latin typeface="ＭＳ ゴシック" panose="020B0609070205080204" pitchFamily="49" charset="-128"/>
                          <a:ea typeface="ＭＳ ゴシック" panose="020B0609070205080204" pitchFamily="49" charset="-128"/>
                        </a:rPr>
                        <a:t>t/</a:t>
                      </a:r>
                      <a:r>
                        <a:rPr kumimoji="1" lang="ja-JP" altLang="en-US" sz="1600" dirty="0">
                          <a:latin typeface="ＭＳ ゴシック" panose="020B0609070205080204" pitchFamily="49" charset="-128"/>
                          <a:ea typeface="ＭＳ ゴシック" panose="020B0609070205080204" pitchFamily="49" charset="-128"/>
                        </a:rPr>
                        <a:t>頭（羽）の増</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・○円</a:t>
                      </a:r>
                      <a:r>
                        <a:rPr kumimoji="1" lang="en-US" altLang="ja-JP" sz="1600" dirty="0">
                          <a:latin typeface="ＭＳ ゴシック" panose="020B0609070205080204" pitchFamily="49" charset="-128"/>
                          <a:ea typeface="ＭＳ ゴシック" panose="020B0609070205080204" pitchFamily="49" charset="-128"/>
                        </a:rPr>
                        <a:t>/</a:t>
                      </a:r>
                      <a:r>
                        <a:rPr kumimoji="1" lang="ja-JP" altLang="en-US" sz="1600" dirty="0">
                          <a:latin typeface="ＭＳ ゴシック" panose="020B0609070205080204" pitchFamily="49" charset="-128"/>
                          <a:ea typeface="ＭＳ ゴシック" panose="020B0609070205080204" pitchFamily="49" charset="-128"/>
                        </a:rPr>
                        <a:t>月（年）の減</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・○円</a:t>
                      </a:r>
                      <a:r>
                        <a:rPr kumimoji="1" lang="en-US" altLang="ja-JP" sz="1600" dirty="0">
                          <a:latin typeface="ＭＳ ゴシック" panose="020B0609070205080204" pitchFamily="49" charset="-128"/>
                          <a:ea typeface="ＭＳ ゴシック" panose="020B0609070205080204" pitchFamily="49" charset="-128"/>
                        </a:rPr>
                        <a:t>/</a:t>
                      </a:r>
                      <a:r>
                        <a:rPr kumimoji="1" lang="ja-JP" altLang="en-US" sz="1600" dirty="0">
                          <a:latin typeface="ＭＳ ゴシック" panose="020B0609070205080204" pitchFamily="49" charset="-128"/>
                          <a:ea typeface="ＭＳ ゴシック" panose="020B0609070205080204" pitchFamily="49" charset="-128"/>
                        </a:rPr>
                        <a:t>頭の減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latin typeface="ＭＳ ゴシック" panose="020B0609070205080204" pitchFamily="49" charset="-128"/>
                          <a:ea typeface="ＭＳ ゴシック" panose="020B0609070205080204" pitchFamily="49" charset="-128"/>
                        </a:rPr>
                        <a:t>・売上伝票</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・作付け面積や収穫量が</a:t>
                      </a:r>
                      <a:endParaRPr kumimoji="1" lang="en-US" altLang="ja-JP" sz="1600" dirty="0">
                        <a:latin typeface="ＭＳ ゴシック" panose="020B0609070205080204" pitchFamily="49" charset="-128"/>
                        <a:ea typeface="ＭＳ ゴシック" panose="020B0609070205080204" pitchFamily="49" charset="-128"/>
                      </a:endParaRPr>
                    </a:p>
                    <a:p>
                      <a:r>
                        <a:rPr kumimoji="1" lang="ja-JP" altLang="en-US" sz="1600" dirty="0">
                          <a:latin typeface="ＭＳ ゴシック" panose="020B0609070205080204" pitchFamily="49" charset="-128"/>
                          <a:ea typeface="ＭＳ ゴシック" panose="020B0609070205080204" pitchFamily="49" charset="-128"/>
                        </a:rPr>
                        <a:t>　わかるもの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6028440"/>
                  </a:ext>
                </a:extLst>
              </a:tr>
            </a:tbl>
          </a:graphicData>
        </a:graphic>
      </p:graphicFrame>
    </p:spTree>
    <p:extLst>
      <p:ext uri="{BB962C8B-B14F-4D97-AF65-F5344CB8AC3E}">
        <p14:creationId xmlns:p14="http://schemas.microsoft.com/office/powerpoint/2010/main" val="219777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C7280-752C-3EA9-8F68-6A2319912A5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3F44366-9E43-44E4-9A90-BAC4BDC579A5}"/>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6</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計画申請に必要な書類の記載例</a:t>
            </a:r>
            <a:endParaRPr sz="3200">
              <a:latin typeface="ＭＳ Ｐゴシック"/>
              <a:cs typeface="ＭＳ Ｐゴシック"/>
            </a:endParaRPr>
          </a:p>
        </p:txBody>
      </p:sp>
      <p:sp>
        <p:nvSpPr>
          <p:cNvPr id="3" name="object 3">
            <a:extLst>
              <a:ext uri="{FF2B5EF4-FFF2-40B4-BE49-F238E27FC236}">
                <a16:creationId xmlns:a16="http://schemas.microsoft.com/office/drawing/2014/main" id="{C363A68B-F371-F12F-FBBF-C3662C16DD48}"/>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A73D2228-A61E-EDD9-8248-AF669881540E}"/>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24</a:t>
            </a:fld>
            <a:endParaRPr/>
          </a:p>
        </p:txBody>
      </p:sp>
      <p:sp>
        <p:nvSpPr>
          <p:cNvPr id="7" name="テキスト ボックス 6">
            <a:extLst>
              <a:ext uri="{FF2B5EF4-FFF2-40B4-BE49-F238E27FC236}">
                <a16:creationId xmlns:a16="http://schemas.microsoft.com/office/drawing/2014/main" id="{4A7135A1-F44E-8007-83B0-5E3C7799D864}"/>
              </a:ext>
            </a:extLst>
          </p:cNvPr>
          <p:cNvSpPr txBox="1"/>
          <p:nvPr/>
        </p:nvSpPr>
        <p:spPr>
          <a:xfrm>
            <a:off x="501280" y="914400"/>
            <a:ext cx="2470519" cy="369332"/>
          </a:xfrm>
          <a:prstGeom prst="rect">
            <a:avLst/>
          </a:prstGeom>
          <a:noFill/>
        </p:spPr>
        <p:txBody>
          <a:bodyPr wrap="square" rtlCol="0">
            <a:spAutoFit/>
          </a:bodyPr>
          <a:lstStyle/>
          <a:p>
            <a:r>
              <a:rPr lang="ja-JP" altLang="en-US" dirty="0"/>
              <a:t>（３）事業費</a:t>
            </a:r>
            <a:endParaRPr kumimoji="1" lang="ja-JP" altLang="en-US" sz="2000" dirty="0"/>
          </a:p>
        </p:txBody>
      </p:sp>
      <p:graphicFrame>
        <p:nvGraphicFramePr>
          <p:cNvPr id="5" name="表 4">
            <a:extLst>
              <a:ext uri="{FF2B5EF4-FFF2-40B4-BE49-F238E27FC236}">
                <a16:creationId xmlns:a16="http://schemas.microsoft.com/office/drawing/2014/main" id="{62FB7021-4AE1-9EEA-7C4C-CDA28AE99EEA}"/>
              </a:ext>
            </a:extLst>
          </p:cNvPr>
          <p:cNvGraphicFramePr>
            <a:graphicFrameLocks noGrp="1"/>
          </p:cNvGraphicFramePr>
          <p:nvPr>
            <p:extLst>
              <p:ext uri="{D42A27DB-BD31-4B8C-83A1-F6EECF244321}">
                <p14:modId xmlns:p14="http://schemas.microsoft.com/office/powerpoint/2010/main" val="3497857262"/>
              </p:ext>
            </p:extLst>
          </p:nvPr>
        </p:nvGraphicFramePr>
        <p:xfrm>
          <a:off x="731757" y="1286334"/>
          <a:ext cx="11049000" cy="3916053"/>
        </p:xfrm>
        <a:graphic>
          <a:graphicData uri="http://schemas.openxmlformats.org/drawingml/2006/table">
            <a:tbl>
              <a:tblPr firstRow="1" bandRow="1">
                <a:tableStyleId>{5C22544A-7EE6-4342-B048-85BDC9FD1C3A}</a:tableStyleId>
              </a:tblPr>
              <a:tblGrid>
                <a:gridCol w="894890">
                  <a:extLst>
                    <a:ext uri="{9D8B030D-6E8A-4147-A177-3AD203B41FA5}">
                      <a16:colId xmlns:a16="http://schemas.microsoft.com/office/drawing/2014/main" val="950306095"/>
                    </a:ext>
                  </a:extLst>
                </a:gridCol>
                <a:gridCol w="1817541">
                  <a:extLst>
                    <a:ext uri="{9D8B030D-6E8A-4147-A177-3AD203B41FA5}">
                      <a16:colId xmlns:a16="http://schemas.microsoft.com/office/drawing/2014/main" val="73491413"/>
                    </a:ext>
                  </a:extLst>
                </a:gridCol>
                <a:gridCol w="1510830">
                  <a:extLst>
                    <a:ext uri="{9D8B030D-6E8A-4147-A177-3AD203B41FA5}">
                      <a16:colId xmlns:a16="http://schemas.microsoft.com/office/drawing/2014/main" val="3760680970"/>
                    </a:ext>
                  </a:extLst>
                </a:gridCol>
                <a:gridCol w="1624427">
                  <a:extLst>
                    <a:ext uri="{9D8B030D-6E8A-4147-A177-3AD203B41FA5}">
                      <a16:colId xmlns:a16="http://schemas.microsoft.com/office/drawing/2014/main" val="1505977466"/>
                    </a:ext>
                  </a:extLst>
                </a:gridCol>
                <a:gridCol w="1378012">
                  <a:extLst>
                    <a:ext uri="{9D8B030D-6E8A-4147-A177-3AD203B41FA5}">
                      <a16:colId xmlns:a16="http://schemas.microsoft.com/office/drawing/2014/main" val="1381749739"/>
                    </a:ext>
                  </a:extLst>
                </a:gridCol>
                <a:gridCol w="1719943">
                  <a:extLst>
                    <a:ext uri="{9D8B030D-6E8A-4147-A177-3AD203B41FA5}">
                      <a16:colId xmlns:a16="http://schemas.microsoft.com/office/drawing/2014/main" val="551096399"/>
                    </a:ext>
                  </a:extLst>
                </a:gridCol>
                <a:gridCol w="2103357">
                  <a:extLst>
                    <a:ext uri="{9D8B030D-6E8A-4147-A177-3AD203B41FA5}">
                      <a16:colId xmlns:a16="http://schemas.microsoft.com/office/drawing/2014/main" val="816857798"/>
                    </a:ext>
                  </a:extLst>
                </a:gridCol>
              </a:tblGrid>
              <a:tr h="497627">
                <a:tc rowSpan="2">
                  <a:txBody>
                    <a:bodyPr/>
                    <a:lstStyle/>
                    <a:p>
                      <a:pPr algn="ctr"/>
                      <a:r>
                        <a:rPr kumimoji="1" lang="ja-JP" altLang="en-US" dirty="0">
                          <a:solidFill>
                            <a:schemeClr val="tx1"/>
                          </a:solidFill>
                        </a:rPr>
                        <a:t>取組</a:t>
                      </a:r>
                      <a:endParaRPr kumimoji="1" lang="en-US" altLang="ja-JP" dirty="0">
                        <a:solidFill>
                          <a:schemeClr val="tx1"/>
                        </a:solidFill>
                      </a:endParaRPr>
                    </a:p>
                    <a:p>
                      <a:pPr algn="ctr"/>
                      <a:r>
                        <a:rPr kumimoji="1" lang="ja-JP" altLang="en-US" dirty="0">
                          <a:solidFill>
                            <a:schemeClr val="tx1"/>
                          </a:solidFill>
                        </a:rPr>
                        <a:t>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dirty="0">
                          <a:solidFill>
                            <a:schemeClr val="tx1"/>
                          </a:solidFill>
                        </a:rPr>
                        <a:t>実施内容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dirty="0">
                          <a:solidFill>
                            <a:schemeClr val="tx1"/>
                          </a:solidFill>
                        </a:rPr>
                        <a:t>事業費（円）</a:t>
                      </a:r>
                      <a:endParaRPr kumimoji="1" lang="en-US" altLang="ja-JP" dirty="0">
                        <a:solidFill>
                          <a:schemeClr val="tx1"/>
                        </a:solidFill>
                      </a:endParaRPr>
                    </a:p>
                    <a:p>
                      <a:pPr algn="ctr"/>
                      <a:r>
                        <a:rPr kumimoji="1" lang="ja-JP" altLang="en-US" dirty="0">
                          <a:solidFill>
                            <a:schemeClr val="tx1"/>
                          </a:solidFill>
                        </a:rPr>
                        <a:t>（税込み）</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kumimoji="1" lang="ja-JP" altLang="en-US" dirty="0">
                          <a:solidFill>
                            <a:schemeClr val="tx1"/>
                          </a:solidFill>
                        </a:rPr>
                        <a:t>負担区分（円）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tc>
                <a:tc hMerge="1">
                  <a:txBody>
                    <a:bodyPr/>
                    <a:lstStyle/>
                    <a:p>
                      <a:endParaRPr kumimoji="1" lang="ja-JP" altLang="en-US" dirty="0"/>
                    </a:p>
                  </a:txBody>
                  <a:tcPr/>
                </a:tc>
                <a:tc rowSpan="2">
                  <a:txBody>
                    <a:bodyPr/>
                    <a:lstStyle/>
                    <a:p>
                      <a:pPr algn="ctr"/>
                      <a:r>
                        <a:rPr kumimoji="1" lang="ja-JP" altLang="en-US" dirty="0">
                          <a:solidFill>
                            <a:schemeClr val="tx1"/>
                          </a:solidFill>
                        </a:rPr>
                        <a:t>備 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3618835"/>
                  </a:ext>
                </a:extLst>
              </a:tr>
              <a:tr h="232081">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ctr"/>
                      <a:r>
                        <a:rPr kumimoji="1" lang="ja-JP" altLang="en-US" dirty="0"/>
                        <a:t>県補助金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t>自己資金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t>その他補助金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tc>
                <a:extLst>
                  <a:ext uri="{0D108BD9-81ED-4DB2-BD59-A6C34878D82A}">
                    <a16:rowId xmlns:a16="http://schemas.microsoft.com/office/drawing/2014/main" val="2074485160"/>
                  </a:ext>
                </a:extLst>
              </a:tr>
              <a:tr h="931973">
                <a:tc>
                  <a:txBody>
                    <a:bodyPr/>
                    <a:lstStyle/>
                    <a:p>
                      <a:r>
                        <a:rPr kumimoji="1" lang="ja-JP" altLang="en-US" dirty="0"/>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t>細霧冷房１機の導入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8,000,000</a:t>
                      </a:r>
                    </a:p>
                    <a:p>
                      <a:pPr algn="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1" lang="ja-JP" altLang="en-US" dirty="0"/>
                    </a:p>
                    <a:p>
                      <a:pPr algn="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rPr>
                        <a:t>消費税</a:t>
                      </a:r>
                      <a:r>
                        <a:rPr kumimoji="1" lang="en-US" altLang="ja-JP" dirty="0">
                          <a:solidFill>
                            <a:schemeClr val="tx1"/>
                          </a:solidFill>
                        </a:rPr>
                        <a:t> 800,000</a:t>
                      </a: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5091052"/>
                  </a:ext>
                </a:extLst>
              </a:tr>
              <a:tr h="931973">
                <a:tc>
                  <a:txBody>
                    <a:bodyPr/>
                    <a:lstStyle/>
                    <a:p>
                      <a:r>
                        <a:rPr kumimoji="1" lang="ja-JP" altLang="en-US" dirty="0"/>
                        <a:t>（３）</a:t>
                      </a:r>
                      <a:endParaRPr kumimoji="1" lang="en-US" altLang="ja-JP" dirty="0"/>
                    </a:p>
                    <a:p>
                      <a:endParaRPr kumimoji="1" lang="en-US" altLang="ja-JP" dirty="0"/>
                    </a:p>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t>搾乳ロボット１台の導入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20,000,000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9,000,000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rPr>
                        <a:t>○○市　</a:t>
                      </a:r>
                      <a:endParaRPr kumimoji="1" lang="en-US" altLang="ja-JP" dirty="0">
                        <a:solidFill>
                          <a:schemeClr val="tx1"/>
                        </a:solidFill>
                      </a:endParaRPr>
                    </a:p>
                    <a:p>
                      <a:r>
                        <a:rPr kumimoji="1" lang="ja-JP" altLang="en-US" dirty="0">
                          <a:solidFill>
                            <a:schemeClr val="tx1"/>
                          </a:solidFill>
                        </a:rPr>
                        <a:t>〇〇補助金活用</a:t>
                      </a:r>
                      <a:endParaRPr kumimoji="1" lang="en-US" altLang="ja-JP" dirty="0">
                        <a:solidFill>
                          <a:schemeClr val="tx1"/>
                        </a:solidFill>
                      </a:endParaRPr>
                    </a:p>
                    <a:p>
                      <a:endParaRPr kumimoji="1" lang="en-US" altLang="ja-JP" dirty="0">
                        <a:solidFill>
                          <a:schemeClr val="tx1"/>
                        </a:solidFill>
                      </a:endParaRPr>
                    </a:p>
                    <a:p>
                      <a:r>
                        <a:rPr kumimoji="1" lang="ja-JP" altLang="en-US" dirty="0">
                          <a:solidFill>
                            <a:schemeClr val="tx1"/>
                          </a:solidFill>
                        </a:rPr>
                        <a:t>消費税 </a:t>
                      </a:r>
                      <a:r>
                        <a:rPr kumimoji="1" lang="en-US" altLang="ja-JP" dirty="0">
                          <a:solidFill>
                            <a:schemeClr val="tx1"/>
                          </a:solidFill>
                        </a:rPr>
                        <a:t>2,000,000</a:t>
                      </a: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9303388"/>
                  </a:ext>
                </a:extLst>
              </a:tr>
              <a:tr h="931973">
                <a:tc>
                  <a:txBody>
                    <a:bodyPr/>
                    <a:lstStyle/>
                    <a:p>
                      <a:r>
                        <a:rPr kumimoji="1" lang="ja-JP" altLang="en-US" dirty="0"/>
                        <a:t>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28,000,000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5,000,000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14,000,000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dirty="0"/>
                        <a:t>9,000,000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2607675"/>
                  </a:ext>
                </a:extLst>
              </a:tr>
            </a:tbl>
          </a:graphicData>
        </a:graphic>
      </p:graphicFrame>
      <p:sp>
        <p:nvSpPr>
          <p:cNvPr id="8" name="吹き出し: 四角形 7">
            <a:extLst>
              <a:ext uri="{FF2B5EF4-FFF2-40B4-BE49-F238E27FC236}">
                <a16:creationId xmlns:a16="http://schemas.microsoft.com/office/drawing/2014/main" id="{40376622-684C-6A85-F32C-BF804C9D9E3C}"/>
              </a:ext>
            </a:extLst>
          </p:cNvPr>
          <p:cNvSpPr/>
          <p:nvPr/>
        </p:nvSpPr>
        <p:spPr>
          <a:xfrm>
            <a:off x="858418" y="4821574"/>
            <a:ext cx="4865914" cy="1210840"/>
          </a:xfrm>
          <a:prstGeom prst="wedgeRectCallout">
            <a:avLst>
              <a:gd name="adj1" fmla="val 40337"/>
              <a:gd name="adj2" fmla="val -6494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t>市町村補助を除いた</a:t>
            </a:r>
            <a:endParaRPr kumimoji="1" lang="en-US" altLang="ja-JP" sz="1600" dirty="0"/>
          </a:p>
          <a:p>
            <a:r>
              <a:rPr lang="ja-JP" altLang="en-US" sz="1600" dirty="0"/>
              <a:t>税抜き事業費</a:t>
            </a:r>
            <a:r>
              <a:rPr kumimoji="1" lang="en-US" altLang="ja-JP" sz="1600" dirty="0"/>
              <a:t>1,620</a:t>
            </a:r>
            <a:r>
              <a:rPr kumimoji="1" lang="ja-JP" altLang="en-US" sz="1600" dirty="0"/>
              <a:t>万円に対して</a:t>
            </a:r>
            <a:endParaRPr kumimoji="1" lang="en-US" altLang="ja-JP" sz="1600" dirty="0"/>
          </a:p>
          <a:p>
            <a:r>
              <a:rPr lang="ja-JP" altLang="en-US" sz="1600" dirty="0"/>
              <a:t>・</a:t>
            </a:r>
            <a:r>
              <a:rPr lang="en-US" altLang="ja-JP" sz="1600" dirty="0"/>
              <a:t>300</a:t>
            </a:r>
            <a:r>
              <a:rPr lang="ja-JP" altLang="en-US" sz="1600" dirty="0"/>
              <a:t>万円まで</a:t>
            </a:r>
            <a:r>
              <a:rPr lang="en-US" altLang="ja-JP" sz="1600" dirty="0"/>
              <a:t>225</a:t>
            </a:r>
            <a:r>
              <a:rPr lang="ja-JP" altLang="en-US" sz="1600" dirty="0"/>
              <a:t>万円（補助率</a:t>
            </a:r>
            <a:r>
              <a:rPr lang="en-US" altLang="ja-JP" sz="1600" dirty="0"/>
              <a:t>3/4</a:t>
            </a:r>
            <a:r>
              <a:rPr lang="ja-JP" altLang="en-US" sz="1600" dirty="0"/>
              <a:t>）</a:t>
            </a:r>
            <a:endParaRPr lang="en-US" altLang="ja-JP" sz="1600" dirty="0"/>
          </a:p>
          <a:p>
            <a:r>
              <a:rPr lang="ja-JP" altLang="en-US" sz="1600" dirty="0"/>
              <a:t>・残りの</a:t>
            </a:r>
            <a:r>
              <a:rPr lang="en-US" altLang="ja-JP" sz="1600" dirty="0"/>
              <a:t>1,320</a:t>
            </a:r>
            <a:r>
              <a:rPr lang="ja-JP" altLang="en-US" sz="1600" dirty="0"/>
              <a:t>万円に対して</a:t>
            </a:r>
            <a:r>
              <a:rPr lang="en-US" altLang="ja-JP" sz="1600" dirty="0"/>
              <a:t>275</a:t>
            </a:r>
            <a:r>
              <a:rPr lang="ja-JP" altLang="en-US" sz="1600" dirty="0"/>
              <a:t>万円（補助率</a:t>
            </a:r>
            <a:r>
              <a:rPr lang="en-US" altLang="ja-JP" sz="1600" dirty="0"/>
              <a:t>1/2)</a:t>
            </a:r>
          </a:p>
          <a:p>
            <a:r>
              <a:rPr kumimoji="1" lang="ja-JP" altLang="en-US" sz="1600" dirty="0"/>
              <a:t>上限</a:t>
            </a:r>
            <a:r>
              <a:rPr kumimoji="1" lang="en-US" altLang="ja-JP" sz="1600" dirty="0"/>
              <a:t>500</a:t>
            </a:r>
            <a:r>
              <a:rPr kumimoji="1" lang="ja-JP" altLang="en-US" sz="1600" dirty="0"/>
              <a:t>万円</a:t>
            </a:r>
          </a:p>
        </p:txBody>
      </p:sp>
      <p:sp>
        <p:nvSpPr>
          <p:cNvPr id="9" name="正方形/長方形 8">
            <a:extLst>
              <a:ext uri="{FF2B5EF4-FFF2-40B4-BE49-F238E27FC236}">
                <a16:creationId xmlns:a16="http://schemas.microsoft.com/office/drawing/2014/main" id="{A280B10B-0816-8E31-517E-513E4FA892AB}"/>
              </a:ext>
            </a:extLst>
          </p:cNvPr>
          <p:cNvSpPr/>
          <p:nvPr/>
        </p:nvSpPr>
        <p:spPr>
          <a:xfrm>
            <a:off x="8379515" y="878384"/>
            <a:ext cx="2797628" cy="3693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経営継続支援メニュー場合</a:t>
            </a:r>
          </a:p>
        </p:txBody>
      </p:sp>
      <p:sp>
        <p:nvSpPr>
          <p:cNvPr id="10" name="吹き出し: 四角形 9">
            <a:extLst>
              <a:ext uri="{FF2B5EF4-FFF2-40B4-BE49-F238E27FC236}">
                <a16:creationId xmlns:a16="http://schemas.microsoft.com/office/drawing/2014/main" id="{3456591B-8456-DB24-CF98-F5056AE816E7}"/>
              </a:ext>
            </a:extLst>
          </p:cNvPr>
          <p:cNvSpPr/>
          <p:nvPr/>
        </p:nvSpPr>
        <p:spPr>
          <a:xfrm>
            <a:off x="731757" y="3674565"/>
            <a:ext cx="3209947" cy="553152"/>
          </a:xfrm>
          <a:prstGeom prst="wedgeRectCallout">
            <a:avLst>
              <a:gd name="adj1" fmla="val -33412"/>
              <a:gd name="adj2" fmla="val -8088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t>様式第２－１号の取組番号を記載</a:t>
            </a:r>
            <a:endParaRPr kumimoji="1" lang="en-US" altLang="ja-JP" sz="1600" dirty="0"/>
          </a:p>
          <a:p>
            <a:r>
              <a:rPr lang="ja-JP" altLang="en-US" sz="1600" dirty="0"/>
              <a:t>（重点支援メニューの場合は不要）</a:t>
            </a:r>
            <a:endParaRPr kumimoji="1" lang="ja-JP" altLang="en-US" sz="1600" dirty="0"/>
          </a:p>
        </p:txBody>
      </p:sp>
      <p:sp>
        <p:nvSpPr>
          <p:cNvPr id="11" name="テキスト ボックス 10">
            <a:extLst>
              <a:ext uri="{FF2B5EF4-FFF2-40B4-BE49-F238E27FC236}">
                <a16:creationId xmlns:a16="http://schemas.microsoft.com/office/drawing/2014/main" id="{64EAA7FB-532E-4ACA-0567-FF4BF0EF58A0}"/>
              </a:ext>
            </a:extLst>
          </p:cNvPr>
          <p:cNvSpPr txBox="1"/>
          <p:nvPr/>
        </p:nvSpPr>
        <p:spPr>
          <a:xfrm>
            <a:off x="501280" y="6032414"/>
            <a:ext cx="8859696" cy="707886"/>
          </a:xfrm>
          <a:prstGeom prst="rect">
            <a:avLst/>
          </a:prstGeom>
          <a:noFill/>
        </p:spPr>
        <p:txBody>
          <a:bodyPr wrap="square" rtlCol="0">
            <a:spAutoFit/>
          </a:bodyPr>
          <a:lstStyle/>
          <a:p>
            <a:r>
              <a:rPr kumimoji="1" lang="ja-JP" altLang="en-US" sz="2000" dirty="0"/>
              <a:t>４　事業の着手および完了予定年月日（完了年月日）</a:t>
            </a:r>
            <a:endParaRPr kumimoji="1" lang="en-US" altLang="ja-JP" sz="2000" dirty="0"/>
          </a:p>
          <a:p>
            <a:r>
              <a:rPr lang="ja-JP" altLang="en-US" sz="2000" dirty="0"/>
              <a:t>　　○年○月○日から○年○月○日まで</a:t>
            </a:r>
            <a:endParaRPr kumimoji="1" lang="ja-JP" altLang="en-US" sz="2000" dirty="0"/>
          </a:p>
        </p:txBody>
      </p:sp>
      <p:sp>
        <p:nvSpPr>
          <p:cNvPr id="12" name="吹き出し: 四角形 11">
            <a:extLst>
              <a:ext uri="{FF2B5EF4-FFF2-40B4-BE49-F238E27FC236}">
                <a16:creationId xmlns:a16="http://schemas.microsoft.com/office/drawing/2014/main" id="{BA0810B8-E443-199F-FE0C-5911330300BD}"/>
              </a:ext>
            </a:extLst>
          </p:cNvPr>
          <p:cNvSpPr/>
          <p:nvPr/>
        </p:nvSpPr>
        <p:spPr>
          <a:xfrm>
            <a:off x="6997200" y="5833205"/>
            <a:ext cx="3209947" cy="553152"/>
          </a:xfrm>
          <a:prstGeom prst="wedgeRectCallout">
            <a:avLst>
              <a:gd name="adj1" fmla="val -85976"/>
              <a:gd name="adj2" fmla="val 6671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t>着手日：契約、発注日</a:t>
            </a:r>
            <a:endParaRPr lang="en-US" altLang="ja-JP" sz="1600" dirty="0"/>
          </a:p>
          <a:p>
            <a:r>
              <a:rPr kumimoji="1" lang="ja-JP" altLang="en-US" sz="1600" dirty="0"/>
              <a:t>完了予定：支払いを終える日</a:t>
            </a:r>
            <a:endParaRPr kumimoji="1" lang="en-US" altLang="ja-JP" sz="1600" dirty="0"/>
          </a:p>
        </p:txBody>
      </p:sp>
    </p:spTree>
    <p:extLst>
      <p:ext uri="{BB962C8B-B14F-4D97-AF65-F5344CB8AC3E}">
        <p14:creationId xmlns:p14="http://schemas.microsoft.com/office/powerpoint/2010/main" val="255662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37CFF9A-78B5-BA70-27D6-0AED254F2F6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49FD955-3E10-A74A-C367-9A72572A222C}"/>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25ECE9AC-F6BF-DAAE-151A-844F2158F415}"/>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E7751982-A00A-8484-6BFD-5F05C7A71463}"/>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25</a:t>
            </a:fld>
            <a:endParaRPr/>
          </a:p>
        </p:txBody>
      </p:sp>
      <p:sp>
        <p:nvSpPr>
          <p:cNvPr id="4" name="テキスト ボックス 3">
            <a:extLst>
              <a:ext uri="{FF2B5EF4-FFF2-40B4-BE49-F238E27FC236}">
                <a16:creationId xmlns:a16="http://schemas.microsoft.com/office/drawing/2014/main" id="{26B2857D-D1E7-74B9-10A4-901C647FD578}"/>
              </a:ext>
            </a:extLst>
          </p:cNvPr>
          <p:cNvSpPr txBox="1"/>
          <p:nvPr/>
        </p:nvSpPr>
        <p:spPr>
          <a:xfrm>
            <a:off x="1110881" y="990600"/>
            <a:ext cx="4756519" cy="3323987"/>
          </a:xfrm>
          <a:prstGeom prst="rect">
            <a:avLst/>
          </a:prstGeom>
          <a:noFill/>
          <a:ln>
            <a:solidFill>
              <a:schemeClr val="tx1"/>
            </a:solidFill>
          </a:ln>
        </p:spPr>
        <p:txBody>
          <a:bodyPr wrap="square" rtlCol="0">
            <a:spAutoFit/>
          </a:bodyPr>
          <a:lstStyle/>
          <a:p>
            <a:pPr algn="ctr"/>
            <a:r>
              <a:rPr kumimoji="1" lang="en-US" altLang="ja-JP" sz="2400"/>
              <a:t>〈</a:t>
            </a:r>
            <a:r>
              <a:rPr kumimoji="1" lang="ja-JP" altLang="en-US" sz="2400"/>
              <a:t>重点支援メニュー</a:t>
            </a:r>
            <a:r>
              <a:rPr kumimoji="1" lang="en-US" altLang="ja-JP" sz="2400"/>
              <a:t>〉</a:t>
            </a:r>
          </a:p>
          <a:p>
            <a:pPr algn="ctr"/>
            <a:endParaRPr lang="en-US" altLang="ja-JP" sz="2400"/>
          </a:p>
          <a:p>
            <a:pPr algn="ctr"/>
            <a:endParaRPr lang="en-US" altLang="ja-JP" sz="2400"/>
          </a:p>
          <a:p>
            <a:pPr algn="ctr"/>
            <a:r>
              <a:rPr lang="ja-JP" altLang="en-US" sz="2400"/>
              <a:t>事業実施主体（申請者）</a:t>
            </a:r>
            <a:endParaRPr lang="en-US" altLang="ja-JP" sz="2400"/>
          </a:p>
          <a:p>
            <a:pPr algn="ctr"/>
            <a:endParaRPr lang="en-US" altLang="ja-JP" sz="2400"/>
          </a:p>
          <a:p>
            <a:pPr algn="ctr"/>
            <a:endParaRPr lang="en-US" altLang="ja-JP" sz="2400"/>
          </a:p>
          <a:p>
            <a:pPr algn="ctr"/>
            <a:r>
              <a:rPr lang="ja-JP" altLang="en-US" sz="2400"/>
              <a:t>農業農村支援センター（執行機関）</a:t>
            </a:r>
            <a:endParaRPr lang="en-US" altLang="ja-JP" sz="2400"/>
          </a:p>
          <a:p>
            <a:endParaRPr kumimoji="1" lang="en-US" altLang="ja-JP" sz="2400"/>
          </a:p>
          <a:p>
            <a:endParaRPr kumimoji="1" lang="ja-JP" altLang="en-US"/>
          </a:p>
        </p:txBody>
      </p:sp>
      <p:sp>
        <p:nvSpPr>
          <p:cNvPr id="5" name="テキスト ボックス 4">
            <a:extLst>
              <a:ext uri="{FF2B5EF4-FFF2-40B4-BE49-F238E27FC236}">
                <a16:creationId xmlns:a16="http://schemas.microsoft.com/office/drawing/2014/main" id="{FA832F11-C1FE-FEB4-8D73-1DC94D8170FB}"/>
              </a:ext>
            </a:extLst>
          </p:cNvPr>
          <p:cNvSpPr txBox="1"/>
          <p:nvPr/>
        </p:nvSpPr>
        <p:spPr>
          <a:xfrm>
            <a:off x="6825881" y="825817"/>
            <a:ext cx="4756519" cy="4431983"/>
          </a:xfrm>
          <a:prstGeom prst="rect">
            <a:avLst/>
          </a:prstGeom>
          <a:noFill/>
          <a:ln>
            <a:solidFill>
              <a:schemeClr val="tx1"/>
            </a:solidFill>
          </a:ln>
        </p:spPr>
        <p:txBody>
          <a:bodyPr wrap="square" rtlCol="0">
            <a:spAutoFit/>
          </a:bodyPr>
          <a:lstStyle/>
          <a:p>
            <a:pPr algn="ctr"/>
            <a:r>
              <a:rPr lang="en-US" altLang="ja-JP" sz="2400"/>
              <a:t>〈</a:t>
            </a:r>
            <a:r>
              <a:rPr lang="ja-JP" altLang="en-US" sz="2400"/>
              <a:t>経営継続支援メニュー</a:t>
            </a:r>
            <a:r>
              <a:rPr lang="en-US" altLang="ja-JP" sz="2400"/>
              <a:t>〉</a:t>
            </a:r>
          </a:p>
          <a:p>
            <a:endParaRPr lang="en-US" altLang="ja-JP" sz="2400"/>
          </a:p>
          <a:p>
            <a:endParaRPr lang="en-US" altLang="ja-JP" sz="2400"/>
          </a:p>
          <a:p>
            <a:pPr algn="ctr"/>
            <a:r>
              <a:rPr kumimoji="1" lang="ja-JP" altLang="en-US" sz="2400"/>
              <a:t>事業実施主体（申請者</a:t>
            </a:r>
            <a:r>
              <a:rPr lang="ja-JP" altLang="en-US" sz="2400"/>
              <a:t>）</a:t>
            </a:r>
            <a:endParaRPr lang="en-US" altLang="ja-JP" sz="2400"/>
          </a:p>
          <a:p>
            <a:pPr algn="ctr"/>
            <a:endParaRPr lang="en-US" altLang="ja-JP" sz="2400"/>
          </a:p>
          <a:p>
            <a:pPr algn="ctr"/>
            <a:endParaRPr lang="en-US" altLang="ja-JP" sz="2400"/>
          </a:p>
          <a:p>
            <a:pPr algn="ctr"/>
            <a:r>
              <a:rPr lang="ja-JP" altLang="en-US" sz="2400"/>
              <a:t>農業農村支援センター（書類受付）</a:t>
            </a:r>
            <a:endParaRPr lang="en-US" altLang="ja-JP" sz="2400"/>
          </a:p>
          <a:p>
            <a:pPr algn="ctr"/>
            <a:r>
              <a:rPr lang="ja-JP" altLang="en-US"/>
              <a:t>（計画申請まで）</a:t>
            </a:r>
            <a:endParaRPr lang="en-US" altLang="ja-JP"/>
          </a:p>
          <a:p>
            <a:pPr algn="ctr"/>
            <a:endParaRPr lang="en-US" altLang="ja-JP" sz="2400"/>
          </a:p>
          <a:p>
            <a:pPr algn="ctr"/>
            <a:endParaRPr lang="en-US" altLang="ja-JP" sz="2400"/>
          </a:p>
          <a:p>
            <a:pPr algn="ctr"/>
            <a:r>
              <a:rPr lang="ja-JP" altLang="en-US" sz="2400"/>
              <a:t>園芸畜産課（執行機関）</a:t>
            </a:r>
            <a:endParaRPr lang="en-US" altLang="ja-JP" sz="2400"/>
          </a:p>
          <a:p>
            <a:endParaRPr kumimoji="1" lang="ja-JP" altLang="en-US"/>
          </a:p>
        </p:txBody>
      </p:sp>
      <p:sp>
        <p:nvSpPr>
          <p:cNvPr id="13" name="フローチャート: 組合せ 12">
            <a:extLst>
              <a:ext uri="{FF2B5EF4-FFF2-40B4-BE49-F238E27FC236}">
                <a16:creationId xmlns:a16="http://schemas.microsoft.com/office/drawing/2014/main" id="{FFE76C45-DDFB-6B8D-3C73-ACEC38C47617}"/>
              </a:ext>
            </a:extLst>
          </p:cNvPr>
          <p:cNvSpPr/>
          <p:nvPr/>
        </p:nvSpPr>
        <p:spPr>
          <a:xfrm>
            <a:off x="3048000" y="2743200"/>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ローチャート: 組合せ 13">
            <a:extLst>
              <a:ext uri="{FF2B5EF4-FFF2-40B4-BE49-F238E27FC236}">
                <a16:creationId xmlns:a16="http://schemas.microsoft.com/office/drawing/2014/main" id="{008E286E-C468-79EC-5368-04FA54225FCE}"/>
              </a:ext>
            </a:extLst>
          </p:cNvPr>
          <p:cNvSpPr/>
          <p:nvPr/>
        </p:nvSpPr>
        <p:spPr>
          <a:xfrm>
            <a:off x="8915400" y="3886200"/>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組合せ 14">
            <a:extLst>
              <a:ext uri="{FF2B5EF4-FFF2-40B4-BE49-F238E27FC236}">
                <a16:creationId xmlns:a16="http://schemas.microsoft.com/office/drawing/2014/main" id="{18DDF2B7-1DE1-940C-5133-6E2F477F2ECF}"/>
              </a:ext>
            </a:extLst>
          </p:cNvPr>
          <p:cNvSpPr/>
          <p:nvPr/>
        </p:nvSpPr>
        <p:spPr>
          <a:xfrm>
            <a:off x="8861210" y="2514600"/>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51FF4E61-E33C-470A-BE78-BE1F2A8B0984}"/>
              </a:ext>
            </a:extLst>
          </p:cNvPr>
          <p:cNvSpPr txBox="1"/>
          <p:nvPr/>
        </p:nvSpPr>
        <p:spPr>
          <a:xfrm>
            <a:off x="1766626" y="5304472"/>
            <a:ext cx="8518310" cy="1477328"/>
          </a:xfrm>
          <a:prstGeom prst="rect">
            <a:avLst/>
          </a:prstGeom>
          <a:noFill/>
          <a:ln>
            <a:solidFill>
              <a:schemeClr val="tx1"/>
            </a:solidFill>
          </a:ln>
        </p:spPr>
        <p:txBody>
          <a:bodyPr wrap="square" rtlCol="0">
            <a:spAutoFit/>
          </a:bodyPr>
          <a:lstStyle/>
          <a:p>
            <a:pPr algn="ctr"/>
            <a:r>
              <a:rPr kumimoji="1" lang="en-US" altLang="ja-JP" sz="2400"/>
              <a:t>〈</a:t>
            </a:r>
            <a:r>
              <a:rPr kumimoji="1" lang="ja-JP" altLang="en-US" sz="2400"/>
              <a:t>家畜運搬体制整備支援メニュー</a:t>
            </a:r>
            <a:r>
              <a:rPr kumimoji="1" lang="en-US" altLang="ja-JP" sz="2400"/>
              <a:t>〉</a:t>
            </a:r>
          </a:p>
          <a:p>
            <a:pPr algn="ctr"/>
            <a:endParaRPr lang="en-US" altLang="ja-JP" sz="2400"/>
          </a:p>
          <a:p>
            <a:pPr algn="ctr"/>
            <a:r>
              <a:rPr lang="ja-JP" altLang="en-US" sz="2400"/>
              <a:t>事業実施主体（申請者）　　園芸畜産課（執行機関）</a:t>
            </a:r>
            <a:endParaRPr kumimoji="1" lang="en-US" altLang="ja-JP" sz="2400"/>
          </a:p>
          <a:p>
            <a:endParaRPr kumimoji="1" lang="ja-JP" altLang="en-US"/>
          </a:p>
        </p:txBody>
      </p:sp>
      <p:sp>
        <p:nvSpPr>
          <p:cNvPr id="8" name="フローチャート: 組合せ 7">
            <a:extLst>
              <a:ext uri="{FF2B5EF4-FFF2-40B4-BE49-F238E27FC236}">
                <a16:creationId xmlns:a16="http://schemas.microsoft.com/office/drawing/2014/main" id="{D3AC713D-7536-997B-2358-08CDA31B1ABC}"/>
              </a:ext>
            </a:extLst>
          </p:cNvPr>
          <p:cNvSpPr/>
          <p:nvPr/>
        </p:nvSpPr>
        <p:spPr>
          <a:xfrm rot="16200000">
            <a:off x="5715000" y="6096001"/>
            <a:ext cx="533400" cy="228600"/>
          </a:xfrm>
          <a:prstGeom prst="flowChartMerg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51676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1CEFFBC-6B67-9F73-75F7-DDF56A4FE88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F2EF367-25B7-AA27-F530-C8A1A17C1592}"/>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71A0F953-69AB-AB09-6185-F8E0FB1E48DE}"/>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D0B73680-B189-594C-BF93-E13A6FD66332}"/>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26</a:t>
            </a:fld>
            <a:endParaRPr/>
          </a:p>
        </p:txBody>
      </p:sp>
      <p:graphicFrame>
        <p:nvGraphicFramePr>
          <p:cNvPr id="4" name="表 3">
            <a:extLst>
              <a:ext uri="{FF2B5EF4-FFF2-40B4-BE49-F238E27FC236}">
                <a16:creationId xmlns:a16="http://schemas.microsoft.com/office/drawing/2014/main" id="{838C0268-84FE-EE7A-92CF-D1BDF4906AFD}"/>
              </a:ext>
            </a:extLst>
          </p:cNvPr>
          <p:cNvGraphicFramePr>
            <a:graphicFrameLocks noGrp="1"/>
          </p:cNvGraphicFramePr>
          <p:nvPr>
            <p:extLst>
              <p:ext uri="{D42A27DB-BD31-4B8C-83A1-F6EECF244321}">
                <p14:modId xmlns:p14="http://schemas.microsoft.com/office/powerpoint/2010/main" val="4180431571"/>
              </p:ext>
            </p:extLst>
          </p:nvPr>
        </p:nvGraphicFramePr>
        <p:xfrm>
          <a:off x="687376" y="1473214"/>
          <a:ext cx="10489767" cy="3638753"/>
        </p:xfrm>
        <a:graphic>
          <a:graphicData uri="http://schemas.openxmlformats.org/drawingml/2006/table">
            <a:tbl>
              <a:tblPr firstRow="1" bandRow="1">
                <a:tableStyleId>{F5AB1C69-6EDB-4FF4-983F-18BD219EF322}</a:tableStyleId>
              </a:tblPr>
              <a:tblGrid>
                <a:gridCol w="1802967">
                  <a:extLst>
                    <a:ext uri="{9D8B030D-6E8A-4147-A177-3AD203B41FA5}">
                      <a16:colId xmlns:a16="http://schemas.microsoft.com/office/drawing/2014/main" val="3283778980"/>
                    </a:ext>
                  </a:extLst>
                </a:gridCol>
                <a:gridCol w="1600200">
                  <a:extLst>
                    <a:ext uri="{9D8B030D-6E8A-4147-A177-3AD203B41FA5}">
                      <a16:colId xmlns:a16="http://schemas.microsoft.com/office/drawing/2014/main" val="2675879746"/>
                    </a:ext>
                  </a:extLst>
                </a:gridCol>
                <a:gridCol w="3813024">
                  <a:extLst>
                    <a:ext uri="{9D8B030D-6E8A-4147-A177-3AD203B41FA5}">
                      <a16:colId xmlns:a16="http://schemas.microsoft.com/office/drawing/2014/main" val="2814129837"/>
                    </a:ext>
                  </a:extLst>
                </a:gridCol>
                <a:gridCol w="3273576">
                  <a:extLst>
                    <a:ext uri="{9D8B030D-6E8A-4147-A177-3AD203B41FA5}">
                      <a16:colId xmlns:a16="http://schemas.microsoft.com/office/drawing/2014/main" val="3496933670"/>
                    </a:ext>
                  </a:extLst>
                </a:gridCol>
              </a:tblGrid>
              <a:tr h="412299">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372764">
                <a:tc gridSpan="4">
                  <a:txBody>
                    <a:bodyPr/>
                    <a:lstStyle/>
                    <a:p>
                      <a:pPr algn="l"/>
                      <a:r>
                        <a:rPr kumimoji="1" lang="en-US" altLang="ja-JP" sz="1600" b="1"/>
                        <a:t>【</a:t>
                      </a:r>
                      <a:r>
                        <a:rPr kumimoji="1" lang="ja-JP" altLang="en-US" sz="1600" b="1"/>
                        <a:t>計画申請に係る手続き</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63471572"/>
                  </a:ext>
                </a:extLst>
              </a:tr>
              <a:tr h="2473794">
                <a:tc>
                  <a:txBody>
                    <a:bodyPr/>
                    <a:lstStyle/>
                    <a:p>
                      <a:pPr algn="ctr"/>
                      <a:endParaRPr kumimoji="1" lang="en-US" altLang="ja-JP" sz="1450" b="1"/>
                    </a:p>
                    <a:p>
                      <a:pPr algn="ctr"/>
                      <a:endParaRPr kumimoji="1" lang="en-US" altLang="ja-JP" sz="1450" b="1"/>
                    </a:p>
                    <a:p>
                      <a:pPr algn="ctr"/>
                      <a:endParaRPr kumimoji="1" lang="en-US" altLang="ja-JP" sz="1450" b="1"/>
                    </a:p>
                    <a:p>
                      <a:pPr algn="ctr"/>
                      <a:endParaRPr kumimoji="1" lang="en-US" altLang="ja-JP" sz="1450" b="1"/>
                    </a:p>
                    <a:p>
                      <a:pPr algn="ctr"/>
                      <a:r>
                        <a:rPr kumimoji="1" lang="ja-JP" altLang="en-US" sz="1450" b="1"/>
                        <a:t>計画承認申請</a:t>
                      </a:r>
                    </a:p>
                  </a:txBody>
                  <a:tcPr/>
                </a:tc>
                <a:tc>
                  <a:txBody>
                    <a:bodyPr/>
                    <a:lstStyle/>
                    <a:p>
                      <a:pPr algn="ctr"/>
                      <a:endParaRPr kumimoji="1" lang="en-US" altLang="ja-JP" sz="1450" b="1"/>
                    </a:p>
                    <a:p>
                      <a:pPr algn="ctr"/>
                      <a:endParaRPr kumimoji="1" lang="en-US" altLang="ja-JP" sz="1450" b="1"/>
                    </a:p>
                    <a:p>
                      <a:pPr algn="ctr"/>
                      <a:endParaRPr kumimoji="1" lang="en-US" altLang="ja-JP" sz="1450" b="1"/>
                    </a:p>
                    <a:p>
                      <a:pPr algn="ctr"/>
                      <a:endParaRPr kumimoji="1" lang="en-US" altLang="ja-JP" sz="1450" b="1"/>
                    </a:p>
                    <a:p>
                      <a:pPr algn="ctr"/>
                      <a:r>
                        <a:rPr kumimoji="1" lang="ja-JP" altLang="en-US" sz="1450" b="1"/>
                        <a:t>事前確認終了後</a:t>
                      </a:r>
                    </a:p>
                  </a:txBody>
                  <a:tcPr/>
                </a:tc>
                <a:tc>
                  <a:txBody>
                    <a:bodyPr/>
                    <a:lstStyle/>
                    <a:p>
                      <a:pPr>
                        <a:lnSpc>
                          <a:spcPct val="150000"/>
                        </a:lnSpc>
                      </a:pPr>
                      <a:r>
                        <a:rPr kumimoji="1" lang="ja-JP" altLang="en-US" sz="1450" b="1"/>
                        <a:t>・計画承認申請書（様式第</a:t>
                      </a:r>
                      <a:r>
                        <a:rPr kumimoji="1" lang="en-US" altLang="ja-JP" sz="1450" b="1"/>
                        <a:t>1</a:t>
                      </a:r>
                      <a:r>
                        <a:rPr kumimoji="1" lang="ja-JP" altLang="en-US" sz="1450" b="1"/>
                        <a:t>－</a:t>
                      </a:r>
                      <a:r>
                        <a:rPr kumimoji="1" lang="en-US" altLang="ja-JP" sz="1450" b="1"/>
                        <a:t>1</a:t>
                      </a:r>
                      <a:r>
                        <a:rPr kumimoji="1" lang="ja-JP" altLang="en-US" sz="1450" b="1"/>
                        <a:t>号）</a:t>
                      </a:r>
                      <a:endParaRPr kumimoji="1" lang="en-US" altLang="ja-JP" sz="1450" b="1"/>
                    </a:p>
                    <a:p>
                      <a:pPr>
                        <a:lnSpc>
                          <a:spcPct val="150000"/>
                        </a:lnSpc>
                      </a:pPr>
                      <a:r>
                        <a:rPr kumimoji="1" lang="ja-JP" altLang="en-US" sz="1450" b="1"/>
                        <a:t>・計画申請確認書（様式第</a:t>
                      </a:r>
                      <a:r>
                        <a:rPr kumimoji="1" lang="en-US" altLang="ja-JP" sz="1450" b="1"/>
                        <a:t>1</a:t>
                      </a:r>
                      <a:r>
                        <a:rPr kumimoji="1" lang="ja-JP" altLang="en-US" sz="1450" b="1"/>
                        <a:t>－</a:t>
                      </a:r>
                      <a:r>
                        <a:rPr kumimoji="1" lang="en-US" altLang="ja-JP" sz="1450" b="1"/>
                        <a:t>2</a:t>
                      </a:r>
                      <a:r>
                        <a:rPr kumimoji="1" lang="ja-JP" altLang="en-US" sz="1450" b="1"/>
                        <a:t>号）</a:t>
                      </a:r>
                      <a:endParaRPr kumimoji="1" lang="en-US" altLang="ja-JP" sz="1450" b="1"/>
                    </a:p>
                    <a:p>
                      <a:pPr>
                        <a:lnSpc>
                          <a:spcPct val="150000"/>
                        </a:lnSpc>
                      </a:pPr>
                      <a:r>
                        <a:rPr kumimoji="1" lang="ja-JP" altLang="en-US" sz="1450" b="1"/>
                        <a:t>・事業費確認表（様式第</a:t>
                      </a:r>
                      <a:r>
                        <a:rPr kumimoji="1" lang="en-US" altLang="ja-JP" sz="1450" b="1"/>
                        <a:t>1</a:t>
                      </a:r>
                      <a:r>
                        <a:rPr kumimoji="1" lang="ja-JP" altLang="en-US" sz="1450" b="1"/>
                        <a:t>－</a:t>
                      </a:r>
                      <a:r>
                        <a:rPr kumimoji="1" lang="en-US" altLang="ja-JP" sz="1450" b="1"/>
                        <a:t>3</a:t>
                      </a:r>
                      <a:r>
                        <a:rPr kumimoji="1" lang="ja-JP" altLang="en-US" sz="1450" b="1"/>
                        <a:t>号）</a:t>
                      </a:r>
                      <a:endParaRPr kumimoji="1" lang="en-US" altLang="ja-JP" sz="1450" b="1"/>
                    </a:p>
                    <a:p>
                      <a:pPr>
                        <a:lnSpc>
                          <a:spcPct val="150000"/>
                        </a:lnSpc>
                      </a:pPr>
                      <a:r>
                        <a:rPr kumimoji="1" lang="ja-JP" altLang="en-US" sz="1450" b="1"/>
                        <a:t>・実施計画書（様式第</a:t>
                      </a:r>
                      <a:r>
                        <a:rPr kumimoji="1" lang="en-US" altLang="ja-JP" sz="1450" b="1"/>
                        <a:t>2</a:t>
                      </a:r>
                      <a:r>
                        <a:rPr kumimoji="1" lang="ja-JP" altLang="en-US" sz="1450" b="1"/>
                        <a:t>－</a:t>
                      </a:r>
                      <a:r>
                        <a:rPr kumimoji="1" lang="en-US" altLang="ja-JP" sz="1450" b="1"/>
                        <a:t>1</a:t>
                      </a:r>
                      <a:r>
                        <a:rPr kumimoji="1" lang="ja-JP" altLang="en-US" sz="1450" b="1"/>
                        <a:t>号、様式第</a:t>
                      </a:r>
                      <a:r>
                        <a:rPr kumimoji="1" lang="en-US" altLang="ja-JP" sz="1450" b="1"/>
                        <a:t>2</a:t>
                      </a:r>
                      <a:r>
                        <a:rPr kumimoji="1" lang="ja-JP" altLang="en-US" sz="1450" b="1"/>
                        <a:t>－</a:t>
                      </a:r>
                      <a:r>
                        <a:rPr kumimoji="1" lang="en-US" altLang="ja-JP" sz="1450" b="1"/>
                        <a:t>2</a:t>
                      </a:r>
                      <a:r>
                        <a:rPr kumimoji="1" lang="ja-JP" altLang="en-US" sz="1450" b="1"/>
                        <a:t>号）</a:t>
                      </a:r>
                      <a:endParaRPr kumimoji="1" lang="en-US" altLang="ja-JP" sz="1450" b="1"/>
                    </a:p>
                    <a:p>
                      <a:pPr>
                        <a:lnSpc>
                          <a:spcPct val="150000"/>
                        </a:lnSpc>
                      </a:pPr>
                      <a:r>
                        <a:rPr kumimoji="1" lang="en-US" altLang="ja-JP" sz="1450" b="1"/>
                        <a:t>〈</a:t>
                      </a:r>
                      <a:r>
                        <a:rPr kumimoji="1" lang="ja-JP" altLang="en-US" sz="1450" b="1"/>
                        <a:t>添付書類</a:t>
                      </a:r>
                      <a:r>
                        <a:rPr kumimoji="1" lang="en-US" altLang="ja-JP" sz="1450" b="1"/>
                        <a:t>〉</a:t>
                      </a:r>
                    </a:p>
                    <a:p>
                      <a:r>
                        <a:rPr kumimoji="1" lang="ja-JP" altLang="en-US" sz="1450" b="1"/>
                        <a:t>・仕様書、カタログ、金額が分かるもの</a:t>
                      </a:r>
                      <a:endParaRPr kumimoji="1" lang="en-US" altLang="ja-JP" sz="1450" b="1"/>
                    </a:p>
                    <a:p>
                      <a:r>
                        <a:rPr kumimoji="1" lang="ja-JP" altLang="en-US" sz="1450" b="1"/>
                        <a:t>　（見積りの写し）等</a:t>
                      </a:r>
                      <a:endParaRPr kumimoji="1" lang="en-US" altLang="ja-JP" sz="1450" b="1"/>
                    </a:p>
                    <a:p>
                      <a:r>
                        <a:rPr kumimoji="1" lang="ja-JP" altLang="en-US" sz="1450" b="1"/>
                        <a:t>・取組前の写真　・収支計画（</a:t>
                      </a:r>
                      <a:r>
                        <a:rPr kumimoji="1" lang="en-US" altLang="ja-JP" sz="1450" b="1"/>
                        <a:t>R8</a:t>
                      </a:r>
                      <a:r>
                        <a:rPr kumimoji="1" lang="ja-JP" altLang="en-US" sz="1450" b="1"/>
                        <a:t>～</a:t>
                      </a:r>
                      <a:r>
                        <a:rPr kumimoji="1" lang="en-US" altLang="ja-JP" sz="1450" b="1"/>
                        <a:t>R10</a:t>
                      </a:r>
                      <a:r>
                        <a:rPr kumimoji="1" lang="ja-JP" altLang="en-US" sz="1450" b="1"/>
                        <a:t>分）</a:t>
                      </a:r>
                      <a:endParaRPr kumimoji="1" lang="en-US" altLang="ja-JP" sz="1450" b="1"/>
                    </a:p>
                    <a:p>
                      <a:r>
                        <a:rPr kumimoji="1" lang="ja-JP" altLang="en-US" sz="1450" b="1"/>
                        <a:t>・位置図、配置図、平面図、立面図等</a:t>
                      </a:r>
                      <a:endParaRPr kumimoji="1" lang="en-US" altLang="ja-JP" sz="1450" b="1"/>
                    </a:p>
                    <a:p>
                      <a:r>
                        <a:rPr kumimoji="1" lang="ja-JP" altLang="en-US" sz="1450" b="1"/>
                        <a:t>・過去３年分の税務申告書</a:t>
                      </a:r>
                      <a:endParaRPr kumimoji="1" lang="en-US" altLang="ja-JP" sz="1450" b="1"/>
                    </a:p>
                  </a:txBody>
                  <a:tcPr/>
                </a:tc>
                <a:tc>
                  <a:txBody>
                    <a:bodyPr/>
                    <a:lstStyle/>
                    <a:p>
                      <a:r>
                        <a:rPr kumimoji="1" lang="ja-JP" altLang="en-US" sz="1450" b="1"/>
                        <a:t>予算が上限に達した場合は、申請を受け付けられないことがあります。</a:t>
                      </a:r>
                    </a:p>
                  </a:txBody>
                  <a:tcPr/>
                </a:tc>
                <a:extLst>
                  <a:ext uri="{0D108BD9-81ED-4DB2-BD59-A6C34878D82A}">
                    <a16:rowId xmlns:a16="http://schemas.microsoft.com/office/drawing/2014/main" val="2598353331"/>
                  </a:ext>
                </a:extLst>
              </a:tr>
            </a:tbl>
          </a:graphicData>
        </a:graphic>
      </p:graphicFrame>
      <p:sp>
        <p:nvSpPr>
          <p:cNvPr id="5" name="テキスト ボックス 4">
            <a:extLst>
              <a:ext uri="{FF2B5EF4-FFF2-40B4-BE49-F238E27FC236}">
                <a16:creationId xmlns:a16="http://schemas.microsoft.com/office/drawing/2014/main" id="{2291F5CF-F4EB-2C79-9437-DA6EEC9203C8}"/>
              </a:ext>
            </a:extLst>
          </p:cNvPr>
          <p:cNvSpPr txBox="1"/>
          <p:nvPr/>
        </p:nvSpPr>
        <p:spPr>
          <a:xfrm>
            <a:off x="502581" y="819345"/>
            <a:ext cx="11047699" cy="677108"/>
          </a:xfrm>
          <a:prstGeom prst="rect">
            <a:avLst/>
          </a:prstGeom>
          <a:noFill/>
        </p:spPr>
        <p:txBody>
          <a:bodyPr wrap="square" rtlCol="0">
            <a:spAutoFit/>
          </a:bodyPr>
          <a:lstStyle/>
          <a:p>
            <a:r>
              <a:rPr kumimoji="1" lang="en-US" altLang="ja-JP" sz="2000" dirty="0"/>
              <a:t>【</a:t>
            </a:r>
            <a:r>
              <a:rPr kumimoji="1" lang="ja-JP" altLang="en-US" sz="2000" dirty="0"/>
              <a:t>計画申請に係る手続き</a:t>
            </a:r>
            <a:r>
              <a:rPr kumimoji="1" lang="en-US" altLang="ja-JP" sz="2000" dirty="0"/>
              <a:t>】</a:t>
            </a:r>
          </a:p>
          <a:p>
            <a:r>
              <a:rPr lang="ja-JP" altLang="en-US" dirty="0"/>
              <a:t>   </a:t>
            </a:r>
            <a:r>
              <a:rPr lang="ja-JP" altLang="en-US" sz="1300" dirty="0"/>
              <a:t>①　計画承認申請　　書類提出先：農業農村支援センター（重点支援メニュー、経営継続支援メニュー）、園芸畜産課（家畜運搬体制整備支援メニュー）</a:t>
            </a:r>
            <a:endParaRPr kumimoji="1" lang="ja-JP" altLang="en-US" sz="1300" dirty="0"/>
          </a:p>
        </p:txBody>
      </p:sp>
      <p:grpSp>
        <p:nvGrpSpPr>
          <p:cNvPr id="14" name="グループ化 13">
            <a:extLst>
              <a:ext uri="{FF2B5EF4-FFF2-40B4-BE49-F238E27FC236}">
                <a16:creationId xmlns:a16="http://schemas.microsoft.com/office/drawing/2014/main" id="{AB2853F5-4991-4F6A-04DA-DEDD6C79028F}"/>
              </a:ext>
            </a:extLst>
          </p:cNvPr>
          <p:cNvGrpSpPr/>
          <p:nvPr/>
        </p:nvGrpSpPr>
        <p:grpSpPr>
          <a:xfrm flipV="1">
            <a:off x="4204251" y="2575667"/>
            <a:ext cx="2525941" cy="45719"/>
            <a:chOff x="609600" y="1981200"/>
            <a:chExt cx="3657600" cy="34636"/>
          </a:xfrm>
        </p:grpSpPr>
        <p:cxnSp>
          <p:nvCxnSpPr>
            <p:cNvPr id="15" name="直線コネクタ 14">
              <a:extLst>
                <a:ext uri="{FF2B5EF4-FFF2-40B4-BE49-F238E27FC236}">
                  <a16:creationId xmlns:a16="http://schemas.microsoft.com/office/drawing/2014/main" id="{F5C84DC9-95C8-5958-F714-7CB409FBABF3}"/>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26E69AD-52C5-A943-653A-3FD9D9AB6824}"/>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957C84E1-F19B-CE3C-3E16-CC8384E09F54}"/>
              </a:ext>
            </a:extLst>
          </p:cNvPr>
          <p:cNvGrpSpPr/>
          <p:nvPr/>
        </p:nvGrpSpPr>
        <p:grpSpPr>
          <a:xfrm flipV="1">
            <a:off x="4204252" y="2889076"/>
            <a:ext cx="2525941" cy="45719"/>
            <a:chOff x="609600" y="1981200"/>
            <a:chExt cx="3657600" cy="34636"/>
          </a:xfrm>
        </p:grpSpPr>
        <p:cxnSp>
          <p:nvCxnSpPr>
            <p:cNvPr id="18" name="直線コネクタ 17">
              <a:extLst>
                <a:ext uri="{FF2B5EF4-FFF2-40B4-BE49-F238E27FC236}">
                  <a16:creationId xmlns:a16="http://schemas.microsoft.com/office/drawing/2014/main" id="{6EDCEA97-3D93-B626-D404-BAED75D3DDA1}"/>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BFE5D266-91AD-2A31-A3C9-9EB8EF18DE31}"/>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グループ化 19">
            <a:extLst>
              <a:ext uri="{FF2B5EF4-FFF2-40B4-BE49-F238E27FC236}">
                <a16:creationId xmlns:a16="http://schemas.microsoft.com/office/drawing/2014/main" id="{A315D193-1B24-FA35-A5E9-919FA66B64DC}"/>
              </a:ext>
            </a:extLst>
          </p:cNvPr>
          <p:cNvGrpSpPr/>
          <p:nvPr/>
        </p:nvGrpSpPr>
        <p:grpSpPr>
          <a:xfrm flipV="1">
            <a:off x="4191000" y="3230881"/>
            <a:ext cx="2362200" cy="45719"/>
            <a:chOff x="609600" y="1981200"/>
            <a:chExt cx="3657600" cy="34636"/>
          </a:xfrm>
        </p:grpSpPr>
        <p:cxnSp>
          <p:nvCxnSpPr>
            <p:cNvPr id="21" name="直線コネクタ 20">
              <a:extLst>
                <a:ext uri="{FF2B5EF4-FFF2-40B4-BE49-F238E27FC236}">
                  <a16:creationId xmlns:a16="http://schemas.microsoft.com/office/drawing/2014/main" id="{8D49629B-96B6-0F1B-C793-685007BA4907}"/>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EC638025-2083-E4A7-4643-40969E834CC6}"/>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グループ化 22">
            <a:extLst>
              <a:ext uri="{FF2B5EF4-FFF2-40B4-BE49-F238E27FC236}">
                <a16:creationId xmlns:a16="http://schemas.microsoft.com/office/drawing/2014/main" id="{96301C1A-009B-FD26-9503-A2E5CB059ED2}"/>
              </a:ext>
            </a:extLst>
          </p:cNvPr>
          <p:cNvGrpSpPr/>
          <p:nvPr/>
        </p:nvGrpSpPr>
        <p:grpSpPr>
          <a:xfrm flipV="1">
            <a:off x="4204251" y="3581400"/>
            <a:ext cx="3429000" cy="45719"/>
            <a:chOff x="609600" y="1981200"/>
            <a:chExt cx="3657600" cy="34636"/>
          </a:xfrm>
        </p:grpSpPr>
        <p:cxnSp>
          <p:nvCxnSpPr>
            <p:cNvPr id="24" name="直線コネクタ 23">
              <a:extLst>
                <a:ext uri="{FF2B5EF4-FFF2-40B4-BE49-F238E27FC236}">
                  <a16:creationId xmlns:a16="http://schemas.microsoft.com/office/drawing/2014/main" id="{1EF6E75D-C8DA-194E-ACA4-551FB3A35F47}"/>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9A8AFE77-EF14-9E8B-3B7B-669B30F81E57}"/>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A5AFBB40-C089-36EB-BE3D-10F3529CDD58}"/>
              </a:ext>
            </a:extLst>
          </p:cNvPr>
          <p:cNvGrpSpPr/>
          <p:nvPr/>
        </p:nvGrpSpPr>
        <p:grpSpPr>
          <a:xfrm>
            <a:off x="381000" y="5005581"/>
            <a:ext cx="11430000" cy="1492716"/>
            <a:chOff x="381000" y="5005581"/>
            <a:chExt cx="11430000" cy="1492716"/>
          </a:xfrm>
        </p:grpSpPr>
        <p:sp>
          <p:nvSpPr>
            <p:cNvPr id="7" name="テキスト ボックス 6">
              <a:extLst>
                <a:ext uri="{FF2B5EF4-FFF2-40B4-BE49-F238E27FC236}">
                  <a16:creationId xmlns:a16="http://schemas.microsoft.com/office/drawing/2014/main" id="{DDC90633-8D7F-12F8-DE37-59437C0CA09B}"/>
                </a:ext>
              </a:extLst>
            </p:cNvPr>
            <p:cNvSpPr txBox="1"/>
            <p:nvPr/>
          </p:nvSpPr>
          <p:spPr>
            <a:xfrm>
              <a:off x="381000" y="5005581"/>
              <a:ext cx="11430000" cy="1492716"/>
            </a:xfrm>
            <a:prstGeom prst="rect">
              <a:avLst/>
            </a:prstGeom>
            <a:noFill/>
          </p:spPr>
          <p:txBody>
            <a:bodyPr wrap="square" rtlCol="0">
              <a:spAutoFit/>
            </a:bodyPr>
            <a:lstStyle/>
            <a:p>
              <a:r>
                <a:rPr lang="en-US" altLang="ja-JP" sz="1400" b="1"/>
                <a:t>〈</a:t>
              </a:r>
              <a:r>
                <a:rPr lang="ja-JP" altLang="en-US" sz="1400" b="1"/>
                <a:t>留意事項</a:t>
              </a:r>
              <a:r>
                <a:rPr lang="en-US" altLang="ja-JP" sz="1400" b="1"/>
                <a:t>〉</a:t>
              </a:r>
            </a:p>
            <a:p>
              <a:pPr>
                <a:lnSpc>
                  <a:spcPct val="150000"/>
                </a:lnSpc>
              </a:pPr>
              <a:r>
                <a:rPr kumimoji="1" lang="ja-JP" altLang="en-US" sz="1400" b="1"/>
                <a:t>・事業実施主体は、実施計画書（様式第</a:t>
              </a:r>
              <a:r>
                <a:rPr kumimoji="1" lang="en-US" altLang="ja-JP" sz="1400" b="1"/>
                <a:t>1</a:t>
              </a:r>
              <a:r>
                <a:rPr lang="ja-JP" altLang="en-US" sz="1400" b="1"/>
                <a:t>ｰ</a:t>
              </a:r>
              <a:r>
                <a:rPr kumimoji="1" lang="en-US" altLang="ja-JP" sz="1400" b="1"/>
                <a:t>1</a:t>
              </a:r>
              <a:r>
                <a:rPr kumimoji="1" lang="ja-JP" altLang="en-US" sz="1400" b="1"/>
                <a:t>号、様式第</a:t>
              </a:r>
              <a:r>
                <a:rPr kumimoji="1" lang="en-US" altLang="ja-JP" sz="1400" b="1"/>
                <a:t>1</a:t>
              </a:r>
              <a:r>
                <a:rPr kumimoji="1" lang="ja-JP" altLang="en-US" sz="1400" b="1"/>
                <a:t>ｰ</a:t>
              </a:r>
              <a:r>
                <a:rPr kumimoji="1" lang="en-US" altLang="ja-JP" sz="1400" b="1"/>
                <a:t>2</a:t>
              </a:r>
              <a:r>
                <a:rPr kumimoji="1" lang="ja-JP" altLang="en-US" sz="1400" b="1"/>
                <a:t>号、様式第</a:t>
              </a:r>
              <a:r>
                <a:rPr kumimoji="1" lang="en-US" altLang="ja-JP" sz="1400" b="1"/>
                <a:t>1</a:t>
              </a:r>
              <a:r>
                <a:rPr kumimoji="1" lang="ja-JP" altLang="en-US" sz="1400" b="1"/>
                <a:t>ｰ</a:t>
              </a:r>
              <a:r>
                <a:rPr kumimoji="1" lang="en-US" altLang="ja-JP" sz="1400" b="1"/>
                <a:t>3</a:t>
              </a:r>
              <a:r>
                <a:rPr kumimoji="1" lang="ja-JP" altLang="en-US" sz="1400" b="1"/>
                <a:t>号、様式第</a:t>
              </a:r>
              <a:r>
                <a:rPr kumimoji="1" lang="en-US" altLang="ja-JP" sz="1400" b="1"/>
                <a:t>2</a:t>
              </a:r>
              <a:r>
                <a:rPr kumimoji="1" lang="ja-JP" altLang="en-US" sz="1400" b="1"/>
                <a:t>－</a:t>
              </a:r>
              <a:r>
                <a:rPr kumimoji="1" lang="en-US" altLang="ja-JP" sz="1400" b="1"/>
                <a:t>1</a:t>
              </a:r>
              <a:r>
                <a:rPr kumimoji="1" lang="ja-JP" altLang="en-US" sz="1400" b="1"/>
                <a:t>号、様式</a:t>
              </a:r>
              <a:r>
                <a:rPr kumimoji="1" lang="en-US" altLang="ja-JP" sz="1400" b="1"/>
                <a:t>2</a:t>
              </a:r>
              <a:r>
                <a:rPr kumimoji="1" lang="ja-JP" altLang="en-US" sz="1400" b="1"/>
                <a:t>ｰ</a:t>
              </a:r>
              <a:r>
                <a:rPr kumimoji="1" lang="en-US" altLang="ja-JP" sz="1400" b="1"/>
                <a:t>2</a:t>
              </a:r>
              <a:r>
                <a:rPr kumimoji="1" lang="ja-JP" altLang="en-US" sz="1400" b="1"/>
                <a:t>号、以下添付書類を含む） を提出してください。</a:t>
              </a:r>
              <a:endParaRPr kumimoji="1" lang="en-US" altLang="ja-JP" sz="1400" b="1"/>
            </a:p>
            <a:p>
              <a:r>
                <a:rPr lang="ja-JP" altLang="en-US" sz="1400" b="1"/>
                <a:t>　（</a:t>
              </a:r>
              <a:r>
                <a:rPr lang="en-US" altLang="ja-JP" sz="1400" b="1"/>
                <a:t>※</a:t>
              </a:r>
              <a:r>
                <a:rPr lang="ja-JP" altLang="en-US" sz="1400" b="1"/>
                <a:t>添付書類：仕様書やカタログや金額が分かるもの（見積りの写し）等、取組前の写真、位置図・配置図・平面図・立面図等、</a:t>
              </a:r>
              <a:endParaRPr lang="en-US" altLang="ja-JP" sz="1400" b="1"/>
            </a:p>
            <a:p>
              <a:r>
                <a:rPr kumimoji="1" lang="ja-JP" altLang="en-US" sz="1400" b="1"/>
                <a:t>　　　　　　　　　   収支計画（Ｒ８～Ｒ</a:t>
              </a:r>
              <a:r>
                <a:rPr kumimoji="1" lang="en-US" altLang="ja-JP" sz="1400" b="1"/>
                <a:t>10</a:t>
              </a:r>
              <a:r>
                <a:rPr lang="ja-JP" altLang="en-US" sz="1400" b="1"/>
                <a:t>分）、過去３年分の税務申告書）</a:t>
              </a:r>
              <a:endParaRPr lang="en-US" altLang="ja-JP" sz="1400" b="1"/>
            </a:p>
            <a:p>
              <a:r>
                <a:rPr lang="ja-JP" altLang="en-US" sz="1400" b="1"/>
                <a:t>・農業農村支援センターでは、事業実施主体から提出された実施計画書をとりまとめのうえ、計画承認申請書を園芸畜産課へ</a:t>
              </a:r>
              <a:r>
                <a:rPr kumimoji="1" lang="en-US" altLang="ja-JP" sz="1400" b="1"/>
                <a:t> </a:t>
              </a:r>
              <a:r>
                <a:rPr kumimoji="1" lang="ja-JP" altLang="en-US" sz="1400" b="1"/>
                <a:t>提出してください。</a:t>
              </a:r>
              <a:endParaRPr kumimoji="1" lang="en-US" altLang="ja-JP" sz="1400" b="1"/>
            </a:p>
            <a:p>
              <a:r>
                <a:rPr lang="en-US" altLang="ja-JP" sz="1400" b="1"/>
                <a:t>  </a:t>
              </a:r>
              <a:r>
                <a:rPr kumimoji="1" lang="ja-JP" altLang="en-US" sz="1400" b="1"/>
                <a:t>計画承認申請書の送付にあたっては、事業内容が適正であるか、添付書類がすべて揃っているか等、</a:t>
              </a:r>
              <a:r>
                <a:rPr lang="ja-JP" altLang="en-US" sz="1400" b="1"/>
                <a:t>委託機関での確認を経たものとしてください。</a:t>
              </a:r>
              <a:endParaRPr kumimoji="1" lang="ja-JP" altLang="en-US" sz="1400" b="1"/>
            </a:p>
          </p:txBody>
        </p:sp>
        <p:grpSp>
          <p:nvGrpSpPr>
            <p:cNvPr id="27" name="グループ化 26">
              <a:extLst>
                <a:ext uri="{FF2B5EF4-FFF2-40B4-BE49-F238E27FC236}">
                  <a16:creationId xmlns:a16="http://schemas.microsoft.com/office/drawing/2014/main" id="{82834A3B-FA9E-B007-6307-71698C01A5E1}"/>
                </a:ext>
              </a:extLst>
            </p:cNvPr>
            <p:cNvGrpSpPr/>
            <p:nvPr/>
          </p:nvGrpSpPr>
          <p:grpSpPr>
            <a:xfrm flipV="1">
              <a:off x="1905000" y="5517547"/>
              <a:ext cx="6428961" cy="52345"/>
              <a:chOff x="609600" y="1981200"/>
              <a:chExt cx="3657600" cy="34636"/>
            </a:xfrm>
          </p:grpSpPr>
          <p:cxnSp>
            <p:nvCxnSpPr>
              <p:cNvPr id="28" name="直線コネクタ 27">
                <a:extLst>
                  <a:ext uri="{FF2B5EF4-FFF2-40B4-BE49-F238E27FC236}">
                    <a16:creationId xmlns:a16="http://schemas.microsoft.com/office/drawing/2014/main" id="{DDA2D642-43C5-74C8-1401-2031F207BA85}"/>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853EEC50-65E0-C567-34CA-265EDEFC06BB}"/>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912731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EE9B739-10A3-B395-BAC2-C22FCCE3CDF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88AE762-469F-2EBF-06D9-681AE5811DB0}"/>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4AC2FDCE-3703-FBFB-5BB4-0A65B6E3FC1F}"/>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E7762984-73E3-347A-EEFC-4D9CB0EE8CEB}"/>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27</a:t>
            </a:fld>
            <a:endParaRPr/>
          </a:p>
        </p:txBody>
      </p:sp>
      <p:graphicFrame>
        <p:nvGraphicFramePr>
          <p:cNvPr id="4" name="表 3">
            <a:extLst>
              <a:ext uri="{FF2B5EF4-FFF2-40B4-BE49-F238E27FC236}">
                <a16:creationId xmlns:a16="http://schemas.microsoft.com/office/drawing/2014/main" id="{107D3DDF-8644-C2FF-61D3-12B55699EA8D}"/>
              </a:ext>
            </a:extLst>
          </p:cNvPr>
          <p:cNvGraphicFramePr>
            <a:graphicFrameLocks noGrp="1"/>
          </p:cNvGraphicFramePr>
          <p:nvPr>
            <p:extLst>
              <p:ext uri="{D42A27DB-BD31-4B8C-83A1-F6EECF244321}">
                <p14:modId xmlns:p14="http://schemas.microsoft.com/office/powerpoint/2010/main" val="2945408225"/>
              </p:ext>
            </p:extLst>
          </p:nvPr>
        </p:nvGraphicFramePr>
        <p:xfrm>
          <a:off x="663120" y="1604896"/>
          <a:ext cx="10514023" cy="4707293"/>
        </p:xfrm>
        <a:graphic>
          <a:graphicData uri="http://schemas.openxmlformats.org/drawingml/2006/table">
            <a:tbl>
              <a:tblPr firstRow="1" bandRow="1">
                <a:tableStyleId>{F5AB1C69-6EDB-4FF4-983F-18BD219EF322}</a:tableStyleId>
              </a:tblPr>
              <a:tblGrid>
                <a:gridCol w="1807136">
                  <a:extLst>
                    <a:ext uri="{9D8B030D-6E8A-4147-A177-3AD203B41FA5}">
                      <a16:colId xmlns:a16="http://schemas.microsoft.com/office/drawing/2014/main" val="3283778980"/>
                    </a:ext>
                  </a:extLst>
                </a:gridCol>
                <a:gridCol w="1603900">
                  <a:extLst>
                    <a:ext uri="{9D8B030D-6E8A-4147-A177-3AD203B41FA5}">
                      <a16:colId xmlns:a16="http://schemas.microsoft.com/office/drawing/2014/main" val="2675879746"/>
                    </a:ext>
                  </a:extLst>
                </a:gridCol>
                <a:gridCol w="4664588">
                  <a:extLst>
                    <a:ext uri="{9D8B030D-6E8A-4147-A177-3AD203B41FA5}">
                      <a16:colId xmlns:a16="http://schemas.microsoft.com/office/drawing/2014/main" val="2814129837"/>
                    </a:ext>
                  </a:extLst>
                </a:gridCol>
                <a:gridCol w="2438399">
                  <a:extLst>
                    <a:ext uri="{9D8B030D-6E8A-4147-A177-3AD203B41FA5}">
                      <a16:colId xmlns:a16="http://schemas.microsoft.com/office/drawing/2014/main" val="2818834121"/>
                    </a:ext>
                  </a:extLst>
                </a:gridCol>
              </a:tblGrid>
              <a:tr h="329528">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329528">
                <a:tc gridSpan="4">
                  <a:txBody>
                    <a:bodyPr/>
                    <a:lstStyle/>
                    <a:p>
                      <a:pPr algn="l"/>
                      <a:r>
                        <a:rPr kumimoji="1" lang="en-US" altLang="ja-JP" sz="1600" b="1"/>
                        <a:t>【</a:t>
                      </a:r>
                      <a:r>
                        <a:rPr kumimoji="1" lang="ja-JP" altLang="en-US" sz="1600" b="1"/>
                        <a:t>事業計画承認後の手続き</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kumimoji="1" lang="ja-JP" altLang="en-US" sz="1600"/>
                    </a:p>
                  </a:txBody>
                  <a:tcPr/>
                </a:tc>
                <a:extLst>
                  <a:ext uri="{0D108BD9-81ED-4DB2-BD59-A6C34878D82A}">
                    <a16:rowId xmlns:a16="http://schemas.microsoft.com/office/drawing/2014/main" val="563471572"/>
                  </a:ext>
                </a:extLst>
              </a:tr>
              <a:tr h="1977171">
                <a:tc>
                  <a:txBody>
                    <a:bodyPr/>
                    <a:lstStyle/>
                    <a:p>
                      <a:pPr algn="ctr"/>
                      <a:endParaRPr kumimoji="1" lang="en-US" altLang="ja-JP" sz="1400" b="1"/>
                    </a:p>
                    <a:p>
                      <a:pPr algn="ctr"/>
                      <a:endParaRPr kumimoji="1" lang="en-US" altLang="ja-JP" sz="1400" b="1"/>
                    </a:p>
                    <a:p>
                      <a:pPr algn="ctr"/>
                      <a:endParaRPr kumimoji="1" lang="en-US" altLang="ja-JP" sz="1400" b="1"/>
                    </a:p>
                    <a:p>
                      <a:pPr algn="ctr"/>
                      <a:endParaRPr kumimoji="1" lang="en-US" altLang="ja-JP" sz="1400" b="1"/>
                    </a:p>
                    <a:p>
                      <a:pPr algn="ctr"/>
                      <a:r>
                        <a:rPr kumimoji="1" lang="ja-JP" altLang="en-US" sz="1400" b="1"/>
                        <a:t>交付申請</a:t>
                      </a:r>
                    </a:p>
                  </a:txBody>
                  <a:tcPr/>
                </a:tc>
                <a:tc>
                  <a:txBody>
                    <a:bodyPr/>
                    <a:lstStyle/>
                    <a:p>
                      <a:pPr algn="ctr"/>
                      <a:endParaRPr kumimoji="1" lang="en-US" altLang="ja-JP" sz="1400" b="1"/>
                    </a:p>
                    <a:p>
                      <a:pPr algn="ctr"/>
                      <a:endParaRPr kumimoji="1" lang="en-US" altLang="ja-JP" sz="1400" b="1"/>
                    </a:p>
                    <a:p>
                      <a:pPr algn="ctr"/>
                      <a:endParaRPr kumimoji="1" lang="en-US" altLang="ja-JP" sz="1400" b="1"/>
                    </a:p>
                    <a:p>
                      <a:pPr algn="ctr"/>
                      <a:r>
                        <a:rPr kumimoji="1" lang="ja-JP" altLang="en-US" sz="1400" b="1"/>
                        <a:t>計画承認後から</a:t>
                      </a:r>
                      <a:endParaRPr kumimoji="1" lang="en-US" altLang="ja-JP" sz="1400" b="1"/>
                    </a:p>
                    <a:p>
                      <a:pPr algn="ctr"/>
                      <a:r>
                        <a:rPr kumimoji="1" lang="ja-JP" altLang="en-US" sz="1400" b="1"/>
                        <a:t>令和９年１月</a:t>
                      </a:r>
                      <a:r>
                        <a:rPr kumimoji="1" lang="en-US" altLang="ja-JP" sz="1400" b="1"/>
                        <a:t>31</a:t>
                      </a:r>
                      <a:r>
                        <a:rPr kumimoji="1" lang="ja-JP" altLang="en-US" sz="1400" b="1"/>
                        <a:t>日までの間</a:t>
                      </a:r>
                      <a:endParaRPr kumimoji="1" lang="en-US" altLang="ja-JP" sz="1400" b="1"/>
                    </a:p>
                  </a:txBody>
                  <a:tcPr/>
                </a:tc>
                <a:tc>
                  <a:txBody>
                    <a:bodyPr/>
                    <a:lstStyle/>
                    <a:p>
                      <a:r>
                        <a:rPr kumimoji="1" lang="ja-JP" altLang="en-US" sz="1400" b="1" u="sng"/>
                        <a:t>・補助金交付申請書（様式第</a:t>
                      </a:r>
                      <a:r>
                        <a:rPr kumimoji="1" lang="en-US" altLang="ja-JP" sz="1400" b="1" u="sng"/>
                        <a:t>1</a:t>
                      </a:r>
                      <a:r>
                        <a:rPr kumimoji="1" lang="ja-JP" altLang="en-US" sz="1400" b="1" u="sng"/>
                        <a:t>号）、収支予算書（様式第</a:t>
                      </a:r>
                      <a:r>
                        <a:rPr kumimoji="1" lang="en-US" altLang="ja-JP" sz="1400" b="1" u="sng"/>
                        <a:t>2</a:t>
                      </a:r>
                      <a:r>
                        <a:rPr kumimoji="1" lang="ja-JP" altLang="en-US" sz="1400" b="1" u="sng"/>
                        <a:t>号）</a:t>
                      </a:r>
                      <a:endParaRPr kumimoji="1" lang="en-US" altLang="ja-JP" sz="1400" b="1" u="sng"/>
                    </a:p>
                    <a:p>
                      <a:pPr>
                        <a:lnSpc>
                          <a:spcPct val="150000"/>
                        </a:lnSpc>
                      </a:pPr>
                      <a:r>
                        <a:rPr kumimoji="1" lang="ja-JP" altLang="en-US" sz="1400" b="1"/>
                        <a:t>・実施計画書（様式第</a:t>
                      </a:r>
                      <a:r>
                        <a:rPr kumimoji="1" lang="en-US" altLang="ja-JP" sz="1400" b="1"/>
                        <a:t>2</a:t>
                      </a:r>
                      <a:r>
                        <a:rPr kumimoji="1" lang="ja-JP" altLang="en-US" sz="1400" b="1"/>
                        <a:t>－</a:t>
                      </a:r>
                      <a:r>
                        <a:rPr kumimoji="1" lang="en-US" altLang="ja-JP" sz="1400" b="1"/>
                        <a:t>1</a:t>
                      </a:r>
                      <a:r>
                        <a:rPr kumimoji="1" lang="ja-JP" altLang="en-US" sz="1400" b="1"/>
                        <a:t>号、様式第</a:t>
                      </a:r>
                      <a:r>
                        <a:rPr kumimoji="1" lang="en-US" altLang="ja-JP" sz="1400" b="1"/>
                        <a:t>2</a:t>
                      </a:r>
                      <a:r>
                        <a:rPr kumimoji="1" lang="ja-JP" altLang="en-US" sz="1400" b="1"/>
                        <a:t>－</a:t>
                      </a:r>
                      <a:r>
                        <a:rPr kumimoji="1" lang="en-US" altLang="ja-JP" sz="1400" b="1"/>
                        <a:t>2</a:t>
                      </a:r>
                      <a:r>
                        <a:rPr kumimoji="1" lang="ja-JP" altLang="en-US" sz="1400" b="1"/>
                        <a:t>号）</a:t>
                      </a:r>
                      <a:endParaRPr kumimoji="1" lang="en-US" altLang="ja-JP" sz="1400" b="1"/>
                    </a:p>
                    <a:p>
                      <a:pPr>
                        <a:lnSpc>
                          <a:spcPct val="150000"/>
                        </a:lnSpc>
                      </a:pPr>
                      <a:r>
                        <a:rPr kumimoji="1" lang="en-US" altLang="ja-JP" sz="1400" b="1"/>
                        <a:t>〈</a:t>
                      </a:r>
                      <a:r>
                        <a:rPr kumimoji="1" lang="ja-JP" altLang="en-US" sz="1400" b="1"/>
                        <a:t>添付書類</a:t>
                      </a:r>
                      <a:r>
                        <a:rPr kumimoji="1" lang="en-US" altLang="ja-JP" sz="1400" b="1"/>
                        <a:t>〉</a:t>
                      </a:r>
                    </a:p>
                    <a:p>
                      <a:r>
                        <a:rPr kumimoji="1" lang="ja-JP" altLang="en-US" sz="1400" b="1"/>
                        <a:t>・仕様書、カタログ、金額が分かるもの（見積りの写し）等</a:t>
                      </a:r>
                      <a:endParaRPr kumimoji="1" lang="en-US" altLang="ja-JP" sz="1400" b="1"/>
                    </a:p>
                    <a:p>
                      <a:r>
                        <a:rPr kumimoji="1" lang="ja-JP" altLang="en-US" sz="1400" b="1"/>
                        <a:t>・取組前の写真</a:t>
                      </a:r>
                      <a:endParaRPr kumimoji="1" lang="en-US" altLang="ja-JP" sz="1400" b="1"/>
                    </a:p>
                    <a:p>
                      <a:r>
                        <a:rPr kumimoji="1" lang="ja-JP" altLang="en-US" sz="1400" b="1"/>
                        <a:t>・位置図、配置図、平面図、立面図等</a:t>
                      </a:r>
                      <a:endParaRPr kumimoji="1" lang="en-US" altLang="ja-JP" sz="1400" b="1"/>
                    </a:p>
                    <a:p>
                      <a:r>
                        <a:rPr kumimoji="1" lang="ja-JP" altLang="en-US" sz="1400" b="1"/>
                        <a:t>・収支計画（</a:t>
                      </a:r>
                      <a:r>
                        <a:rPr kumimoji="1" lang="en-US" altLang="ja-JP" sz="1400" b="1"/>
                        <a:t>R8</a:t>
                      </a:r>
                      <a:r>
                        <a:rPr kumimoji="1" lang="ja-JP" altLang="en-US" sz="1400" b="1"/>
                        <a:t>～</a:t>
                      </a:r>
                      <a:r>
                        <a:rPr kumimoji="1" lang="en-US" altLang="ja-JP" sz="1400" b="1"/>
                        <a:t>R10</a:t>
                      </a:r>
                      <a:r>
                        <a:rPr kumimoji="1" lang="ja-JP" altLang="en-US" sz="1400" b="1"/>
                        <a:t>分）</a:t>
                      </a:r>
                      <a:endParaRPr kumimoji="1" lang="en-US" altLang="ja-JP" sz="1400" b="1"/>
                    </a:p>
                    <a:p>
                      <a:r>
                        <a:rPr kumimoji="1" lang="ja-JP" altLang="en-US" sz="1400" b="1"/>
                        <a:t>・過去３年分の税務申告書</a:t>
                      </a:r>
                      <a:endParaRPr kumimoji="1" lang="en-US" altLang="ja-JP" sz="1400" b="1"/>
                    </a:p>
                  </a:txBody>
                  <a:tcPr/>
                </a:tc>
                <a:tc>
                  <a:txBody>
                    <a:bodyPr/>
                    <a:lstStyle/>
                    <a:p>
                      <a:endParaRPr kumimoji="1" lang="ja-JP" altLang="en-US" sz="1400" b="1"/>
                    </a:p>
                  </a:txBody>
                  <a:tcPr/>
                </a:tc>
                <a:extLst>
                  <a:ext uri="{0D108BD9-81ED-4DB2-BD59-A6C34878D82A}">
                    <a16:rowId xmlns:a16="http://schemas.microsoft.com/office/drawing/2014/main" val="2598353331"/>
                  </a:ext>
                </a:extLst>
              </a:tr>
              <a:tr h="718971">
                <a:tc>
                  <a:txBody>
                    <a:bodyPr/>
                    <a:lstStyle/>
                    <a:p>
                      <a:pPr algn="ctr"/>
                      <a:endParaRPr kumimoji="1" lang="en-US" altLang="ja-JP" sz="1400" b="1"/>
                    </a:p>
                    <a:p>
                      <a:pPr algn="ctr"/>
                      <a:r>
                        <a:rPr kumimoji="1" lang="ja-JP" altLang="en-US" sz="1400" b="1"/>
                        <a:t>交付決定前着手届</a:t>
                      </a:r>
                    </a:p>
                  </a:txBody>
                  <a:tcPr/>
                </a:tc>
                <a:tc>
                  <a:txBody>
                    <a:bodyPr/>
                    <a:lstStyle/>
                    <a:p>
                      <a:pPr algn="ctr"/>
                      <a:r>
                        <a:rPr kumimoji="1" lang="ja-JP" altLang="en-US" sz="1400" b="1"/>
                        <a:t>交付決定前に事業に着手する必要があるとき</a:t>
                      </a:r>
                      <a:endParaRPr kumimoji="1" lang="en-US" altLang="ja-JP" sz="1400" b="1"/>
                    </a:p>
                  </a:txBody>
                  <a:tcPr/>
                </a:tc>
                <a:tc>
                  <a:txBody>
                    <a:bodyPr/>
                    <a:lstStyle/>
                    <a:p>
                      <a:endParaRPr kumimoji="1" lang="en-US" altLang="ja-JP" sz="1400" b="1"/>
                    </a:p>
                    <a:p>
                      <a:pPr algn="ctr"/>
                      <a:r>
                        <a:rPr kumimoji="1" lang="ja-JP" altLang="en-US" sz="1400" b="1" u="sng"/>
                        <a:t>交付決定前着手届（様式第</a:t>
                      </a:r>
                      <a:r>
                        <a:rPr kumimoji="1" lang="en-US" altLang="ja-JP" sz="1400" b="1" u="sng"/>
                        <a:t>8</a:t>
                      </a:r>
                      <a:r>
                        <a:rPr kumimoji="1" lang="ja-JP" altLang="en-US" sz="1400" b="1" u="sng"/>
                        <a:t>号）</a:t>
                      </a:r>
                      <a:endParaRPr kumimoji="1" lang="en-US" altLang="ja-JP" sz="1400" b="1" u="sng"/>
                    </a:p>
                  </a:txBody>
                  <a:tcPr/>
                </a:tc>
                <a:tc>
                  <a:txBody>
                    <a:bodyPr/>
                    <a:lstStyle/>
                    <a:p>
                      <a:endParaRPr kumimoji="1" lang="ja-JP" altLang="en-US" sz="1400" b="1"/>
                    </a:p>
                  </a:txBody>
                  <a:tcPr/>
                </a:tc>
                <a:extLst>
                  <a:ext uri="{0D108BD9-81ED-4DB2-BD59-A6C34878D82A}">
                    <a16:rowId xmlns:a16="http://schemas.microsoft.com/office/drawing/2014/main" val="4105180919"/>
                  </a:ext>
                </a:extLst>
              </a:tr>
              <a:tr h="329528">
                <a:tc gridSpan="4">
                  <a:txBody>
                    <a:bodyPr/>
                    <a:lstStyle/>
                    <a:p>
                      <a:pPr algn="ctr"/>
                      <a:r>
                        <a:rPr kumimoji="1" lang="ja-JP" altLang="en-US" sz="1400" b="1">
                          <a:solidFill>
                            <a:srgbClr val="FF0000"/>
                          </a:solidFill>
                        </a:rPr>
                        <a:t>交付決定</a:t>
                      </a:r>
                    </a:p>
                  </a:txBody>
                  <a:tcPr/>
                </a:tc>
                <a:tc hMerge="1">
                  <a:txBody>
                    <a:bodyPr/>
                    <a:lstStyle/>
                    <a:p>
                      <a:pPr algn="ctr"/>
                      <a:endParaRPr kumimoji="1" lang="en-US" altLang="ja-JP" sz="1400" b="1"/>
                    </a:p>
                  </a:txBody>
                  <a:tcPr/>
                </a:tc>
                <a:tc hMerge="1">
                  <a:txBody>
                    <a:bodyPr/>
                    <a:lstStyle/>
                    <a:p>
                      <a:endParaRPr kumimoji="1" lang="en-US" altLang="ja-JP" sz="1400" b="1"/>
                    </a:p>
                  </a:txBody>
                  <a:tcPr/>
                </a:tc>
                <a:tc hMerge="1">
                  <a:txBody>
                    <a:bodyPr/>
                    <a:lstStyle/>
                    <a:p>
                      <a:endParaRPr kumimoji="1" lang="ja-JP" altLang="en-US" sz="1400" b="1"/>
                    </a:p>
                  </a:txBody>
                  <a:tcPr/>
                </a:tc>
                <a:extLst>
                  <a:ext uri="{0D108BD9-81ED-4DB2-BD59-A6C34878D82A}">
                    <a16:rowId xmlns:a16="http://schemas.microsoft.com/office/drawing/2014/main" val="598878173"/>
                  </a:ext>
                </a:extLst>
              </a:tr>
              <a:tr h="299571">
                <a:tc>
                  <a:txBody>
                    <a:bodyPr/>
                    <a:lstStyle/>
                    <a:p>
                      <a:pPr algn="ctr"/>
                      <a:r>
                        <a:rPr kumimoji="1" lang="ja-JP" altLang="en-US" sz="1400" b="1"/>
                        <a:t>着手届</a:t>
                      </a:r>
                    </a:p>
                  </a:txBody>
                  <a:tcPr/>
                </a:tc>
                <a:tc>
                  <a:txBody>
                    <a:bodyPr/>
                    <a:lstStyle/>
                    <a:p>
                      <a:pPr algn="ctr"/>
                      <a:r>
                        <a:rPr kumimoji="1" lang="ja-JP" altLang="en-US" sz="1400" b="1"/>
                        <a:t>事業着手するとき</a:t>
                      </a:r>
                      <a:endParaRPr kumimoji="1" lang="en-US" altLang="ja-JP" sz="1400" b="1"/>
                    </a:p>
                  </a:txBody>
                  <a:tcPr/>
                </a:tc>
                <a:tc>
                  <a:txBody>
                    <a:bodyPr/>
                    <a:lstStyle/>
                    <a:p>
                      <a:pPr algn="ctr"/>
                      <a:r>
                        <a:rPr kumimoji="1" lang="ja-JP" altLang="en-US" sz="1400" b="1" u="sng"/>
                        <a:t>着手届（様式第</a:t>
                      </a:r>
                      <a:r>
                        <a:rPr kumimoji="1" lang="en-US" altLang="ja-JP" sz="1400" b="1" u="sng"/>
                        <a:t>7</a:t>
                      </a:r>
                      <a:r>
                        <a:rPr kumimoji="1" lang="ja-JP" altLang="en-US" sz="1400" b="1" u="sng"/>
                        <a:t>号）</a:t>
                      </a:r>
                      <a:endParaRPr kumimoji="1" lang="en-US" altLang="ja-JP" sz="1400" b="1" u="sng"/>
                    </a:p>
                  </a:txBody>
                  <a:tcPr/>
                </a:tc>
                <a:tc>
                  <a:txBody>
                    <a:bodyPr/>
                    <a:lstStyle/>
                    <a:p>
                      <a:endParaRPr kumimoji="1" lang="ja-JP" altLang="en-US" sz="1400" b="1"/>
                    </a:p>
                  </a:txBody>
                  <a:tcPr/>
                </a:tc>
                <a:extLst>
                  <a:ext uri="{0D108BD9-81ED-4DB2-BD59-A6C34878D82A}">
                    <a16:rowId xmlns:a16="http://schemas.microsoft.com/office/drawing/2014/main" val="721203783"/>
                  </a:ext>
                </a:extLst>
              </a:tr>
              <a:tr h="659205">
                <a:tc gridSpan="4">
                  <a:txBody>
                    <a:bodyPr/>
                    <a:lstStyle/>
                    <a:p>
                      <a:pPr algn="l"/>
                      <a:r>
                        <a:rPr kumimoji="1" lang="ja-JP" altLang="en-US" sz="1400" b="1">
                          <a:solidFill>
                            <a:srgbClr val="FF0000"/>
                          </a:solidFill>
                        </a:rPr>
                        <a:t>事業着手（施設の整備、機械の導入）</a:t>
                      </a:r>
                      <a:endParaRPr kumimoji="1" lang="en-US" altLang="ja-JP" sz="1400" b="1">
                        <a:solidFill>
                          <a:srgbClr val="FF0000"/>
                        </a:solidFill>
                      </a:endParaRPr>
                    </a:p>
                    <a:p>
                      <a:pPr algn="l"/>
                      <a:r>
                        <a:rPr kumimoji="1" lang="ja-JP" altLang="en-US" sz="1400" b="1">
                          <a:solidFill>
                            <a:srgbClr val="FF0000"/>
                          </a:solidFill>
                        </a:rPr>
                        <a:t>（交付決定前着手届の提出がある際は、交付決定前に着手可）</a:t>
                      </a:r>
                    </a:p>
                  </a:txBody>
                  <a:tcPr/>
                </a:tc>
                <a:tc hMerge="1">
                  <a:txBody>
                    <a:bodyPr/>
                    <a:lstStyle/>
                    <a:p>
                      <a:pPr algn="ctr"/>
                      <a:endParaRPr kumimoji="1" lang="en-US" altLang="ja-JP" sz="1400" b="1"/>
                    </a:p>
                  </a:txBody>
                  <a:tcPr/>
                </a:tc>
                <a:tc hMerge="1">
                  <a:txBody>
                    <a:bodyPr/>
                    <a:lstStyle/>
                    <a:p>
                      <a:endParaRPr kumimoji="1" lang="en-US" altLang="ja-JP" sz="1400" b="1"/>
                    </a:p>
                  </a:txBody>
                  <a:tcPr/>
                </a:tc>
                <a:tc hMerge="1">
                  <a:txBody>
                    <a:bodyPr/>
                    <a:lstStyle/>
                    <a:p>
                      <a:endParaRPr kumimoji="1" lang="ja-JP" altLang="en-US" sz="1400" b="1"/>
                    </a:p>
                  </a:txBody>
                  <a:tcPr/>
                </a:tc>
                <a:extLst>
                  <a:ext uri="{0D108BD9-81ED-4DB2-BD59-A6C34878D82A}">
                    <a16:rowId xmlns:a16="http://schemas.microsoft.com/office/drawing/2014/main" val="1325905066"/>
                  </a:ext>
                </a:extLst>
              </a:tr>
            </a:tbl>
          </a:graphicData>
        </a:graphic>
      </p:graphicFrame>
      <p:sp>
        <p:nvSpPr>
          <p:cNvPr id="5" name="テキスト ボックス 4">
            <a:extLst>
              <a:ext uri="{FF2B5EF4-FFF2-40B4-BE49-F238E27FC236}">
                <a16:creationId xmlns:a16="http://schemas.microsoft.com/office/drawing/2014/main" id="{DC7B265B-597D-3AAA-58A5-7EBCAAA5D079}"/>
              </a:ext>
            </a:extLst>
          </p:cNvPr>
          <p:cNvSpPr txBox="1"/>
          <p:nvPr/>
        </p:nvSpPr>
        <p:spPr>
          <a:xfrm>
            <a:off x="504594" y="840975"/>
            <a:ext cx="11230206" cy="615553"/>
          </a:xfrm>
          <a:prstGeom prst="rect">
            <a:avLst/>
          </a:prstGeom>
          <a:noFill/>
        </p:spPr>
        <p:txBody>
          <a:bodyPr wrap="square" rtlCol="0">
            <a:spAutoFit/>
          </a:bodyPr>
          <a:lstStyle/>
          <a:p>
            <a:r>
              <a:rPr kumimoji="1" lang="en-US" altLang="ja-JP" sz="2000" dirty="0"/>
              <a:t>【</a:t>
            </a:r>
            <a:r>
              <a:rPr kumimoji="1" lang="ja-JP" altLang="en-US" sz="2000" dirty="0"/>
              <a:t>計画承認後の手続き</a:t>
            </a:r>
            <a:r>
              <a:rPr kumimoji="1" lang="en-US" altLang="ja-JP" sz="2000" dirty="0"/>
              <a:t>】</a:t>
            </a:r>
          </a:p>
          <a:p>
            <a:r>
              <a:rPr lang="ja-JP" altLang="en-US" sz="1400" dirty="0"/>
              <a:t>   ②　交付申請　　書類提出先：農業農村支援センター（重点支援メニュー）、園芸畜産課（経営継続支援メニュー、家畜運搬体制整備支援メニュー）</a:t>
            </a:r>
            <a:endParaRPr kumimoji="1" lang="ja-JP" altLang="en-US" sz="1400" dirty="0"/>
          </a:p>
        </p:txBody>
      </p:sp>
      <p:grpSp>
        <p:nvGrpSpPr>
          <p:cNvPr id="12" name="グループ化 11">
            <a:extLst>
              <a:ext uri="{FF2B5EF4-FFF2-40B4-BE49-F238E27FC236}">
                <a16:creationId xmlns:a16="http://schemas.microsoft.com/office/drawing/2014/main" id="{F3A9EA0F-1D45-C9C9-B075-B48393D8C30A}"/>
              </a:ext>
            </a:extLst>
          </p:cNvPr>
          <p:cNvGrpSpPr/>
          <p:nvPr/>
        </p:nvGrpSpPr>
        <p:grpSpPr>
          <a:xfrm flipV="1">
            <a:off x="4191000" y="2819399"/>
            <a:ext cx="3429000" cy="45719"/>
            <a:chOff x="609600" y="1981200"/>
            <a:chExt cx="3657600" cy="34636"/>
          </a:xfrm>
        </p:grpSpPr>
        <p:cxnSp>
          <p:nvCxnSpPr>
            <p:cNvPr id="13" name="直線コネクタ 12">
              <a:extLst>
                <a:ext uri="{FF2B5EF4-FFF2-40B4-BE49-F238E27FC236}">
                  <a16:creationId xmlns:a16="http://schemas.microsoft.com/office/drawing/2014/main" id="{15243F6C-D132-B610-84D6-793D45B4D264}"/>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02D55A91-35C3-1320-C0AF-797AD62DB944}"/>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58081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58B43BF-C70A-AF54-287B-4A452C43CEC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6122CD3-37F1-1340-5256-A20E0EA689C2}"/>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A41E478B-EF1A-7CBD-7E4E-B864B06005BD}"/>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2E33B25C-699F-5548-213D-6620B49B22EF}"/>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28</a:t>
            </a:fld>
            <a:endParaRPr/>
          </a:p>
        </p:txBody>
      </p:sp>
      <p:sp>
        <p:nvSpPr>
          <p:cNvPr id="5" name="テキスト ボックス 4">
            <a:extLst>
              <a:ext uri="{FF2B5EF4-FFF2-40B4-BE49-F238E27FC236}">
                <a16:creationId xmlns:a16="http://schemas.microsoft.com/office/drawing/2014/main" id="{55EA304B-775F-A799-5C67-9B6D98F59F53}"/>
              </a:ext>
            </a:extLst>
          </p:cNvPr>
          <p:cNvSpPr txBox="1"/>
          <p:nvPr/>
        </p:nvSpPr>
        <p:spPr>
          <a:xfrm>
            <a:off x="501281" y="827149"/>
            <a:ext cx="6705600" cy="677108"/>
          </a:xfrm>
          <a:prstGeom prst="rect">
            <a:avLst/>
          </a:prstGeom>
          <a:noFill/>
        </p:spPr>
        <p:txBody>
          <a:bodyPr wrap="square" rtlCol="0">
            <a:spAutoFit/>
          </a:bodyPr>
          <a:lstStyle/>
          <a:p>
            <a:r>
              <a:rPr kumimoji="1" lang="en-US" altLang="ja-JP" sz="2000"/>
              <a:t>【</a:t>
            </a:r>
            <a:r>
              <a:rPr kumimoji="1" lang="ja-JP" altLang="en-US" sz="2000"/>
              <a:t>計画承認後の手続き</a:t>
            </a:r>
            <a:r>
              <a:rPr kumimoji="1" lang="en-US" altLang="ja-JP" sz="2000"/>
              <a:t>】</a:t>
            </a:r>
          </a:p>
          <a:p>
            <a:r>
              <a:rPr lang="ja-JP" altLang="en-US"/>
              <a:t>   </a:t>
            </a:r>
            <a:endParaRPr kumimoji="1" lang="ja-JP" altLang="en-US"/>
          </a:p>
        </p:txBody>
      </p:sp>
      <p:sp>
        <p:nvSpPr>
          <p:cNvPr id="7" name="テキスト ボックス 6">
            <a:extLst>
              <a:ext uri="{FF2B5EF4-FFF2-40B4-BE49-F238E27FC236}">
                <a16:creationId xmlns:a16="http://schemas.microsoft.com/office/drawing/2014/main" id="{1CA82712-91EF-09BE-BD48-25AC134AF7A3}"/>
              </a:ext>
            </a:extLst>
          </p:cNvPr>
          <p:cNvSpPr txBox="1"/>
          <p:nvPr/>
        </p:nvSpPr>
        <p:spPr>
          <a:xfrm>
            <a:off x="501281" y="1404278"/>
            <a:ext cx="11430000" cy="4185761"/>
          </a:xfrm>
          <a:prstGeom prst="rect">
            <a:avLst/>
          </a:prstGeom>
          <a:noFill/>
        </p:spPr>
        <p:txBody>
          <a:bodyPr wrap="square" rtlCol="0">
            <a:spAutoFit/>
          </a:bodyPr>
          <a:lstStyle/>
          <a:p>
            <a:r>
              <a:rPr lang="en-US" altLang="ja-JP" sz="1600"/>
              <a:t>〈</a:t>
            </a:r>
            <a:r>
              <a:rPr lang="ja-JP" altLang="en-US"/>
              <a:t>留意事項</a:t>
            </a:r>
            <a:r>
              <a:rPr lang="en-US" altLang="ja-JP"/>
              <a:t>〉</a:t>
            </a:r>
          </a:p>
          <a:p>
            <a:r>
              <a:rPr lang="ja-JP" altLang="en-US"/>
              <a:t>・実施計画承認・割当内示後は、</a:t>
            </a:r>
            <a:r>
              <a:rPr lang="ja-JP" altLang="en-US" u="sng"/>
              <a:t>補助金交付申請書（様式第</a:t>
            </a:r>
            <a:r>
              <a:rPr lang="en-US" altLang="ja-JP" u="sng"/>
              <a:t>1</a:t>
            </a:r>
            <a:r>
              <a:rPr lang="ja-JP" altLang="en-US" u="sng"/>
              <a:t>号）、収支予算書（様式第</a:t>
            </a:r>
            <a:r>
              <a:rPr lang="en-US" altLang="ja-JP" u="sng"/>
              <a:t>2</a:t>
            </a:r>
            <a:r>
              <a:rPr lang="ja-JP" altLang="en-US" u="sng"/>
              <a:t>号）</a:t>
            </a:r>
            <a:r>
              <a:rPr lang="ja-JP" altLang="en-US"/>
              <a:t>、</a:t>
            </a:r>
            <a:endParaRPr lang="en-US" altLang="ja-JP"/>
          </a:p>
          <a:p>
            <a:r>
              <a:rPr lang="en-US" altLang="ja-JP"/>
              <a:t>  </a:t>
            </a:r>
            <a:r>
              <a:rPr lang="ja-JP" altLang="en-US"/>
              <a:t>実施計画書（様式第</a:t>
            </a:r>
            <a:r>
              <a:rPr lang="en-US" altLang="ja-JP"/>
              <a:t>2</a:t>
            </a:r>
            <a:r>
              <a:rPr lang="ja-JP" altLang="en-US"/>
              <a:t>ｰ</a:t>
            </a:r>
            <a:r>
              <a:rPr lang="en-US" altLang="ja-JP"/>
              <a:t>1</a:t>
            </a:r>
            <a:r>
              <a:rPr lang="ja-JP" altLang="en-US"/>
              <a:t>号、様式第</a:t>
            </a:r>
            <a:r>
              <a:rPr lang="en-US" altLang="ja-JP"/>
              <a:t>2</a:t>
            </a:r>
            <a:r>
              <a:rPr lang="ja-JP" altLang="en-US"/>
              <a:t>ｰ</a:t>
            </a:r>
            <a:r>
              <a:rPr lang="en-US" altLang="ja-JP"/>
              <a:t>2</a:t>
            </a:r>
            <a:r>
              <a:rPr lang="ja-JP" altLang="en-US"/>
              <a:t>号）以下添付書類を提出してください。</a:t>
            </a:r>
            <a:endParaRPr lang="en-US" altLang="ja-JP"/>
          </a:p>
          <a:p>
            <a:r>
              <a:rPr lang="ja-JP" altLang="en-US"/>
              <a:t>　（</a:t>
            </a:r>
            <a:r>
              <a:rPr lang="en-US" altLang="ja-JP"/>
              <a:t>※</a:t>
            </a:r>
            <a:r>
              <a:rPr lang="ja-JP" altLang="en-US"/>
              <a:t>添付書類：仕様書やカタログや金額が分かるもの（見積りの写し）等、取組前の写真、位置図・配置図・平面図・</a:t>
            </a:r>
            <a:endParaRPr lang="en-US" altLang="ja-JP"/>
          </a:p>
          <a:p>
            <a:r>
              <a:rPr lang="en-US" altLang="ja-JP"/>
              <a:t>                              </a:t>
            </a:r>
            <a:r>
              <a:rPr lang="ja-JP" altLang="en-US"/>
              <a:t>立面図等、収支計画（Ｒ８～Ｒ</a:t>
            </a:r>
            <a:r>
              <a:rPr lang="en-US" altLang="ja-JP"/>
              <a:t>10</a:t>
            </a:r>
            <a:r>
              <a:rPr lang="ja-JP" altLang="en-US"/>
              <a:t>分）、過去３年分の税務申告書）</a:t>
            </a:r>
            <a:endParaRPr lang="en-US" altLang="ja-JP"/>
          </a:p>
          <a:p>
            <a:endParaRPr lang="en-US" altLang="ja-JP" sz="1600"/>
          </a:p>
          <a:p>
            <a:r>
              <a:rPr lang="ja-JP" altLang="en-US"/>
              <a:t>・契約時、原則として入札を行うものとし、入札に付し難い場合は、３者見積り徴取をしてください。</a:t>
            </a:r>
            <a:endParaRPr lang="en-US" altLang="ja-JP"/>
          </a:p>
          <a:p>
            <a:r>
              <a:rPr lang="ja-JP" altLang="en-US"/>
              <a:t>　ただし、以下の場合は１者の見積りでも可とします。</a:t>
            </a:r>
            <a:endParaRPr lang="en-US" altLang="ja-JP"/>
          </a:p>
          <a:p>
            <a:endParaRPr lang="en-US" altLang="ja-JP"/>
          </a:p>
          <a:p>
            <a:r>
              <a:rPr lang="ja-JP" altLang="en-US"/>
              <a:t>　◇特殊な技術や技能、資格、実績、経験、設備機器等を要し、他に代替しうる者（事業者）がいない場合</a:t>
            </a:r>
            <a:endParaRPr lang="en-US" altLang="ja-JP"/>
          </a:p>
          <a:p>
            <a:r>
              <a:rPr lang="ja-JP" altLang="en-US"/>
              <a:t>　◇契約の目的物が代替性のないものであるとき</a:t>
            </a:r>
            <a:endParaRPr lang="en-US" altLang="ja-JP"/>
          </a:p>
          <a:p>
            <a:r>
              <a:rPr lang="ja-JP" altLang="en-US"/>
              <a:t>　◇同一の規格および品質の物品で売主により価格が異ならないものを購入するとき</a:t>
            </a:r>
            <a:endParaRPr lang="en-US" altLang="ja-JP"/>
          </a:p>
          <a:p>
            <a:r>
              <a:rPr lang="ja-JP" altLang="en-US"/>
              <a:t>　◇分解検査等の後でなければ見積りのできない物品の修繕をするとき</a:t>
            </a:r>
            <a:endParaRPr lang="en-US" altLang="ja-JP"/>
          </a:p>
          <a:p>
            <a:r>
              <a:rPr lang="ja-JP" altLang="en-US"/>
              <a:t>　◇せり等見積りが出せない場合は平均価格を提示する</a:t>
            </a:r>
            <a:endParaRPr lang="en-US" altLang="ja-JP"/>
          </a:p>
          <a:p>
            <a:endParaRPr lang="en-US" altLang="ja-JP" sz="1600"/>
          </a:p>
        </p:txBody>
      </p:sp>
      <p:grpSp>
        <p:nvGrpSpPr>
          <p:cNvPr id="12" name="グループ化 11">
            <a:extLst>
              <a:ext uri="{FF2B5EF4-FFF2-40B4-BE49-F238E27FC236}">
                <a16:creationId xmlns:a16="http://schemas.microsoft.com/office/drawing/2014/main" id="{C1762570-2502-9444-FDA6-3B4C25A69FC9}"/>
              </a:ext>
            </a:extLst>
          </p:cNvPr>
          <p:cNvGrpSpPr/>
          <p:nvPr/>
        </p:nvGrpSpPr>
        <p:grpSpPr>
          <a:xfrm flipV="1">
            <a:off x="685800" y="2216526"/>
            <a:ext cx="4038600" cy="45719"/>
            <a:chOff x="609600" y="1981200"/>
            <a:chExt cx="3657600" cy="34636"/>
          </a:xfrm>
        </p:grpSpPr>
        <p:cxnSp>
          <p:nvCxnSpPr>
            <p:cNvPr id="13" name="直線コネクタ 12">
              <a:extLst>
                <a:ext uri="{FF2B5EF4-FFF2-40B4-BE49-F238E27FC236}">
                  <a16:creationId xmlns:a16="http://schemas.microsoft.com/office/drawing/2014/main" id="{9B079374-C0AF-BB68-1339-65FA44ADBDE5}"/>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A80F368-B2DA-34C6-E71A-A2924F08F536}"/>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57844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57479CB-88F4-4CAC-4206-0420A858432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B443EAE-2BE3-F06B-6275-614B98CC066C}"/>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740C7CB1-E575-D80A-AAFB-A3DC2A77169F}"/>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0775DECF-C557-3C38-98A3-EB40820F6A91}"/>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29</a:t>
            </a:fld>
            <a:endParaRPr/>
          </a:p>
        </p:txBody>
      </p:sp>
      <p:graphicFrame>
        <p:nvGraphicFramePr>
          <p:cNvPr id="4" name="表 3">
            <a:extLst>
              <a:ext uri="{FF2B5EF4-FFF2-40B4-BE49-F238E27FC236}">
                <a16:creationId xmlns:a16="http://schemas.microsoft.com/office/drawing/2014/main" id="{8694A260-67B0-B139-FAEB-DBB4A7C3A002}"/>
              </a:ext>
            </a:extLst>
          </p:cNvPr>
          <p:cNvGraphicFramePr>
            <a:graphicFrameLocks noGrp="1"/>
          </p:cNvGraphicFramePr>
          <p:nvPr>
            <p:extLst>
              <p:ext uri="{D42A27DB-BD31-4B8C-83A1-F6EECF244321}">
                <p14:modId xmlns:p14="http://schemas.microsoft.com/office/powerpoint/2010/main" val="1943454202"/>
              </p:ext>
            </p:extLst>
          </p:nvPr>
        </p:nvGraphicFramePr>
        <p:xfrm>
          <a:off x="687375" y="2288895"/>
          <a:ext cx="10489767" cy="1636541"/>
        </p:xfrm>
        <a:graphic>
          <a:graphicData uri="http://schemas.openxmlformats.org/drawingml/2006/table">
            <a:tbl>
              <a:tblPr firstRow="1" bandRow="1">
                <a:tableStyleId>{F5AB1C69-6EDB-4FF4-983F-18BD219EF322}</a:tableStyleId>
              </a:tblPr>
              <a:tblGrid>
                <a:gridCol w="1802967">
                  <a:extLst>
                    <a:ext uri="{9D8B030D-6E8A-4147-A177-3AD203B41FA5}">
                      <a16:colId xmlns:a16="http://schemas.microsoft.com/office/drawing/2014/main" val="3283778980"/>
                    </a:ext>
                  </a:extLst>
                </a:gridCol>
                <a:gridCol w="1600200">
                  <a:extLst>
                    <a:ext uri="{9D8B030D-6E8A-4147-A177-3AD203B41FA5}">
                      <a16:colId xmlns:a16="http://schemas.microsoft.com/office/drawing/2014/main" val="2675879746"/>
                    </a:ext>
                  </a:extLst>
                </a:gridCol>
                <a:gridCol w="3813024">
                  <a:extLst>
                    <a:ext uri="{9D8B030D-6E8A-4147-A177-3AD203B41FA5}">
                      <a16:colId xmlns:a16="http://schemas.microsoft.com/office/drawing/2014/main" val="2814129837"/>
                    </a:ext>
                  </a:extLst>
                </a:gridCol>
                <a:gridCol w="3273576">
                  <a:extLst>
                    <a:ext uri="{9D8B030D-6E8A-4147-A177-3AD203B41FA5}">
                      <a16:colId xmlns:a16="http://schemas.microsoft.com/office/drawing/2014/main" val="3496933670"/>
                    </a:ext>
                  </a:extLst>
                </a:gridCol>
              </a:tblGrid>
              <a:tr h="247024">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247024">
                <a:tc gridSpan="4">
                  <a:txBody>
                    <a:bodyPr/>
                    <a:lstStyle/>
                    <a:p>
                      <a:pPr algn="l"/>
                      <a:r>
                        <a:rPr kumimoji="1" lang="en-US" altLang="ja-JP" sz="1600" b="1"/>
                        <a:t>【</a:t>
                      </a:r>
                      <a:r>
                        <a:rPr kumimoji="1" lang="ja-JP" altLang="en-US" sz="1600" b="1"/>
                        <a:t>概算払い請求</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63471572"/>
                  </a:ext>
                </a:extLst>
              </a:tr>
              <a:tr h="965981">
                <a:tc>
                  <a:txBody>
                    <a:bodyPr/>
                    <a:lstStyle/>
                    <a:p>
                      <a:pPr algn="ctr"/>
                      <a:endParaRPr kumimoji="1" lang="en-US" altLang="ja-JP" sz="1600" b="1"/>
                    </a:p>
                    <a:p>
                      <a:pPr algn="ctr"/>
                      <a:r>
                        <a:rPr kumimoji="1" lang="ja-JP" altLang="en-US" sz="1600" b="1"/>
                        <a:t>概算払い請求</a:t>
                      </a:r>
                    </a:p>
                  </a:txBody>
                  <a:tcPr/>
                </a:tc>
                <a:tc>
                  <a:txBody>
                    <a:bodyPr/>
                    <a:lstStyle/>
                    <a:p>
                      <a:pPr algn="ctr"/>
                      <a:endParaRPr kumimoji="1" lang="en-US" altLang="ja-JP" sz="1600" b="1"/>
                    </a:p>
                    <a:p>
                      <a:pPr algn="ctr"/>
                      <a:r>
                        <a:rPr kumimoji="1" lang="ja-JP" altLang="en-US" sz="1600" b="1"/>
                        <a:t>概算払いを求めるとき</a:t>
                      </a:r>
                      <a:endParaRPr kumimoji="1" lang="en-US" altLang="ja-JP" sz="1600" b="1"/>
                    </a:p>
                  </a:txBody>
                  <a:tcPr/>
                </a:tc>
                <a:tc>
                  <a:txBody>
                    <a:bodyPr/>
                    <a:lstStyle/>
                    <a:p>
                      <a:pPr>
                        <a:lnSpc>
                          <a:spcPct val="150000"/>
                        </a:lnSpc>
                      </a:pPr>
                      <a:r>
                        <a:rPr kumimoji="1" lang="ja-JP" altLang="en-US" sz="1600" b="1" u="sng"/>
                        <a:t>・概算払い請求書（様式第</a:t>
                      </a:r>
                      <a:r>
                        <a:rPr kumimoji="1" lang="en-US" altLang="ja-JP" sz="1600" b="1" u="sng"/>
                        <a:t>12</a:t>
                      </a:r>
                      <a:r>
                        <a:rPr kumimoji="1" lang="ja-JP" altLang="en-US" sz="1600" b="1" u="sng"/>
                        <a:t>号）</a:t>
                      </a:r>
                      <a:endParaRPr kumimoji="1" lang="en-US" altLang="ja-JP" sz="1600" b="1" u="sng"/>
                    </a:p>
                    <a:p>
                      <a:pPr>
                        <a:lnSpc>
                          <a:spcPct val="100000"/>
                        </a:lnSpc>
                      </a:pPr>
                      <a:r>
                        <a:rPr kumimoji="1" lang="en-US" altLang="ja-JP" sz="1600" b="1"/>
                        <a:t>〈</a:t>
                      </a:r>
                      <a:r>
                        <a:rPr kumimoji="1" lang="ja-JP" altLang="en-US" sz="1600" b="1"/>
                        <a:t>添付書類</a:t>
                      </a:r>
                      <a:r>
                        <a:rPr kumimoji="1" lang="en-US" altLang="ja-JP" sz="1600" b="1"/>
                        <a:t>〉</a:t>
                      </a:r>
                    </a:p>
                    <a:p>
                      <a:pPr>
                        <a:lnSpc>
                          <a:spcPct val="100000"/>
                        </a:lnSpc>
                      </a:pPr>
                      <a:r>
                        <a:rPr kumimoji="1" lang="ja-JP" altLang="en-US" sz="1600" b="1"/>
                        <a:t>・請求書および納品書等</a:t>
                      </a:r>
                      <a:endParaRPr kumimoji="1" lang="en-US" altLang="ja-JP" sz="1600" b="1"/>
                    </a:p>
                  </a:txBody>
                  <a:tcPr/>
                </a:tc>
                <a:tc>
                  <a:txBody>
                    <a:bodyPr/>
                    <a:lstStyle/>
                    <a:p>
                      <a:endParaRPr kumimoji="1" lang="ja-JP" altLang="en-US" sz="1400" b="1"/>
                    </a:p>
                  </a:txBody>
                  <a:tcPr/>
                </a:tc>
                <a:extLst>
                  <a:ext uri="{0D108BD9-81ED-4DB2-BD59-A6C34878D82A}">
                    <a16:rowId xmlns:a16="http://schemas.microsoft.com/office/drawing/2014/main" val="2598353331"/>
                  </a:ext>
                </a:extLst>
              </a:tr>
            </a:tbl>
          </a:graphicData>
        </a:graphic>
      </p:graphicFrame>
      <p:sp>
        <p:nvSpPr>
          <p:cNvPr id="5" name="テキスト ボックス 4">
            <a:extLst>
              <a:ext uri="{FF2B5EF4-FFF2-40B4-BE49-F238E27FC236}">
                <a16:creationId xmlns:a16="http://schemas.microsoft.com/office/drawing/2014/main" id="{0ACC79F3-9DBB-CA87-EC25-48EC14A01BA3}"/>
              </a:ext>
            </a:extLst>
          </p:cNvPr>
          <p:cNvSpPr txBox="1"/>
          <p:nvPr/>
        </p:nvSpPr>
        <p:spPr>
          <a:xfrm>
            <a:off x="502581" y="819345"/>
            <a:ext cx="11460819" cy="923330"/>
          </a:xfrm>
          <a:prstGeom prst="rect">
            <a:avLst/>
          </a:prstGeom>
          <a:noFill/>
        </p:spPr>
        <p:txBody>
          <a:bodyPr wrap="square" rtlCol="0">
            <a:spAutoFit/>
          </a:bodyPr>
          <a:lstStyle/>
          <a:p>
            <a:r>
              <a:rPr kumimoji="1" lang="en-US" altLang="ja-JP" sz="2000" dirty="0"/>
              <a:t>【</a:t>
            </a:r>
            <a:r>
              <a:rPr kumimoji="1" lang="ja-JP" altLang="en-US" sz="2000" dirty="0"/>
              <a:t>概算払い請求について</a:t>
            </a:r>
            <a:r>
              <a:rPr kumimoji="1" lang="en-US" altLang="ja-JP" sz="2000" dirty="0"/>
              <a:t>】</a:t>
            </a:r>
          </a:p>
          <a:p>
            <a:r>
              <a:rPr lang="ja-JP" altLang="en-US" dirty="0"/>
              <a:t>   ③概算払い請求　　</a:t>
            </a:r>
            <a:endParaRPr lang="en-US" altLang="ja-JP" dirty="0"/>
          </a:p>
          <a:p>
            <a:r>
              <a:rPr lang="ja-JP" altLang="en-US" sz="1600" dirty="0"/>
              <a:t>書類提出先：農業農村支援センター（重点支援メニュー）、園芸畜産課（経営継続支援メニュー、家畜運搬体制整備支援メニュー）</a:t>
            </a:r>
            <a:endParaRPr kumimoji="1" lang="ja-JP" altLang="en-US" sz="1600" dirty="0"/>
          </a:p>
        </p:txBody>
      </p:sp>
      <p:sp>
        <p:nvSpPr>
          <p:cNvPr id="8" name="テキスト ボックス 7">
            <a:extLst>
              <a:ext uri="{FF2B5EF4-FFF2-40B4-BE49-F238E27FC236}">
                <a16:creationId xmlns:a16="http://schemas.microsoft.com/office/drawing/2014/main" id="{436ED112-8A47-E949-37CC-23FCE422B16F}"/>
              </a:ext>
            </a:extLst>
          </p:cNvPr>
          <p:cNvSpPr txBox="1"/>
          <p:nvPr/>
        </p:nvSpPr>
        <p:spPr>
          <a:xfrm>
            <a:off x="687375" y="4722239"/>
            <a:ext cx="10489767" cy="923330"/>
          </a:xfrm>
          <a:prstGeom prst="rect">
            <a:avLst/>
          </a:prstGeom>
          <a:noFill/>
        </p:spPr>
        <p:txBody>
          <a:bodyPr wrap="square" rtlCol="0">
            <a:spAutoFit/>
          </a:bodyPr>
          <a:lstStyle/>
          <a:p>
            <a:r>
              <a:rPr kumimoji="1" lang="en-US" altLang="ja-JP"/>
              <a:t>〈</a:t>
            </a:r>
            <a:r>
              <a:rPr kumimoji="1" lang="ja-JP" altLang="en-US"/>
              <a:t>留意事項</a:t>
            </a:r>
            <a:r>
              <a:rPr kumimoji="1" lang="en-US" altLang="ja-JP"/>
              <a:t>〉</a:t>
            </a:r>
          </a:p>
          <a:p>
            <a:r>
              <a:rPr lang="ja-JP" altLang="en-US"/>
              <a:t>・概算払い請求の際は、支払い金額および納品・施工等が確認できる書類（事業実施主体が実施した取組の請求書および納品書等）を添付してください。</a:t>
            </a:r>
            <a:endParaRPr kumimoji="1" lang="ja-JP" altLang="en-US"/>
          </a:p>
        </p:txBody>
      </p:sp>
    </p:spTree>
    <p:extLst>
      <p:ext uri="{BB962C8B-B14F-4D97-AF65-F5344CB8AC3E}">
        <p14:creationId xmlns:p14="http://schemas.microsoft.com/office/powerpoint/2010/main" val="309569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78839" y="210769"/>
            <a:ext cx="2550161" cy="505908"/>
          </a:xfrm>
          <a:prstGeom prst="rect">
            <a:avLst/>
          </a:prstGeom>
        </p:spPr>
        <p:txBody>
          <a:bodyPr vert="horz" wrap="square" lIns="0" tIns="13335" rIns="0" bIns="0" rtlCol="0">
            <a:spAutoFit/>
          </a:bodyPr>
          <a:lstStyle/>
          <a:p>
            <a:pPr marL="12700">
              <a:lnSpc>
                <a:spcPct val="100000"/>
              </a:lnSpc>
              <a:spcBef>
                <a:spcPts val="105"/>
              </a:spcBef>
            </a:pPr>
            <a:r>
              <a:rPr sz="3200" u="none">
                <a:solidFill>
                  <a:srgbClr val="181B0D"/>
                </a:solidFill>
                <a:latin typeface="ＭＳ Ｐゴシック"/>
                <a:cs typeface="ＭＳ Ｐゴシック"/>
              </a:rPr>
              <a:t>1.</a:t>
            </a:r>
            <a:r>
              <a:rPr lang="ja-JP" altLang="en-US" sz="3200" u="none">
                <a:solidFill>
                  <a:srgbClr val="181B0D"/>
                </a:solidFill>
                <a:latin typeface="ＭＳ Ｐゴシック"/>
                <a:cs typeface="ＭＳ Ｐゴシック"/>
              </a:rPr>
              <a:t>　</a:t>
            </a:r>
            <a:r>
              <a:rPr sz="3200" u="none" err="1">
                <a:solidFill>
                  <a:srgbClr val="181B0D"/>
                </a:solidFill>
                <a:latin typeface="ＭＳ Ｐゴシック"/>
                <a:cs typeface="ＭＳ Ｐゴシック"/>
              </a:rPr>
              <a:t>事業目的</a:t>
            </a:r>
            <a:endParaRPr sz="3200">
              <a:latin typeface="ＭＳ Ｐゴシック"/>
              <a:cs typeface="ＭＳ Ｐゴシック"/>
            </a:endParaRPr>
          </a:p>
        </p:txBody>
      </p:sp>
      <p:sp>
        <p:nvSpPr>
          <p:cNvPr id="3" name="object 3"/>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4" name="object 4"/>
          <p:cNvSpPr txBox="1"/>
          <p:nvPr/>
        </p:nvSpPr>
        <p:spPr>
          <a:xfrm>
            <a:off x="715159" y="1752600"/>
            <a:ext cx="10587355" cy="3142848"/>
          </a:xfrm>
          <a:prstGeom prst="rect">
            <a:avLst/>
          </a:prstGeom>
        </p:spPr>
        <p:txBody>
          <a:bodyPr vert="horz" wrap="square" lIns="0" tIns="12065" rIns="0" bIns="0" rtlCol="0">
            <a:spAutoFit/>
          </a:bodyPr>
          <a:lstStyle/>
          <a:p>
            <a:pPr marL="38100" marR="30480" indent="139700" algn="just">
              <a:lnSpc>
                <a:spcPct val="150000"/>
              </a:lnSpc>
              <a:spcBef>
                <a:spcPts val="95"/>
              </a:spcBef>
            </a:pPr>
            <a:r>
              <a:rPr lang="ja-JP" altLang="en-US" sz="2800">
                <a:latin typeface="ＭＳ Ｐゴシック"/>
                <a:cs typeface="ＭＳ Ｐゴシック"/>
              </a:rPr>
              <a:t>国際情勢の変化による生産資材の高騰や平均気温の上昇等による生産性の低下など、様々な課題に直面している畜産経営体の収益構造の改善を図るため、生産性や付加価値の向上に資する経営基盤の強化、構造転換に向けた取組を支援し、県内畜産経営体の持続的な生産システムの構築を目指す。</a:t>
            </a:r>
            <a:endParaRPr sz="2800">
              <a:latin typeface="ＭＳ Ｐゴシック"/>
              <a:cs typeface="ＭＳ Ｐゴシック"/>
            </a:endParaRPr>
          </a:p>
        </p:txBody>
      </p:sp>
      <p:sp>
        <p:nvSpPr>
          <p:cNvPr id="7" name="object 7"/>
          <p:cNvSpPr txBox="1"/>
          <p:nvPr/>
        </p:nvSpPr>
        <p:spPr>
          <a:xfrm>
            <a:off x="11164316" y="6424066"/>
            <a:ext cx="110489" cy="208279"/>
          </a:xfrm>
          <a:prstGeom prst="rect">
            <a:avLst/>
          </a:prstGeom>
        </p:spPr>
        <p:txBody>
          <a:bodyPr vert="horz" wrap="square" lIns="0" tIns="12700" rIns="0" bIns="0" rtlCol="0">
            <a:spAutoFit/>
          </a:bodyPr>
          <a:lstStyle/>
          <a:p>
            <a:pPr marL="12700">
              <a:lnSpc>
                <a:spcPct val="100000"/>
              </a:lnSpc>
              <a:spcBef>
                <a:spcPts val="100"/>
              </a:spcBef>
            </a:pPr>
            <a:r>
              <a:rPr sz="1200">
                <a:solidFill>
                  <a:srgbClr val="767676"/>
                </a:solidFill>
                <a:latin typeface="游ゴシック"/>
                <a:cs typeface="游ゴシック"/>
              </a:rPr>
              <a:t>3</a:t>
            </a:r>
            <a:endParaRPr sz="1200">
              <a:latin typeface="游ゴシック"/>
              <a:cs typeface="游ゴシック"/>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D57E2D-C6EF-9E0B-73A6-A03B08EFB50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4E86D92-A0D8-4ADC-9147-C468626579FB}"/>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E1A4D8F5-516D-FD23-306C-732278D4EF2C}"/>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5C373AFE-5A98-7D0B-8B36-CA3ECD6D21A9}"/>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30</a:t>
            </a:fld>
            <a:endParaRPr/>
          </a:p>
        </p:txBody>
      </p:sp>
      <p:graphicFrame>
        <p:nvGraphicFramePr>
          <p:cNvPr id="4" name="表 3">
            <a:extLst>
              <a:ext uri="{FF2B5EF4-FFF2-40B4-BE49-F238E27FC236}">
                <a16:creationId xmlns:a16="http://schemas.microsoft.com/office/drawing/2014/main" id="{A13CD2AE-EA31-BC14-FF35-30AB315B230F}"/>
              </a:ext>
            </a:extLst>
          </p:cNvPr>
          <p:cNvGraphicFramePr>
            <a:graphicFrameLocks noGrp="1"/>
          </p:cNvGraphicFramePr>
          <p:nvPr>
            <p:extLst>
              <p:ext uri="{D42A27DB-BD31-4B8C-83A1-F6EECF244321}">
                <p14:modId xmlns:p14="http://schemas.microsoft.com/office/powerpoint/2010/main" val="3729934350"/>
              </p:ext>
            </p:extLst>
          </p:nvPr>
        </p:nvGraphicFramePr>
        <p:xfrm>
          <a:off x="685800" y="1668149"/>
          <a:ext cx="10491342" cy="3792321"/>
        </p:xfrm>
        <a:graphic>
          <a:graphicData uri="http://schemas.openxmlformats.org/drawingml/2006/table">
            <a:tbl>
              <a:tblPr firstRow="1" bandRow="1">
                <a:tableStyleId>{F5AB1C69-6EDB-4FF4-983F-18BD219EF322}</a:tableStyleId>
              </a:tblPr>
              <a:tblGrid>
                <a:gridCol w="1804542">
                  <a:extLst>
                    <a:ext uri="{9D8B030D-6E8A-4147-A177-3AD203B41FA5}">
                      <a16:colId xmlns:a16="http://schemas.microsoft.com/office/drawing/2014/main" val="3283778980"/>
                    </a:ext>
                  </a:extLst>
                </a:gridCol>
                <a:gridCol w="2081658">
                  <a:extLst>
                    <a:ext uri="{9D8B030D-6E8A-4147-A177-3AD203B41FA5}">
                      <a16:colId xmlns:a16="http://schemas.microsoft.com/office/drawing/2014/main" val="2675879746"/>
                    </a:ext>
                  </a:extLst>
                </a:gridCol>
                <a:gridCol w="4800600">
                  <a:extLst>
                    <a:ext uri="{9D8B030D-6E8A-4147-A177-3AD203B41FA5}">
                      <a16:colId xmlns:a16="http://schemas.microsoft.com/office/drawing/2014/main" val="3847472533"/>
                    </a:ext>
                  </a:extLst>
                </a:gridCol>
                <a:gridCol w="1804542">
                  <a:extLst>
                    <a:ext uri="{9D8B030D-6E8A-4147-A177-3AD203B41FA5}">
                      <a16:colId xmlns:a16="http://schemas.microsoft.com/office/drawing/2014/main" val="806327770"/>
                    </a:ext>
                  </a:extLst>
                </a:gridCol>
              </a:tblGrid>
              <a:tr h="205449">
                <a:tc>
                  <a:txBody>
                    <a:bodyPr/>
                    <a:lstStyle/>
                    <a:p>
                      <a:pPr algn="ctr"/>
                      <a:r>
                        <a:rPr kumimoji="1" lang="ja-JP" altLang="en-US" sz="1600">
                          <a:solidFill>
                            <a:schemeClr val="bg1"/>
                          </a:solidFill>
                        </a:rPr>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205449">
                <a:tc gridSpan="4">
                  <a:txBody>
                    <a:bodyPr/>
                    <a:lstStyle/>
                    <a:p>
                      <a:pPr algn="l"/>
                      <a:r>
                        <a:rPr kumimoji="1" lang="en-US" altLang="ja-JP" sz="1600" b="1"/>
                        <a:t>【</a:t>
                      </a:r>
                      <a:r>
                        <a:rPr kumimoji="1" lang="ja-JP" altLang="en-US" sz="1600" b="1"/>
                        <a:t>事業の変更申請に係る手続き</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kumimoji="1" lang="ja-JP" altLang="en-US" sz="1600" b="1"/>
                    </a:p>
                  </a:txBody>
                  <a:tcPr/>
                </a:tc>
                <a:extLst>
                  <a:ext uri="{0D108BD9-81ED-4DB2-BD59-A6C34878D82A}">
                    <a16:rowId xmlns:a16="http://schemas.microsoft.com/office/drawing/2014/main" val="563471572"/>
                  </a:ext>
                </a:extLst>
              </a:tr>
              <a:tr h="864522">
                <a:tc>
                  <a:txBody>
                    <a:bodyPr/>
                    <a:lstStyle/>
                    <a:p>
                      <a:pPr algn="ctr"/>
                      <a:endParaRPr kumimoji="1" lang="en-US" altLang="ja-JP" sz="1400" b="1"/>
                    </a:p>
                    <a:p>
                      <a:pPr algn="ctr"/>
                      <a:endParaRPr kumimoji="1" lang="en-US" altLang="ja-JP" sz="1400" b="1"/>
                    </a:p>
                    <a:p>
                      <a:pPr algn="ctr"/>
                      <a:endParaRPr kumimoji="1" lang="en-US" altLang="ja-JP" sz="1400" b="1"/>
                    </a:p>
                    <a:p>
                      <a:pPr algn="ctr"/>
                      <a:r>
                        <a:rPr kumimoji="1" lang="ja-JP" altLang="en-US" sz="1400" b="1"/>
                        <a:t>事業計画変更</a:t>
                      </a:r>
                      <a:endParaRPr kumimoji="1" lang="en-US" altLang="ja-JP" sz="1400" b="1"/>
                    </a:p>
                    <a:p>
                      <a:pPr algn="ctr"/>
                      <a:r>
                        <a:rPr kumimoji="1" lang="ja-JP" altLang="en-US" sz="1400" b="1"/>
                        <a:t>承認申請</a:t>
                      </a:r>
                    </a:p>
                  </a:txBody>
                  <a:tcPr/>
                </a:tc>
                <a:tc>
                  <a:txBody>
                    <a:bodyPr/>
                    <a:lstStyle/>
                    <a:p>
                      <a:pPr algn="ctr"/>
                      <a:endParaRPr kumimoji="1" lang="en-US" altLang="ja-JP" sz="1400" b="1"/>
                    </a:p>
                    <a:p>
                      <a:pPr algn="ctr"/>
                      <a:endParaRPr kumimoji="1" lang="en-US" altLang="ja-JP" sz="1400" b="1"/>
                    </a:p>
                    <a:p>
                      <a:pPr algn="ctr"/>
                      <a:endParaRPr kumimoji="1" lang="en-US" altLang="ja-JP" sz="1400" b="1"/>
                    </a:p>
                    <a:p>
                      <a:pPr algn="ctr"/>
                      <a:r>
                        <a:rPr kumimoji="1" lang="ja-JP" altLang="en-US" sz="1400" b="1"/>
                        <a:t>補助事業の内容を変更しようとするとき</a:t>
                      </a:r>
                      <a:endParaRPr kumimoji="1" lang="en-US" altLang="ja-JP" sz="1400" b="1"/>
                    </a:p>
                  </a:txBody>
                  <a:tcPr/>
                </a:tc>
                <a:tc>
                  <a:txBody>
                    <a:bodyPr/>
                    <a:lstStyle/>
                    <a:p>
                      <a:pPr>
                        <a:lnSpc>
                          <a:spcPct val="150000"/>
                        </a:lnSpc>
                      </a:pPr>
                      <a:r>
                        <a:rPr kumimoji="1" lang="ja-JP" altLang="en-US" sz="1400" b="1" u="sng"/>
                        <a:t>・変更承認申請（様式第</a:t>
                      </a:r>
                      <a:r>
                        <a:rPr kumimoji="1" lang="en-US" altLang="ja-JP" sz="1400" b="1" u="sng"/>
                        <a:t>3</a:t>
                      </a:r>
                      <a:r>
                        <a:rPr kumimoji="1" lang="ja-JP" altLang="en-US" sz="1400" b="1" u="sng"/>
                        <a:t>号）</a:t>
                      </a:r>
                      <a:endParaRPr kumimoji="1" lang="en-US" altLang="ja-JP" sz="1400" b="1" u="sng"/>
                    </a:p>
                    <a:p>
                      <a:pPr>
                        <a:lnSpc>
                          <a:spcPct val="100000"/>
                        </a:lnSpc>
                      </a:pPr>
                      <a:r>
                        <a:rPr kumimoji="1" lang="en-US" altLang="ja-JP" sz="1400" b="1"/>
                        <a:t>〈</a:t>
                      </a:r>
                      <a:r>
                        <a:rPr kumimoji="1" lang="ja-JP" altLang="en-US" sz="1400" b="1"/>
                        <a:t>添付書類</a:t>
                      </a:r>
                      <a:r>
                        <a:rPr kumimoji="1" lang="en-US" altLang="ja-JP" sz="1400" b="1"/>
                        <a:t>〉</a:t>
                      </a:r>
                    </a:p>
                    <a:p>
                      <a:pPr>
                        <a:lnSpc>
                          <a:spcPct val="150000"/>
                        </a:lnSpc>
                      </a:pPr>
                      <a:r>
                        <a:rPr kumimoji="1" lang="ja-JP" altLang="en-US" sz="1400" b="1"/>
                        <a:t>・変更後の実施計画書（様式第</a:t>
                      </a:r>
                      <a:r>
                        <a:rPr kumimoji="1" lang="en-US" altLang="ja-JP" sz="1400" b="1"/>
                        <a:t>2</a:t>
                      </a:r>
                      <a:r>
                        <a:rPr kumimoji="1" lang="ja-JP" altLang="en-US" sz="1400" b="1"/>
                        <a:t>－</a:t>
                      </a:r>
                      <a:r>
                        <a:rPr kumimoji="1" lang="en-US" altLang="ja-JP" sz="1400" b="1"/>
                        <a:t>1</a:t>
                      </a:r>
                      <a:r>
                        <a:rPr kumimoji="1" lang="ja-JP" altLang="en-US" sz="1400" b="1"/>
                        <a:t>号、様式第</a:t>
                      </a:r>
                      <a:r>
                        <a:rPr kumimoji="1" lang="en-US" altLang="ja-JP" sz="1400" b="1"/>
                        <a:t>2</a:t>
                      </a:r>
                      <a:r>
                        <a:rPr kumimoji="1" lang="ja-JP" altLang="en-US" sz="1400" b="1"/>
                        <a:t>－</a:t>
                      </a:r>
                      <a:r>
                        <a:rPr kumimoji="1" lang="en-US" altLang="ja-JP" sz="1400" b="1"/>
                        <a:t>2</a:t>
                      </a:r>
                      <a:r>
                        <a:rPr kumimoji="1" lang="ja-JP" altLang="en-US" sz="1400" b="1"/>
                        <a:t>号）</a:t>
                      </a:r>
                      <a:endParaRPr kumimoji="1" lang="en-US" altLang="ja-JP" sz="1400" b="1"/>
                    </a:p>
                    <a:p>
                      <a:pPr>
                        <a:lnSpc>
                          <a:spcPct val="100000"/>
                        </a:lnSpc>
                      </a:pPr>
                      <a:r>
                        <a:rPr kumimoji="1" lang="ja-JP" altLang="en-US" sz="1400" b="1"/>
                        <a:t>　</a:t>
                      </a:r>
                      <a:r>
                        <a:rPr kumimoji="1" lang="en-US" altLang="ja-JP" sz="1400" b="1"/>
                        <a:t>〔</a:t>
                      </a:r>
                      <a:r>
                        <a:rPr kumimoji="1" lang="ja-JP" altLang="en-US" sz="1400" b="1"/>
                        <a:t>以下のうち変更に係る部分</a:t>
                      </a:r>
                      <a:r>
                        <a:rPr kumimoji="1" lang="en-US" altLang="ja-JP" sz="1400" b="1"/>
                        <a:t>〕</a:t>
                      </a:r>
                    </a:p>
                    <a:p>
                      <a:pPr>
                        <a:lnSpc>
                          <a:spcPct val="100000"/>
                        </a:lnSpc>
                      </a:pPr>
                      <a:r>
                        <a:rPr kumimoji="1" lang="ja-JP" altLang="en-US" sz="1400" b="1"/>
                        <a:t>　・仕様書、カタログ、金額が分かるもの（見積りの写し）等</a:t>
                      </a:r>
                      <a:endParaRPr kumimoji="1" lang="en-US" altLang="ja-JP" sz="1400" b="1"/>
                    </a:p>
                    <a:p>
                      <a:pPr>
                        <a:lnSpc>
                          <a:spcPct val="100000"/>
                        </a:lnSpc>
                      </a:pPr>
                      <a:r>
                        <a:rPr kumimoji="1" lang="ja-JP" altLang="en-US" sz="1400" b="1"/>
                        <a:t>　・取組前の写真</a:t>
                      </a:r>
                      <a:endParaRPr kumimoji="1" lang="en-US" altLang="ja-JP" sz="1400" b="1"/>
                    </a:p>
                    <a:p>
                      <a:pPr>
                        <a:lnSpc>
                          <a:spcPct val="100000"/>
                        </a:lnSpc>
                      </a:pPr>
                      <a:r>
                        <a:rPr kumimoji="1" lang="ja-JP" altLang="en-US" sz="1400" b="1"/>
                        <a:t>　・位置図、配置図、平面図、立面図等</a:t>
                      </a:r>
                      <a:endParaRPr kumimoji="1" lang="en-US" altLang="ja-JP" sz="1400" b="1"/>
                    </a:p>
                  </a:txBody>
                  <a:tcPr/>
                </a:tc>
                <a:tc rowSpan="3">
                  <a:txBody>
                    <a:bodyPr/>
                    <a:lstStyle/>
                    <a:p>
                      <a:endParaRPr kumimoji="1" lang="en-US" altLang="ja-JP" sz="1400" b="1"/>
                    </a:p>
                    <a:p>
                      <a:endParaRPr kumimoji="1" lang="en-US" altLang="ja-JP" sz="1400" b="1"/>
                    </a:p>
                    <a:p>
                      <a:endParaRPr kumimoji="1" lang="en-US" altLang="ja-JP" sz="1400" b="1"/>
                    </a:p>
                    <a:p>
                      <a:endParaRPr kumimoji="1" lang="en-US" altLang="ja-JP" sz="1400" b="1"/>
                    </a:p>
                    <a:p>
                      <a:r>
                        <a:rPr kumimoji="1" lang="ja-JP" altLang="en-US" sz="1400" b="1"/>
                        <a:t>変更、中止（廃止）の場合や、予定の期間内に事業が完了しないおそれがある場合は、速やかに窓口へ相談してください。</a:t>
                      </a:r>
                    </a:p>
                  </a:txBody>
                  <a:tcPr/>
                </a:tc>
                <a:extLst>
                  <a:ext uri="{0D108BD9-81ED-4DB2-BD59-A6C34878D82A}">
                    <a16:rowId xmlns:a16="http://schemas.microsoft.com/office/drawing/2014/main" val="2598353331"/>
                  </a:ext>
                </a:extLst>
              </a:tr>
              <a:tr h="591921">
                <a:tc>
                  <a:txBody>
                    <a:bodyPr/>
                    <a:lstStyle/>
                    <a:p>
                      <a:pPr algn="ctr"/>
                      <a:r>
                        <a:rPr kumimoji="1" lang="ja-JP" altLang="en-US" sz="1400" b="1"/>
                        <a:t>事業計画中止（廃止）承認申請</a:t>
                      </a:r>
                    </a:p>
                  </a:txBody>
                  <a:tcPr/>
                </a:tc>
                <a:tc>
                  <a:txBody>
                    <a:bodyPr/>
                    <a:lstStyle/>
                    <a:p>
                      <a:pPr algn="ctr"/>
                      <a:r>
                        <a:rPr kumimoji="1" lang="ja-JP" altLang="en-US" sz="1400" b="1"/>
                        <a:t>補助事業を中止又は廃止しようとするとき</a:t>
                      </a:r>
                      <a:endParaRPr kumimoji="1" lang="en-US" altLang="ja-JP" sz="1400" b="1"/>
                    </a:p>
                  </a:txBody>
                  <a:tcPr/>
                </a:tc>
                <a:tc>
                  <a:txBody>
                    <a:bodyPr/>
                    <a:lstStyle/>
                    <a:p>
                      <a:pPr>
                        <a:lnSpc>
                          <a:spcPct val="100000"/>
                        </a:lnSpc>
                      </a:pPr>
                      <a:endParaRPr kumimoji="1" lang="en-US" altLang="ja-JP" sz="1400" b="1"/>
                    </a:p>
                    <a:p>
                      <a:pPr algn="ctr">
                        <a:lnSpc>
                          <a:spcPct val="100000"/>
                        </a:lnSpc>
                      </a:pPr>
                      <a:r>
                        <a:rPr kumimoji="1" lang="ja-JP" altLang="en-US" sz="1400" b="1" u="sng"/>
                        <a:t>中止（廃止）承認申請（様式第</a:t>
                      </a:r>
                      <a:r>
                        <a:rPr kumimoji="1" lang="en-US" altLang="ja-JP" sz="1400" b="1" u="sng"/>
                        <a:t>4</a:t>
                      </a:r>
                      <a:r>
                        <a:rPr kumimoji="1" lang="ja-JP" altLang="en-US" sz="1400" b="1" u="sng"/>
                        <a:t>号）</a:t>
                      </a:r>
                      <a:endParaRPr kumimoji="1" lang="en-US" altLang="ja-JP" sz="1400" b="1" u="sng"/>
                    </a:p>
                  </a:txBody>
                  <a:tcPr/>
                </a:tc>
                <a:tc vMerge="1">
                  <a:txBody>
                    <a:bodyPr/>
                    <a:lstStyle/>
                    <a:p>
                      <a:endParaRPr kumimoji="1" lang="ja-JP" altLang="en-US" sz="1400" b="1"/>
                    </a:p>
                  </a:txBody>
                  <a:tcPr/>
                </a:tc>
                <a:extLst>
                  <a:ext uri="{0D108BD9-81ED-4DB2-BD59-A6C34878D82A}">
                    <a16:rowId xmlns:a16="http://schemas.microsoft.com/office/drawing/2014/main" val="1228927625"/>
                  </a:ext>
                </a:extLst>
              </a:tr>
              <a:tr h="591921">
                <a:tc>
                  <a:txBody>
                    <a:bodyPr/>
                    <a:lstStyle/>
                    <a:p>
                      <a:pPr algn="ctr">
                        <a:lnSpc>
                          <a:spcPct val="200000"/>
                        </a:lnSpc>
                      </a:pPr>
                      <a:r>
                        <a:rPr kumimoji="1" lang="ja-JP" altLang="en-US" sz="1400" b="1"/>
                        <a:t>事業計画遅延等報告</a:t>
                      </a:r>
                    </a:p>
                  </a:txBody>
                  <a:tcPr/>
                </a:tc>
                <a:tc>
                  <a:txBody>
                    <a:bodyPr/>
                    <a:lstStyle/>
                    <a:p>
                      <a:pPr algn="ctr"/>
                      <a:r>
                        <a:rPr kumimoji="1" lang="ja-JP" altLang="en-US" sz="1400" b="1"/>
                        <a:t>補助事業が予定の期間内に完了しないとき</a:t>
                      </a:r>
                      <a:endParaRPr kumimoji="1" lang="en-US" altLang="ja-JP" sz="1400" b="1"/>
                    </a:p>
                  </a:txBody>
                  <a:tcPr/>
                </a:tc>
                <a:tc>
                  <a:txBody>
                    <a:bodyPr/>
                    <a:lstStyle/>
                    <a:p>
                      <a:pPr algn="ctr">
                        <a:lnSpc>
                          <a:spcPct val="200000"/>
                        </a:lnSpc>
                      </a:pPr>
                      <a:r>
                        <a:rPr kumimoji="1" lang="ja-JP" altLang="en-US" sz="1400" b="1" u="sng" dirty="0"/>
                        <a:t>完了期間延長承認申請書（様式第</a:t>
                      </a:r>
                      <a:r>
                        <a:rPr kumimoji="1" lang="en-US" altLang="ja-JP" sz="1400" b="1" u="sng" dirty="0"/>
                        <a:t>5</a:t>
                      </a:r>
                      <a:r>
                        <a:rPr kumimoji="1" lang="ja-JP" altLang="en-US" sz="1400" b="1" u="sng" dirty="0"/>
                        <a:t>号）</a:t>
                      </a:r>
                      <a:endParaRPr kumimoji="1" lang="en-US" altLang="ja-JP" sz="1400" b="1" u="sng" dirty="0"/>
                    </a:p>
                    <a:p>
                      <a:pPr>
                        <a:lnSpc>
                          <a:spcPct val="100000"/>
                        </a:lnSpc>
                      </a:pPr>
                      <a:endParaRPr kumimoji="1" lang="en-US" altLang="ja-JP" sz="1400" b="1" dirty="0"/>
                    </a:p>
                  </a:txBody>
                  <a:tcPr/>
                </a:tc>
                <a:tc vMerge="1">
                  <a:txBody>
                    <a:bodyPr/>
                    <a:lstStyle/>
                    <a:p>
                      <a:endParaRPr kumimoji="1" lang="ja-JP" altLang="en-US" sz="1400" b="1"/>
                    </a:p>
                  </a:txBody>
                  <a:tcPr/>
                </a:tc>
                <a:extLst>
                  <a:ext uri="{0D108BD9-81ED-4DB2-BD59-A6C34878D82A}">
                    <a16:rowId xmlns:a16="http://schemas.microsoft.com/office/drawing/2014/main" val="3290795882"/>
                  </a:ext>
                </a:extLst>
              </a:tr>
            </a:tbl>
          </a:graphicData>
        </a:graphic>
      </p:graphicFrame>
      <p:sp>
        <p:nvSpPr>
          <p:cNvPr id="5" name="テキスト ボックス 4">
            <a:extLst>
              <a:ext uri="{FF2B5EF4-FFF2-40B4-BE49-F238E27FC236}">
                <a16:creationId xmlns:a16="http://schemas.microsoft.com/office/drawing/2014/main" id="{C81B81C2-03B2-DBE1-279D-8B1F8D244CEC}"/>
              </a:ext>
            </a:extLst>
          </p:cNvPr>
          <p:cNvSpPr txBox="1"/>
          <p:nvPr/>
        </p:nvSpPr>
        <p:spPr>
          <a:xfrm>
            <a:off x="76200" y="819345"/>
            <a:ext cx="12268200" cy="954107"/>
          </a:xfrm>
          <a:prstGeom prst="rect">
            <a:avLst/>
          </a:prstGeom>
          <a:noFill/>
        </p:spPr>
        <p:txBody>
          <a:bodyPr wrap="square" rtlCol="0">
            <a:spAutoFit/>
          </a:bodyPr>
          <a:lstStyle/>
          <a:p>
            <a:r>
              <a:rPr kumimoji="1" lang="en-US" altLang="ja-JP" sz="2000" dirty="0"/>
              <a:t>【</a:t>
            </a:r>
            <a:r>
              <a:rPr kumimoji="1" lang="ja-JP" altLang="en-US" sz="2000" dirty="0"/>
              <a:t>事業の変更承認申請に係る手続き</a:t>
            </a:r>
            <a:r>
              <a:rPr kumimoji="1" lang="en-US" altLang="ja-JP" sz="2000" dirty="0"/>
              <a:t>】</a:t>
            </a:r>
          </a:p>
          <a:p>
            <a:r>
              <a:rPr lang="ja-JP" altLang="en-US" dirty="0"/>
              <a:t>   </a:t>
            </a:r>
            <a:r>
              <a:rPr lang="ja-JP" altLang="en-US" sz="1600" dirty="0"/>
              <a:t>④事業計画変更承認申請　　</a:t>
            </a:r>
            <a:endParaRPr lang="en-US" altLang="ja-JP" sz="1600" dirty="0"/>
          </a:p>
          <a:p>
            <a:r>
              <a:rPr lang="ja-JP" altLang="en-US" sz="1600" dirty="0"/>
              <a:t>　　　書類提出先：農業農村支援センター（重点支援メニュー）、園芸畜産課（経営継続支援メニュー、家畜運搬体制整備支援メニュー）</a:t>
            </a:r>
            <a:endParaRPr kumimoji="1" lang="ja-JP" altLang="en-US" dirty="0"/>
          </a:p>
        </p:txBody>
      </p:sp>
      <p:sp>
        <p:nvSpPr>
          <p:cNvPr id="8" name="テキスト ボックス 7">
            <a:extLst>
              <a:ext uri="{FF2B5EF4-FFF2-40B4-BE49-F238E27FC236}">
                <a16:creationId xmlns:a16="http://schemas.microsoft.com/office/drawing/2014/main" id="{50832681-4B84-24D2-5546-BD8BF0C8FEFF}"/>
              </a:ext>
            </a:extLst>
          </p:cNvPr>
          <p:cNvSpPr txBox="1"/>
          <p:nvPr/>
        </p:nvSpPr>
        <p:spPr>
          <a:xfrm>
            <a:off x="563551" y="5508558"/>
            <a:ext cx="10489767" cy="1169551"/>
          </a:xfrm>
          <a:prstGeom prst="rect">
            <a:avLst/>
          </a:prstGeom>
          <a:noFill/>
        </p:spPr>
        <p:txBody>
          <a:bodyPr wrap="square" rtlCol="0">
            <a:spAutoFit/>
          </a:bodyPr>
          <a:lstStyle/>
          <a:p>
            <a:r>
              <a:rPr kumimoji="1" lang="en-US" altLang="ja-JP" sz="1400"/>
              <a:t>〈</a:t>
            </a:r>
            <a:r>
              <a:rPr kumimoji="1" lang="ja-JP" altLang="en-US" sz="1400"/>
              <a:t>留意事項</a:t>
            </a:r>
            <a:r>
              <a:rPr kumimoji="1" lang="en-US" altLang="ja-JP" sz="1400"/>
              <a:t>〉</a:t>
            </a:r>
          </a:p>
          <a:p>
            <a:r>
              <a:rPr lang="ja-JP" altLang="en-US" sz="1400"/>
              <a:t>・第１回目の交付決定を受けた後に、以下の変更を加えようとするときは、あらかじめ</a:t>
            </a:r>
            <a:r>
              <a:rPr lang="ja-JP" altLang="en-US" sz="1400" u="sng"/>
              <a:t>補助金変更承認申請書（様式第</a:t>
            </a:r>
            <a:r>
              <a:rPr lang="en-US" altLang="ja-JP" sz="1400" u="sng"/>
              <a:t>3</a:t>
            </a:r>
            <a:r>
              <a:rPr lang="ja-JP" altLang="en-US" sz="1400" u="sng"/>
              <a:t>号）</a:t>
            </a:r>
            <a:r>
              <a:rPr lang="ja-JP" altLang="en-US" sz="1400"/>
              <a:t>、事業変更に係る</a:t>
            </a:r>
            <a:r>
              <a:rPr lang="ja-JP" altLang="en-US" sz="1400" b="1"/>
              <a:t>実施計画書（様式第</a:t>
            </a:r>
            <a:r>
              <a:rPr lang="en-US" altLang="ja-JP" sz="1400" b="1"/>
              <a:t>2</a:t>
            </a:r>
            <a:r>
              <a:rPr lang="ja-JP" altLang="en-US" sz="1400" b="1"/>
              <a:t>－</a:t>
            </a:r>
            <a:r>
              <a:rPr lang="en-US" altLang="ja-JP" sz="1400" b="1"/>
              <a:t>1</a:t>
            </a:r>
            <a:r>
              <a:rPr lang="ja-JP" altLang="en-US" sz="1400" b="1"/>
              <a:t>号、様式第</a:t>
            </a:r>
            <a:r>
              <a:rPr lang="en-US" altLang="ja-JP" sz="1400" b="1"/>
              <a:t>2</a:t>
            </a:r>
            <a:r>
              <a:rPr lang="ja-JP" altLang="en-US" sz="1400" b="1"/>
              <a:t>－</a:t>
            </a:r>
            <a:r>
              <a:rPr lang="en-US" altLang="ja-JP" sz="1400" b="1"/>
              <a:t>2</a:t>
            </a:r>
            <a:r>
              <a:rPr lang="ja-JP" altLang="en-US" sz="1400" b="1"/>
              <a:t>号）</a:t>
            </a:r>
            <a:r>
              <a:rPr lang="ja-JP" altLang="en-US" sz="1400"/>
              <a:t>、変更部分が分かる書類を提出してください。</a:t>
            </a:r>
            <a:endParaRPr lang="en-US" altLang="ja-JP" sz="1400"/>
          </a:p>
          <a:p>
            <a:r>
              <a:rPr lang="ja-JP" altLang="en-US" sz="1400"/>
              <a:t>◇事業実施主体の変更　◇事業の新設または廃止　◇施設の設置場所の変更</a:t>
            </a:r>
            <a:endParaRPr lang="en-US" altLang="ja-JP" sz="1400"/>
          </a:p>
          <a:p>
            <a:r>
              <a:rPr kumimoji="1" lang="ja-JP" altLang="en-US" sz="1400"/>
              <a:t>◇事業ごとの事業量又は事業費の</a:t>
            </a:r>
            <a:r>
              <a:rPr kumimoji="1" lang="en-US" altLang="ja-JP" sz="1400"/>
              <a:t>20</a:t>
            </a:r>
            <a:r>
              <a:rPr kumimoji="1" lang="ja-JP" altLang="en-US" sz="1400"/>
              <a:t>％を超える変更　◇施設等の構造、能力等の変更</a:t>
            </a:r>
          </a:p>
        </p:txBody>
      </p:sp>
      <p:grpSp>
        <p:nvGrpSpPr>
          <p:cNvPr id="7" name="グループ化 6">
            <a:extLst>
              <a:ext uri="{FF2B5EF4-FFF2-40B4-BE49-F238E27FC236}">
                <a16:creationId xmlns:a16="http://schemas.microsoft.com/office/drawing/2014/main" id="{BE1D7702-24E0-4F6F-D12C-06D97D0F2CC7}"/>
              </a:ext>
            </a:extLst>
          </p:cNvPr>
          <p:cNvGrpSpPr/>
          <p:nvPr/>
        </p:nvGrpSpPr>
        <p:grpSpPr>
          <a:xfrm>
            <a:off x="4724400" y="3165569"/>
            <a:ext cx="4011842" cy="45719"/>
            <a:chOff x="609600" y="1981200"/>
            <a:chExt cx="3657600" cy="34636"/>
          </a:xfrm>
        </p:grpSpPr>
        <p:cxnSp>
          <p:nvCxnSpPr>
            <p:cNvPr id="9" name="直線コネクタ 8">
              <a:extLst>
                <a:ext uri="{FF2B5EF4-FFF2-40B4-BE49-F238E27FC236}">
                  <a16:creationId xmlns:a16="http://schemas.microsoft.com/office/drawing/2014/main" id="{5BD48E54-788E-3EA6-0A3F-75DD3B204541}"/>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2DB2A5A9-A79A-7767-F1F7-965FCDE9DD43}"/>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19EFA279-9E55-546C-F6AA-6E6081248089}"/>
              </a:ext>
            </a:extLst>
          </p:cNvPr>
          <p:cNvGrpSpPr/>
          <p:nvPr/>
        </p:nvGrpSpPr>
        <p:grpSpPr>
          <a:xfrm>
            <a:off x="727237" y="6172200"/>
            <a:ext cx="3387563" cy="45719"/>
            <a:chOff x="609600" y="1981200"/>
            <a:chExt cx="3657600" cy="34636"/>
          </a:xfrm>
        </p:grpSpPr>
        <p:cxnSp>
          <p:nvCxnSpPr>
            <p:cNvPr id="12" name="直線コネクタ 11">
              <a:extLst>
                <a:ext uri="{FF2B5EF4-FFF2-40B4-BE49-F238E27FC236}">
                  <a16:creationId xmlns:a16="http://schemas.microsoft.com/office/drawing/2014/main" id="{7A9B59A7-FA1F-A8F4-BB9E-0D07D272B2BC}"/>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C0C8265F-A075-C73D-0604-EB2FACA32BAA}"/>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09322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271C17C-A62F-2F4F-77C8-D3BC10A616D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2C3B571-E4E5-5F1D-8502-FAF30645AB09}"/>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8FADBEAC-3167-2F6D-5827-B98C880E2A0E}"/>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E04B6DB0-5EAD-7AC7-3A4A-362F2D74A6EA}"/>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31</a:t>
            </a:fld>
            <a:endParaRPr/>
          </a:p>
        </p:txBody>
      </p:sp>
      <p:graphicFrame>
        <p:nvGraphicFramePr>
          <p:cNvPr id="4" name="表 3">
            <a:extLst>
              <a:ext uri="{FF2B5EF4-FFF2-40B4-BE49-F238E27FC236}">
                <a16:creationId xmlns:a16="http://schemas.microsoft.com/office/drawing/2014/main" id="{BDD13C2F-FFEA-B669-7F1F-291FEE1E1D52}"/>
              </a:ext>
            </a:extLst>
          </p:cNvPr>
          <p:cNvGraphicFramePr>
            <a:graphicFrameLocks noGrp="1"/>
          </p:cNvGraphicFramePr>
          <p:nvPr>
            <p:extLst>
              <p:ext uri="{D42A27DB-BD31-4B8C-83A1-F6EECF244321}">
                <p14:modId xmlns:p14="http://schemas.microsoft.com/office/powerpoint/2010/main" val="721155369"/>
              </p:ext>
            </p:extLst>
          </p:nvPr>
        </p:nvGraphicFramePr>
        <p:xfrm>
          <a:off x="687375" y="2288895"/>
          <a:ext cx="10489767" cy="1636541"/>
        </p:xfrm>
        <a:graphic>
          <a:graphicData uri="http://schemas.openxmlformats.org/drawingml/2006/table">
            <a:tbl>
              <a:tblPr firstRow="1" bandRow="1">
                <a:tableStyleId>{F5AB1C69-6EDB-4FF4-983F-18BD219EF322}</a:tableStyleId>
              </a:tblPr>
              <a:tblGrid>
                <a:gridCol w="1979625">
                  <a:extLst>
                    <a:ext uri="{9D8B030D-6E8A-4147-A177-3AD203B41FA5}">
                      <a16:colId xmlns:a16="http://schemas.microsoft.com/office/drawing/2014/main" val="3283778980"/>
                    </a:ext>
                  </a:extLst>
                </a:gridCol>
                <a:gridCol w="2209800">
                  <a:extLst>
                    <a:ext uri="{9D8B030D-6E8A-4147-A177-3AD203B41FA5}">
                      <a16:colId xmlns:a16="http://schemas.microsoft.com/office/drawing/2014/main" val="3206946530"/>
                    </a:ext>
                  </a:extLst>
                </a:gridCol>
                <a:gridCol w="3026766">
                  <a:extLst>
                    <a:ext uri="{9D8B030D-6E8A-4147-A177-3AD203B41FA5}">
                      <a16:colId xmlns:a16="http://schemas.microsoft.com/office/drawing/2014/main" val="1965066313"/>
                    </a:ext>
                  </a:extLst>
                </a:gridCol>
                <a:gridCol w="3273576">
                  <a:extLst>
                    <a:ext uri="{9D8B030D-6E8A-4147-A177-3AD203B41FA5}">
                      <a16:colId xmlns:a16="http://schemas.microsoft.com/office/drawing/2014/main" val="3496933670"/>
                    </a:ext>
                  </a:extLst>
                </a:gridCol>
              </a:tblGrid>
              <a:tr h="247024">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247024">
                <a:tc gridSpan="4">
                  <a:txBody>
                    <a:bodyPr/>
                    <a:lstStyle/>
                    <a:p>
                      <a:pPr algn="l"/>
                      <a:r>
                        <a:rPr kumimoji="1" lang="en-US" altLang="ja-JP" sz="1600" b="1"/>
                        <a:t>【</a:t>
                      </a:r>
                      <a:r>
                        <a:rPr kumimoji="1" lang="ja-JP" altLang="en-US" sz="1600" b="1"/>
                        <a:t>実施状況報告</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63471572"/>
                  </a:ext>
                </a:extLst>
              </a:tr>
              <a:tr h="965981">
                <a:tc>
                  <a:txBody>
                    <a:bodyPr/>
                    <a:lstStyle/>
                    <a:p>
                      <a:pPr algn="ctr">
                        <a:lnSpc>
                          <a:spcPct val="100000"/>
                        </a:lnSpc>
                      </a:pPr>
                      <a:endParaRPr kumimoji="1" lang="en-US" altLang="ja-JP" sz="1600" b="1"/>
                    </a:p>
                    <a:p>
                      <a:pPr algn="ctr">
                        <a:lnSpc>
                          <a:spcPct val="100000"/>
                        </a:lnSpc>
                      </a:pPr>
                      <a:r>
                        <a:rPr kumimoji="1" lang="ja-JP" altLang="en-US" sz="1600" b="1"/>
                        <a:t>実施状況報告</a:t>
                      </a:r>
                      <a:endParaRPr kumimoji="1" lang="en-US" altLang="ja-JP" sz="1600" b="1"/>
                    </a:p>
                    <a:p>
                      <a:pPr algn="ctr">
                        <a:lnSpc>
                          <a:spcPct val="100000"/>
                        </a:lnSpc>
                      </a:pPr>
                      <a:r>
                        <a:rPr kumimoji="1" lang="ja-JP" altLang="en-US" sz="1600" b="1"/>
                        <a:t>（重点支援の場合）</a:t>
                      </a:r>
                    </a:p>
                  </a:txBody>
                  <a:tcPr/>
                </a:tc>
                <a:tc>
                  <a:txBody>
                    <a:bodyPr/>
                    <a:lstStyle/>
                    <a:p>
                      <a:pPr algn="ctr">
                        <a:lnSpc>
                          <a:spcPct val="100000"/>
                        </a:lnSpc>
                      </a:pPr>
                      <a:endParaRPr kumimoji="1" lang="en-US" altLang="ja-JP" sz="1600" b="1"/>
                    </a:p>
                    <a:p>
                      <a:pPr algn="ctr">
                        <a:lnSpc>
                          <a:spcPct val="100000"/>
                        </a:lnSpc>
                      </a:pPr>
                      <a:r>
                        <a:rPr kumimoji="1" lang="ja-JP" altLang="en-US" sz="1600" b="1"/>
                        <a:t>事業着手年の</a:t>
                      </a:r>
                      <a:endParaRPr kumimoji="1" lang="en-US" altLang="ja-JP" sz="1600" b="1"/>
                    </a:p>
                    <a:p>
                      <a:pPr algn="ctr">
                        <a:lnSpc>
                          <a:spcPct val="100000"/>
                        </a:lnSpc>
                      </a:pPr>
                      <a:r>
                        <a:rPr kumimoji="1" lang="en-US" altLang="ja-JP" sz="1600" b="1"/>
                        <a:t>12</a:t>
                      </a:r>
                      <a:r>
                        <a:rPr kumimoji="1" lang="ja-JP" altLang="en-US" sz="1600" b="1"/>
                        <a:t>月</a:t>
                      </a:r>
                      <a:r>
                        <a:rPr kumimoji="1" lang="en-US" altLang="ja-JP" sz="1600" b="1"/>
                        <a:t>31</a:t>
                      </a:r>
                      <a:r>
                        <a:rPr kumimoji="1" lang="ja-JP" altLang="en-US" sz="1600" b="1"/>
                        <a:t>日時点の状況</a:t>
                      </a:r>
                      <a:endParaRPr kumimoji="1" lang="en-US" altLang="ja-JP" sz="1600" b="1"/>
                    </a:p>
                  </a:txBody>
                  <a:tcPr/>
                </a:tc>
                <a:tc>
                  <a:txBody>
                    <a:bodyPr/>
                    <a:lstStyle/>
                    <a:p>
                      <a:pPr>
                        <a:lnSpc>
                          <a:spcPct val="100000"/>
                        </a:lnSpc>
                      </a:pPr>
                      <a:endParaRPr kumimoji="1" lang="en-US" altLang="ja-JP" sz="1600" b="1" u="sng"/>
                    </a:p>
                    <a:p>
                      <a:pPr>
                        <a:lnSpc>
                          <a:spcPct val="100000"/>
                        </a:lnSpc>
                      </a:pPr>
                      <a:r>
                        <a:rPr kumimoji="1" lang="ja-JP" altLang="en-US" sz="1600" b="1" u="sng"/>
                        <a:t>・実施状況報告書（様式第</a:t>
                      </a:r>
                      <a:r>
                        <a:rPr kumimoji="1" lang="en-US" altLang="ja-JP" sz="1600" b="1" u="sng"/>
                        <a:t>10</a:t>
                      </a:r>
                      <a:r>
                        <a:rPr kumimoji="1" lang="ja-JP" altLang="en-US" sz="1600" b="1" u="sng"/>
                        <a:t>号）</a:t>
                      </a:r>
                      <a:endParaRPr kumimoji="1" lang="en-US" altLang="ja-JP" sz="1600" b="1" u="sng"/>
                    </a:p>
                  </a:txBody>
                  <a:tcPr/>
                </a:tc>
                <a:tc>
                  <a:txBody>
                    <a:bodyPr/>
                    <a:lstStyle/>
                    <a:p>
                      <a:endParaRPr kumimoji="1" lang="ja-JP" altLang="en-US" sz="1400" b="1"/>
                    </a:p>
                  </a:txBody>
                  <a:tcPr/>
                </a:tc>
                <a:extLst>
                  <a:ext uri="{0D108BD9-81ED-4DB2-BD59-A6C34878D82A}">
                    <a16:rowId xmlns:a16="http://schemas.microsoft.com/office/drawing/2014/main" val="2598353331"/>
                  </a:ext>
                </a:extLst>
              </a:tr>
            </a:tbl>
          </a:graphicData>
        </a:graphic>
      </p:graphicFrame>
      <p:sp>
        <p:nvSpPr>
          <p:cNvPr id="5" name="テキスト ボックス 4">
            <a:extLst>
              <a:ext uri="{FF2B5EF4-FFF2-40B4-BE49-F238E27FC236}">
                <a16:creationId xmlns:a16="http://schemas.microsoft.com/office/drawing/2014/main" id="{B12B861D-1DFD-B492-50BD-5660E253301F}"/>
              </a:ext>
            </a:extLst>
          </p:cNvPr>
          <p:cNvSpPr txBox="1"/>
          <p:nvPr/>
        </p:nvSpPr>
        <p:spPr>
          <a:xfrm>
            <a:off x="502582" y="819345"/>
            <a:ext cx="7890304" cy="677108"/>
          </a:xfrm>
          <a:prstGeom prst="rect">
            <a:avLst/>
          </a:prstGeom>
          <a:noFill/>
        </p:spPr>
        <p:txBody>
          <a:bodyPr wrap="square" rtlCol="0">
            <a:spAutoFit/>
          </a:bodyPr>
          <a:lstStyle/>
          <a:p>
            <a:r>
              <a:rPr kumimoji="1" lang="en-US" altLang="ja-JP" sz="2000" dirty="0"/>
              <a:t>【</a:t>
            </a:r>
            <a:r>
              <a:rPr kumimoji="1" lang="ja-JP" altLang="en-US" sz="2000" dirty="0"/>
              <a:t>実施状況報告</a:t>
            </a:r>
            <a:r>
              <a:rPr kumimoji="1" lang="en-US" altLang="ja-JP" sz="2000" dirty="0"/>
              <a:t>】</a:t>
            </a:r>
          </a:p>
          <a:p>
            <a:r>
              <a:rPr lang="ja-JP" altLang="en-US" dirty="0"/>
              <a:t>   ⑤実施状況報告　　書類提出先：農業農村支援センター（重点支援メニュー）</a:t>
            </a:r>
            <a:endParaRPr kumimoji="1" lang="ja-JP" altLang="en-US" dirty="0"/>
          </a:p>
        </p:txBody>
      </p:sp>
    </p:spTree>
    <p:extLst>
      <p:ext uri="{BB962C8B-B14F-4D97-AF65-F5344CB8AC3E}">
        <p14:creationId xmlns:p14="http://schemas.microsoft.com/office/powerpoint/2010/main" val="2470257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FE6F516-997F-E2E4-FCC2-4A713D1FC0F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1405D9C-4882-12F7-25D7-4E7D2A43A413}"/>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6B312320-FA82-3F60-C059-FD37EBDFA1AC}"/>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B7AE373-70FC-4F8D-FAB9-F0D65072F74E}"/>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32</a:t>
            </a:fld>
            <a:endParaRPr/>
          </a:p>
        </p:txBody>
      </p:sp>
      <p:graphicFrame>
        <p:nvGraphicFramePr>
          <p:cNvPr id="4" name="表 3">
            <a:extLst>
              <a:ext uri="{FF2B5EF4-FFF2-40B4-BE49-F238E27FC236}">
                <a16:creationId xmlns:a16="http://schemas.microsoft.com/office/drawing/2014/main" id="{9E3567E1-2004-ED15-CAE2-06E5B4941D96}"/>
              </a:ext>
            </a:extLst>
          </p:cNvPr>
          <p:cNvGraphicFramePr>
            <a:graphicFrameLocks noGrp="1"/>
          </p:cNvGraphicFramePr>
          <p:nvPr>
            <p:extLst>
              <p:ext uri="{D42A27DB-BD31-4B8C-83A1-F6EECF244321}">
                <p14:modId xmlns:p14="http://schemas.microsoft.com/office/powerpoint/2010/main" val="3127486653"/>
              </p:ext>
            </p:extLst>
          </p:nvPr>
        </p:nvGraphicFramePr>
        <p:xfrm>
          <a:off x="687376" y="1479888"/>
          <a:ext cx="10489767" cy="4899533"/>
        </p:xfrm>
        <a:graphic>
          <a:graphicData uri="http://schemas.openxmlformats.org/drawingml/2006/table">
            <a:tbl>
              <a:tblPr firstRow="1" bandRow="1">
                <a:tableStyleId>{F5AB1C69-6EDB-4FF4-983F-18BD219EF322}</a:tableStyleId>
              </a:tblPr>
              <a:tblGrid>
                <a:gridCol w="1459476">
                  <a:extLst>
                    <a:ext uri="{9D8B030D-6E8A-4147-A177-3AD203B41FA5}">
                      <a16:colId xmlns:a16="http://schemas.microsoft.com/office/drawing/2014/main" val="3283778980"/>
                    </a:ext>
                  </a:extLst>
                </a:gridCol>
                <a:gridCol w="1905000">
                  <a:extLst>
                    <a:ext uri="{9D8B030D-6E8A-4147-A177-3AD203B41FA5}">
                      <a16:colId xmlns:a16="http://schemas.microsoft.com/office/drawing/2014/main" val="2004733384"/>
                    </a:ext>
                  </a:extLst>
                </a:gridCol>
                <a:gridCol w="4724400">
                  <a:extLst>
                    <a:ext uri="{9D8B030D-6E8A-4147-A177-3AD203B41FA5}">
                      <a16:colId xmlns:a16="http://schemas.microsoft.com/office/drawing/2014/main" val="2422086225"/>
                    </a:ext>
                  </a:extLst>
                </a:gridCol>
                <a:gridCol w="2400891">
                  <a:extLst>
                    <a:ext uri="{9D8B030D-6E8A-4147-A177-3AD203B41FA5}">
                      <a16:colId xmlns:a16="http://schemas.microsoft.com/office/drawing/2014/main" val="3069966825"/>
                    </a:ext>
                  </a:extLst>
                </a:gridCol>
              </a:tblGrid>
              <a:tr h="323028">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323028">
                <a:tc gridSpan="4">
                  <a:txBody>
                    <a:bodyPr/>
                    <a:lstStyle/>
                    <a:p>
                      <a:pPr algn="l"/>
                      <a:r>
                        <a:rPr kumimoji="1" lang="en-US" altLang="ja-JP" sz="1600" b="1"/>
                        <a:t>【</a:t>
                      </a:r>
                      <a:r>
                        <a:rPr kumimoji="1" lang="ja-JP" altLang="en-US" sz="1600" b="1"/>
                        <a:t>補助事業完了時の手続き</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kumimoji="1" lang="ja-JP" altLang="en-US" sz="1600" b="1"/>
                    </a:p>
                  </a:txBody>
                  <a:tcPr/>
                </a:tc>
                <a:extLst>
                  <a:ext uri="{0D108BD9-81ED-4DB2-BD59-A6C34878D82A}">
                    <a16:rowId xmlns:a16="http://schemas.microsoft.com/office/drawing/2014/main" val="563471572"/>
                  </a:ext>
                </a:extLst>
              </a:tr>
              <a:tr h="2246510">
                <a:tc>
                  <a:txBody>
                    <a:bodyPr/>
                    <a:lstStyle/>
                    <a:p>
                      <a:pPr algn="ctr">
                        <a:lnSpc>
                          <a:spcPct val="100000"/>
                        </a:lnSpc>
                      </a:pPr>
                      <a:endParaRPr kumimoji="1" lang="en-US" altLang="ja-JP" sz="1400" b="1"/>
                    </a:p>
                    <a:p>
                      <a:pPr algn="ctr">
                        <a:lnSpc>
                          <a:spcPct val="100000"/>
                        </a:lnSpc>
                      </a:pPr>
                      <a:endParaRPr kumimoji="1" lang="en-US" altLang="ja-JP" sz="1400" b="1"/>
                    </a:p>
                    <a:p>
                      <a:pPr algn="ctr">
                        <a:lnSpc>
                          <a:spcPct val="100000"/>
                        </a:lnSpc>
                      </a:pPr>
                      <a:endParaRPr kumimoji="1" lang="en-US" altLang="ja-JP" sz="1400" b="1"/>
                    </a:p>
                    <a:p>
                      <a:pPr algn="ctr">
                        <a:lnSpc>
                          <a:spcPct val="100000"/>
                        </a:lnSpc>
                      </a:pPr>
                      <a:endParaRPr kumimoji="1" lang="en-US" altLang="ja-JP" sz="1400" b="1"/>
                    </a:p>
                    <a:p>
                      <a:pPr algn="ctr">
                        <a:lnSpc>
                          <a:spcPct val="100000"/>
                        </a:lnSpc>
                      </a:pPr>
                      <a:r>
                        <a:rPr kumimoji="1" lang="ja-JP" altLang="en-US" sz="1400" b="1"/>
                        <a:t>実績報告</a:t>
                      </a:r>
                    </a:p>
                  </a:txBody>
                  <a:tcPr/>
                </a:tc>
                <a:tc>
                  <a:txBody>
                    <a:bodyPr/>
                    <a:lstStyle/>
                    <a:p>
                      <a:pPr algn="ctr">
                        <a:lnSpc>
                          <a:spcPct val="100000"/>
                        </a:lnSpc>
                      </a:pPr>
                      <a:endParaRPr kumimoji="1" lang="en-US" altLang="ja-JP" sz="1400" b="1"/>
                    </a:p>
                    <a:p>
                      <a:pPr algn="ctr">
                        <a:lnSpc>
                          <a:spcPct val="100000"/>
                        </a:lnSpc>
                      </a:pPr>
                      <a:endParaRPr kumimoji="1" lang="en-US" altLang="ja-JP" sz="1400" b="1"/>
                    </a:p>
                    <a:p>
                      <a:pPr algn="ctr">
                        <a:lnSpc>
                          <a:spcPct val="100000"/>
                        </a:lnSpc>
                      </a:pPr>
                      <a:endParaRPr kumimoji="1" lang="en-US" altLang="ja-JP" sz="1400" b="1"/>
                    </a:p>
                    <a:p>
                      <a:pPr algn="ctr">
                        <a:lnSpc>
                          <a:spcPct val="100000"/>
                        </a:lnSpc>
                      </a:pPr>
                      <a:endParaRPr kumimoji="1" lang="en-US" altLang="ja-JP" sz="1400" b="1"/>
                    </a:p>
                    <a:p>
                      <a:pPr algn="ctr">
                        <a:lnSpc>
                          <a:spcPct val="100000"/>
                        </a:lnSpc>
                      </a:pPr>
                      <a:r>
                        <a:rPr kumimoji="1" lang="ja-JP" altLang="en-US" sz="1400" b="1"/>
                        <a:t>補助事業が完了したとき</a:t>
                      </a:r>
                    </a:p>
                  </a:txBody>
                  <a:tcPr/>
                </a:tc>
                <a:tc>
                  <a:txBody>
                    <a:bodyPr/>
                    <a:lstStyle/>
                    <a:p>
                      <a:pPr>
                        <a:lnSpc>
                          <a:spcPct val="100000"/>
                        </a:lnSpc>
                      </a:pPr>
                      <a:endParaRPr kumimoji="1" lang="en-US" altLang="ja-JP" sz="1400" b="1" u="sng"/>
                    </a:p>
                    <a:p>
                      <a:pPr>
                        <a:lnSpc>
                          <a:spcPct val="100000"/>
                        </a:lnSpc>
                      </a:pPr>
                      <a:r>
                        <a:rPr kumimoji="1" lang="ja-JP" altLang="en-US" sz="1400" b="1" u="sng"/>
                        <a:t>・実績報告書（様式第</a:t>
                      </a:r>
                      <a:r>
                        <a:rPr kumimoji="1" lang="en-US" altLang="ja-JP" sz="1400" b="1" u="sng"/>
                        <a:t>1</a:t>
                      </a:r>
                      <a:r>
                        <a:rPr kumimoji="1" lang="ja-JP" altLang="en-US" sz="1400" b="1" u="sng"/>
                        <a:t>号）、収支精算書（様式第</a:t>
                      </a:r>
                      <a:r>
                        <a:rPr kumimoji="1" lang="en-US" altLang="ja-JP" sz="1400" b="1" u="sng"/>
                        <a:t>2</a:t>
                      </a:r>
                      <a:r>
                        <a:rPr kumimoji="1" lang="ja-JP" altLang="en-US" sz="1400" b="1" u="sng"/>
                        <a:t>号）</a:t>
                      </a:r>
                      <a:endParaRPr kumimoji="1" lang="en-US" altLang="ja-JP" sz="1400" b="1" u="sng"/>
                    </a:p>
                    <a:p>
                      <a:pPr>
                        <a:lnSpc>
                          <a:spcPct val="150000"/>
                        </a:lnSpc>
                      </a:pPr>
                      <a:r>
                        <a:rPr kumimoji="1" lang="ja-JP" altLang="en-US" sz="1400" b="1" u="none"/>
                        <a:t>・実績報告書（様式第</a:t>
                      </a:r>
                      <a:r>
                        <a:rPr kumimoji="1" lang="en-US" altLang="ja-JP" sz="1400" b="1" u="none"/>
                        <a:t>2</a:t>
                      </a:r>
                      <a:r>
                        <a:rPr kumimoji="1" lang="ja-JP" altLang="en-US" sz="1400" b="1" u="none"/>
                        <a:t>－</a:t>
                      </a:r>
                      <a:r>
                        <a:rPr kumimoji="1" lang="en-US" altLang="ja-JP" sz="1400" b="1" u="none"/>
                        <a:t>1</a:t>
                      </a:r>
                      <a:r>
                        <a:rPr kumimoji="1" lang="ja-JP" altLang="en-US" sz="1400" b="1" u="none"/>
                        <a:t>号、様式第</a:t>
                      </a:r>
                      <a:r>
                        <a:rPr kumimoji="1" lang="en-US" altLang="ja-JP" sz="1400" b="1" u="none"/>
                        <a:t>2</a:t>
                      </a:r>
                      <a:r>
                        <a:rPr kumimoji="1" lang="ja-JP" altLang="en-US" sz="1400" b="1" u="none"/>
                        <a:t>－</a:t>
                      </a:r>
                      <a:r>
                        <a:rPr kumimoji="1" lang="en-US" altLang="ja-JP" sz="1400" b="1" u="none"/>
                        <a:t>2</a:t>
                      </a:r>
                      <a:r>
                        <a:rPr kumimoji="1" lang="ja-JP" altLang="en-US" sz="1400" b="1" u="none"/>
                        <a:t>号）</a:t>
                      </a:r>
                      <a:endParaRPr kumimoji="1" lang="en-US" altLang="ja-JP" sz="1400" b="1" u="none"/>
                    </a:p>
                    <a:p>
                      <a:pPr>
                        <a:lnSpc>
                          <a:spcPct val="150000"/>
                        </a:lnSpc>
                      </a:pPr>
                      <a:r>
                        <a:rPr kumimoji="1" lang="ja-JP" altLang="en-US" sz="1400" b="1" u="none"/>
                        <a:t>・実績報告確認書（様式第</a:t>
                      </a:r>
                      <a:r>
                        <a:rPr kumimoji="1" lang="en-US" altLang="ja-JP" sz="1400" b="1" u="none"/>
                        <a:t>1</a:t>
                      </a:r>
                      <a:r>
                        <a:rPr kumimoji="1" lang="ja-JP" altLang="en-US" sz="1400" b="1" u="none"/>
                        <a:t>－</a:t>
                      </a:r>
                      <a:r>
                        <a:rPr kumimoji="1" lang="en-US" altLang="ja-JP" sz="1400" b="1" u="none"/>
                        <a:t>4</a:t>
                      </a:r>
                      <a:r>
                        <a:rPr kumimoji="1" lang="ja-JP" altLang="en-US" sz="1400" b="1" u="none"/>
                        <a:t>号）</a:t>
                      </a:r>
                      <a:endParaRPr kumimoji="1" lang="en-US" altLang="ja-JP" sz="1400" b="1" u="none"/>
                    </a:p>
                    <a:p>
                      <a:pPr>
                        <a:lnSpc>
                          <a:spcPct val="150000"/>
                        </a:lnSpc>
                      </a:pPr>
                      <a:r>
                        <a:rPr kumimoji="1" lang="en-US" altLang="ja-JP" sz="1400" b="1" u="none"/>
                        <a:t>〈</a:t>
                      </a:r>
                      <a:r>
                        <a:rPr kumimoji="1" lang="ja-JP" altLang="en-US" sz="1400" b="1" u="none"/>
                        <a:t>添付書類</a:t>
                      </a:r>
                      <a:r>
                        <a:rPr kumimoji="1" lang="en-US" altLang="ja-JP" sz="1400" b="1" u="none"/>
                        <a:t>〉</a:t>
                      </a:r>
                    </a:p>
                    <a:p>
                      <a:pPr>
                        <a:lnSpc>
                          <a:spcPct val="100000"/>
                        </a:lnSpc>
                      </a:pPr>
                      <a:r>
                        <a:rPr kumimoji="1" lang="ja-JP" altLang="en-US" sz="1400" b="1" u="none"/>
                        <a:t>・取組後の建物及び設備の概要が確認できる写真</a:t>
                      </a:r>
                      <a:endParaRPr kumimoji="1" lang="en-US" altLang="ja-JP" sz="1400" b="1" u="none"/>
                    </a:p>
                    <a:p>
                      <a:pPr>
                        <a:lnSpc>
                          <a:spcPct val="100000"/>
                        </a:lnSpc>
                      </a:pPr>
                      <a:r>
                        <a:rPr kumimoji="1" lang="ja-JP" altLang="en-US" sz="1400" b="1" u="none"/>
                        <a:t>・出来高、支出が確認できる書類（納品書、領収書の写し等）</a:t>
                      </a:r>
                      <a:endParaRPr kumimoji="1" lang="en-US" altLang="ja-JP" sz="1400" b="1" u="none"/>
                    </a:p>
                    <a:p>
                      <a:pPr>
                        <a:lnSpc>
                          <a:spcPct val="100000"/>
                        </a:lnSpc>
                      </a:pPr>
                      <a:r>
                        <a:rPr kumimoji="1" lang="ja-JP" altLang="en-US" sz="1400" b="1" u="none"/>
                        <a:t>・竣工図</a:t>
                      </a:r>
                      <a:endParaRPr kumimoji="1" lang="en-US" altLang="ja-JP" sz="1400" b="1" u="none"/>
                    </a:p>
                    <a:p>
                      <a:pPr>
                        <a:lnSpc>
                          <a:spcPct val="100000"/>
                        </a:lnSpc>
                      </a:pPr>
                      <a:r>
                        <a:rPr kumimoji="1" lang="ja-JP" altLang="en-US" sz="1400" b="1" u="wavy" baseline="0"/>
                        <a:t>・財産管理台帳の写し</a:t>
                      </a:r>
                    </a:p>
                  </a:txBody>
                  <a:tcPr/>
                </a:tc>
                <a:tc>
                  <a:txBody>
                    <a:bodyPr/>
                    <a:lstStyle/>
                    <a:p>
                      <a:endParaRPr kumimoji="1" lang="ja-JP" altLang="en-US" sz="1400" b="1"/>
                    </a:p>
                  </a:txBody>
                  <a:tcPr/>
                </a:tc>
                <a:extLst>
                  <a:ext uri="{0D108BD9-81ED-4DB2-BD59-A6C34878D82A}">
                    <a16:rowId xmlns:a16="http://schemas.microsoft.com/office/drawing/2014/main" val="2598353331"/>
                  </a:ext>
                </a:extLst>
              </a:tr>
              <a:tr h="704787">
                <a:tc>
                  <a:txBody>
                    <a:bodyPr/>
                    <a:lstStyle/>
                    <a:p>
                      <a:pPr algn="ctr">
                        <a:lnSpc>
                          <a:spcPct val="100000"/>
                        </a:lnSpc>
                      </a:pPr>
                      <a:endParaRPr kumimoji="1" lang="en-US" altLang="ja-JP" sz="1400" b="1"/>
                    </a:p>
                    <a:p>
                      <a:pPr algn="ctr">
                        <a:lnSpc>
                          <a:spcPct val="100000"/>
                        </a:lnSpc>
                      </a:pPr>
                      <a:r>
                        <a:rPr kumimoji="1" lang="ja-JP" altLang="en-US" sz="1400" b="1"/>
                        <a:t>交付請求</a:t>
                      </a:r>
                    </a:p>
                  </a:txBody>
                  <a:tcPr/>
                </a:tc>
                <a:tc>
                  <a:txBody>
                    <a:bodyPr/>
                    <a:lstStyle/>
                    <a:p>
                      <a:pPr algn="ctr">
                        <a:lnSpc>
                          <a:spcPct val="100000"/>
                        </a:lnSpc>
                      </a:pPr>
                      <a:r>
                        <a:rPr kumimoji="1" lang="ja-JP" altLang="en-US" sz="1400" b="1"/>
                        <a:t>補助金の額が確定し、補助金の支払いを受けようとするとき</a:t>
                      </a:r>
                    </a:p>
                  </a:txBody>
                  <a:tcPr/>
                </a:tc>
                <a:tc>
                  <a:txBody>
                    <a:bodyPr/>
                    <a:lstStyle/>
                    <a:p>
                      <a:pPr>
                        <a:lnSpc>
                          <a:spcPct val="100000"/>
                        </a:lnSpc>
                      </a:pPr>
                      <a:endParaRPr kumimoji="1" lang="en-US" altLang="ja-JP" sz="1400" b="1" u="wavy" baseline="0"/>
                    </a:p>
                    <a:p>
                      <a:pPr algn="ctr">
                        <a:lnSpc>
                          <a:spcPct val="100000"/>
                        </a:lnSpc>
                      </a:pPr>
                      <a:r>
                        <a:rPr kumimoji="1" lang="ja-JP" altLang="en-US" sz="1400" b="1" u="sng" baseline="0"/>
                        <a:t>補助金交付請求書（様式第</a:t>
                      </a:r>
                      <a:r>
                        <a:rPr kumimoji="1" lang="en-US" altLang="ja-JP" sz="1400" b="1" u="sng" baseline="0"/>
                        <a:t>11</a:t>
                      </a:r>
                      <a:r>
                        <a:rPr kumimoji="1" lang="ja-JP" altLang="en-US" sz="1400" b="1" u="sng" baseline="0"/>
                        <a:t>号）</a:t>
                      </a:r>
                    </a:p>
                  </a:txBody>
                  <a:tcPr/>
                </a:tc>
                <a:tc>
                  <a:txBody>
                    <a:bodyPr/>
                    <a:lstStyle/>
                    <a:p>
                      <a:endParaRPr kumimoji="1" lang="ja-JP" altLang="en-US" sz="1400" b="1"/>
                    </a:p>
                  </a:txBody>
                  <a:tcPr/>
                </a:tc>
                <a:extLst>
                  <a:ext uri="{0D108BD9-81ED-4DB2-BD59-A6C34878D82A}">
                    <a16:rowId xmlns:a16="http://schemas.microsoft.com/office/drawing/2014/main" val="2380196095"/>
                  </a:ext>
                </a:extLst>
              </a:tr>
              <a:tr h="293661">
                <a:tc gridSpan="4">
                  <a:txBody>
                    <a:bodyPr/>
                    <a:lstStyle/>
                    <a:p>
                      <a:pPr algn="ctr">
                        <a:lnSpc>
                          <a:spcPct val="100000"/>
                        </a:lnSpc>
                      </a:pPr>
                      <a:r>
                        <a:rPr kumimoji="1" lang="ja-JP" altLang="en-US" sz="1400" b="1">
                          <a:solidFill>
                            <a:srgbClr val="FF0000"/>
                          </a:solidFill>
                        </a:rPr>
                        <a:t>補助金交付</a:t>
                      </a:r>
                    </a:p>
                  </a:txBody>
                  <a:tcPr/>
                </a:tc>
                <a:tc hMerge="1">
                  <a:txBody>
                    <a:bodyPr/>
                    <a:lstStyle/>
                    <a:p>
                      <a:pPr algn="ctr">
                        <a:lnSpc>
                          <a:spcPct val="100000"/>
                        </a:lnSpc>
                      </a:pPr>
                      <a:endParaRPr kumimoji="1" lang="ja-JP" altLang="en-US" sz="1400" b="1"/>
                    </a:p>
                  </a:txBody>
                  <a:tcPr/>
                </a:tc>
                <a:tc hMerge="1">
                  <a:txBody>
                    <a:bodyPr/>
                    <a:lstStyle/>
                    <a:p>
                      <a:pPr>
                        <a:lnSpc>
                          <a:spcPct val="100000"/>
                        </a:lnSpc>
                      </a:pPr>
                      <a:endParaRPr kumimoji="1" lang="ja-JP" altLang="en-US" sz="1400" b="1" u="wavy" baseline="0"/>
                    </a:p>
                  </a:txBody>
                  <a:tcPr/>
                </a:tc>
                <a:tc hMerge="1">
                  <a:txBody>
                    <a:bodyPr/>
                    <a:lstStyle/>
                    <a:p>
                      <a:endParaRPr kumimoji="1" lang="ja-JP" altLang="en-US" sz="1400" b="1"/>
                    </a:p>
                  </a:txBody>
                  <a:tcPr/>
                </a:tc>
                <a:extLst>
                  <a:ext uri="{0D108BD9-81ED-4DB2-BD59-A6C34878D82A}">
                    <a16:rowId xmlns:a16="http://schemas.microsoft.com/office/drawing/2014/main" val="4192972396"/>
                  </a:ext>
                </a:extLst>
              </a:tr>
              <a:tr h="860933">
                <a:tc>
                  <a:txBody>
                    <a:bodyPr/>
                    <a:lstStyle/>
                    <a:p>
                      <a:pPr algn="ctr">
                        <a:lnSpc>
                          <a:spcPct val="100000"/>
                        </a:lnSpc>
                      </a:pPr>
                      <a:r>
                        <a:rPr kumimoji="1" lang="ja-JP" altLang="en-US" sz="1400" b="1"/>
                        <a:t>財産処分</a:t>
                      </a:r>
                      <a:endParaRPr kumimoji="1" lang="en-US" altLang="ja-JP" sz="1400" b="1"/>
                    </a:p>
                    <a:p>
                      <a:pPr algn="ctr">
                        <a:lnSpc>
                          <a:spcPct val="100000"/>
                        </a:lnSpc>
                      </a:pPr>
                      <a:r>
                        <a:rPr kumimoji="1" lang="ja-JP" altLang="en-US" sz="1400" b="1"/>
                        <a:t>承認申請</a:t>
                      </a:r>
                    </a:p>
                  </a:txBody>
                  <a:tcPr/>
                </a:tc>
                <a:tc>
                  <a:txBody>
                    <a:bodyPr/>
                    <a:lstStyle/>
                    <a:p>
                      <a:pPr algn="ctr">
                        <a:lnSpc>
                          <a:spcPct val="100000"/>
                        </a:lnSpc>
                      </a:pPr>
                      <a:r>
                        <a:rPr kumimoji="1" lang="ja-JP" altLang="en-US" sz="1400" b="1"/>
                        <a:t>補助金を受けて設置した設備を処分しようとするとき</a:t>
                      </a:r>
                    </a:p>
                  </a:txBody>
                  <a:tcPr/>
                </a:tc>
                <a:tc>
                  <a:txBody>
                    <a:bodyPr/>
                    <a:lstStyle/>
                    <a:p>
                      <a:pPr>
                        <a:lnSpc>
                          <a:spcPct val="100000"/>
                        </a:lnSpc>
                      </a:pPr>
                      <a:endParaRPr kumimoji="1" lang="en-US" altLang="ja-JP" sz="1400" b="1" u="wavy" baseline="0"/>
                    </a:p>
                    <a:p>
                      <a:pPr algn="ctr">
                        <a:lnSpc>
                          <a:spcPct val="100000"/>
                        </a:lnSpc>
                      </a:pPr>
                      <a:r>
                        <a:rPr kumimoji="1" lang="ja-JP" altLang="en-US" sz="1400" b="1" u="sng" baseline="0"/>
                        <a:t>財産処分承認申請書（様式第</a:t>
                      </a:r>
                      <a:r>
                        <a:rPr kumimoji="1" lang="en-US" altLang="ja-JP" sz="1400" b="1" u="sng" baseline="0"/>
                        <a:t>13</a:t>
                      </a:r>
                      <a:r>
                        <a:rPr kumimoji="1" lang="ja-JP" altLang="en-US" sz="1400" b="1" u="sng" baseline="0"/>
                        <a:t>号）</a:t>
                      </a:r>
                    </a:p>
                  </a:txBody>
                  <a:tcPr/>
                </a:tc>
                <a:tc>
                  <a:txBody>
                    <a:bodyPr/>
                    <a:lstStyle/>
                    <a:p>
                      <a:r>
                        <a:rPr kumimoji="1" lang="ja-JP" altLang="en-US" sz="1400" b="1"/>
                        <a:t>耐用年数経過前に対象設備を譲渡、廃棄等する場合に申請が必要</a:t>
                      </a:r>
                      <a:endParaRPr kumimoji="1" lang="en-US" altLang="ja-JP" sz="1400" b="1"/>
                    </a:p>
                  </a:txBody>
                  <a:tcPr/>
                </a:tc>
                <a:extLst>
                  <a:ext uri="{0D108BD9-81ED-4DB2-BD59-A6C34878D82A}">
                    <a16:rowId xmlns:a16="http://schemas.microsoft.com/office/drawing/2014/main" val="2708616354"/>
                  </a:ext>
                </a:extLst>
              </a:tr>
            </a:tbl>
          </a:graphicData>
        </a:graphic>
      </p:graphicFrame>
      <p:sp>
        <p:nvSpPr>
          <p:cNvPr id="5" name="テキスト ボックス 4">
            <a:extLst>
              <a:ext uri="{FF2B5EF4-FFF2-40B4-BE49-F238E27FC236}">
                <a16:creationId xmlns:a16="http://schemas.microsoft.com/office/drawing/2014/main" id="{9F83A5D5-391D-27E2-D29E-E403C9B4C2BC}"/>
              </a:ext>
            </a:extLst>
          </p:cNvPr>
          <p:cNvSpPr txBox="1"/>
          <p:nvPr/>
        </p:nvSpPr>
        <p:spPr>
          <a:xfrm>
            <a:off x="502581" y="819345"/>
            <a:ext cx="11156019" cy="615553"/>
          </a:xfrm>
          <a:prstGeom prst="rect">
            <a:avLst/>
          </a:prstGeom>
          <a:noFill/>
        </p:spPr>
        <p:txBody>
          <a:bodyPr wrap="square" rtlCol="0">
            <a:spAutoFit/>
          </a:bodyPr>
          <a:lstStyle/>
          <a:p>
            <a:r>
              <a:rPr kumimoji="1" lang="en-US" altLang="ja-JP" sz="2000" dirty="0"/>
              <a:t>【</a:t>
            </a:r>
            <a:r>
              <a:rPr kumimoji="1" lang="ja-JP" altLang="en-US" sz="2000" dirty="0"/>
              <a:t>補助事業完了時の手続き</a:t>
            </a:r>
            <a:r>
              <a:rPr kumimoji="1" lang="en-US" altLang="ja-JP" sz="2000" dirty="0"/>
              <a:t>】</a:t>
            </a:r>
          </a:p>
          <a:p>
            <a:r>
              <a:rPr lang="ja-JP" altLang="en-US" sz="1400" dirty="0"/>
              <a:t>   ⑥実績報告　　書類提出先：農業農村支援センター（重点支援メニュー）、園芸畜産課（経営継続支援メニュー、家畜運搬体制整備支援メニュー）</a:t>
            </a:r>
            <a:endParaRPr kumimoji="1" lang="ja-JP" altLang="en-US" sz="1400" dirty="0"/>
          </a:p>
        </p:txBody>
      </p:sp>
      <p:grpSp>
        <p:nvGrpSpPr>
          <p:cNvPr id="7" name="グループ化 6">
            <a:extLst>
              <a:ext uri="{FF2B5EF4-FFF2-40B4-BE49-F238E27FC236}">
                <a16:creationId xmlns:a16="http://schemas.microsoft.com/office/drawing/2014/main" id="{77640B84-DAB9-7A76-6A82-BE722B7D3A4A}"/>
              </a:ext>
            </a:extLst>
          </p:cNvPr>
          <p:cNvGrpSpPr/>
          <p:nvPr/>
        </p:nvGrpSpPr>
        <p:grpSpPr>
          <a:xfrm>
            <a:off x="4114800" y="2896168"/>
            <a:ext cx="3377521" cy="45719"/>
            <a:chOff x="609600" y="1981200"/>
            <a:chExt cx="3657600" cy="34636"/>
          </a:xfrm>
        </p:grpSpPr>
        <p:cxnSp>
          <p:nvCxnSpPr>
            <p:cNvPr id="8" name="直線コネクタ 7">
              <a:extLst>
                <a:ext uri="{FF2B5EF4-FFF2-40B4-BE49-F238E27FC236}">
                  <a16:creationId xmlns:a16="http://schemas.microsoft.com/office/drawing/2014/main" id="{435F9950-8801-19D0-A63A-E83B094EE119}"/>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A108CFF9-DE12-3884-502B-220A7B720A4B}"/>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3C636809-855E-0692-3088-E925489EC858}"/>
              </a:ext>
            </a:extLst>
          </p:cNvPr>
          <p:cNvGrpSpPr/>
          <p:nvPr/>
        </p:nvGrpSpPr>
        <p:grpSpPr>
          <a:xfrm>
            <a:off x="4114800" y="3200400"/>
            <a:ext cx="2590800" cy="45719"/>
            <a:chOff x="609600" y="1981200"/>
            <a:chExt cx="3657600" cy="34636"/>
          </a:xfrm>
        </p:grpSpPr>
        <p:cxnSp>
          <p:nvCxnSpPr>
            <p:cNvPr id="11" name="直線コネクタ 10">
              <a:extLst>
                <a:ext uri="{FF2B5EF4-FFF2-40B4-BE49-F238E27FC236}">
                  <a16:creationId xmlns:a16="http://schemas.microsoft.com/office/drawing/2014/main" id="{C10DFC39-0B0E-C236-7E16-7A04513CD731}"/>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C1AC53C6-4B00-523D-9C2F-66AABC2D12D8}"/>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08934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5221FDD-D306-EE25-38A5-4C3C0D1E7F0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D573327-9712-5868-5D09-30E869D796FA}"/>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980818C7-06C5-F9C5-B992-E1C8C8E9A6A4}"/>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7F25E0B0-4D36-6763-FE0C-E0EBA1183994}"/>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33</a:t>
            </a:fld>
            <a:endParaRPr/>
          </a:p>
        </p:txBody>
      </p:sp>
      <p:sp>
        <p:nvSpPr>
          <p:cNvPr id="5" name="テキスト ボックス 4">
            <a:extLst>
              <a:ext uri="{FF2B5EF4-FFF2-40B4-BE49-F238E27FC236}">
                <a16:creationId xmlns:a16="http://schemas.microsoft.com/office/drawing/2014/main" id="{33D90CCA-E9A4-9D0C-A7DB-3A517F0DA79C}"/>
              </a:ext>
            </a:extLst>
          </p:cNvPr>
          <p:cNvSpPr txBox="1"/>
          <p:nvPr/>
        </p:nvSpPr>
        <p:spPr>
          <a:xfrm>
            <a:off x="501281" y="827149"/>
            <a:ext cx="6705600" cy="677108"/>
          </a:xfrm>
          <a:prstGeom prst="rect">
            <a:avLst/>
          </a:prstGeom>
          <a:noFill/>
        </p:spPr>
        <p:txBody>
          <a:bodyPr wrap="square" rtlCol="0">
            <a:spAutoFit/>
          </a:bodyPr>
          <a:lstStyle/>
          <a:p>
            <a:r>
              <a:rPr kumimoji="1" lang="en-US" altLang="ja-JP" sz="2000"/>
              <a:t>【</a:t>
            </a:r>
            <a:r>
              <a:rPr kumimoji="1" lang="ja-JP" altLang="en-US" sz="2000"/>
              <a:t>補助事業完了時の手続き</a:t>
            </a:r>
            <a:r>
              <a:rPr kumimoji="1" lang="en-US" altLang="ja-JP" sz="2000"/>
              <a:t>】</a:t>
            </a:r>
          </a:p>
          <a:p>
            <a:r>
              <a:rPr lang="ja-JP" altLang="en-US"/>
              <a:t>   </a:t>
            </a:r>
            <a:endParaRPr kumimoji="1" lang="ja-JP" altLang="en-US"/>
          </a:p>
        </p:txBody>
      </p:sp>
      <p:grpSp>
        <p:nvGrpSpPr>
          <p:cNvPr id="4" name="グループ化 3">
            <a:extLst>
              <a:ext uri="{FF2B5EF4-FFF2-40B4-BE49-F238E27FC236}">
                <a16:creationId xmlns:a16="http://schemas.microsoft.com/office/drawing/2014/main" id="{BBA3EFF3-D117-7D4A-CEAB-11DCEC0E7585}"/>
              </a:ext>
            </a:extLst>
          </p:cNvPr>
          <p:cNvGrpSpPr/>
          <p:nvPr/>
        </p:nvGrpSpPr>
        <p:grpSpPr>
          <a:xfrm>
            <a:off x="501281" y="1404278"/>
            <a:ext cx="11430000" cy="3416320"/>
            <a:chOff x="501281" y="1404278"/>
            <a:chExt cx="11430000" cy="3416320"/>
          </a:xfrm>
        </p:grpSpPr>
        <p:sp>
          <p:nvSpPr>
            <p:cNvPr id="7" name="テキスト ボックス 6">
              <a:extLst>
                <a:ext uri="{FF2B5EF4-FFF2-40B4-BE49-F238E27FC236}">
                  <a16:creationId xmlns:a16="http://schemas.microsoft.com/office/drawing/2014/main" id="{D56E83DE-8BDC-B660-C61B-26E9B28F5E9B}"/>
                </a:ext>
              </a:extLst>
            </p:cNvPr>
            <p:cNvSpPr txBox="1"/>
            <p:nvPr/>
          </p:nvSpPr>
          <p:spPr>
            <a:xfrm>
              <a:off x="501281" y="1404278"/>
              <a:ext cx="11430000" cy="3416320"/>
            </a:xfrm>
            <a:prstGeom prst="rect">
              <a:avLst/>
            </a:prstGeom>
            <a:noFill/>
          </p:spPr>
          <p:txBody>
            <a:bodyPr wrap="square" rtlCol="0">
              <a:spAutoFit/>
            </a:bodyPr>
            <a:lstStyle/>
            <a:p>
              <a:r>
                <a:rPr lang="en-US" altLang="ja-JP" sz="1600"/>
                <a:t>〈</a:t>
              </a:r>
              <a:r>
                <a:rPr lang="ja-JP" altLang="en-US"/>
                <a:t>留意事項</a:t>
              </a:r>
              <a:r>
                <a:rPr lang="en-US" altLang="ja-JP"/>
                <a:t>〉</a:t>
              </a:r>
            </a:p>
            <a:p>
              <a:r>
                <a:rPr lang="ja-JP" altLang="en-US"/>
                <a:t>・実績報告書の作成</a:t>
              </a:r>
              <a:endParaRPr lang="en-US" altLang="ja-JP"/>
            </a:p>
            <a:p>
              <a:r>
                <a:rPr lang="ja-JP" altLang="en-US"/>
                <a:t>   →事業実施主体は事前確認を経た</a:t>
              </a:r>
              <a:r>
                <a:rPr lang="ja-JP" altLang="en-US" u="sng"/>
                <a:t>実績報告書（様式第１号）および収支精算書（様式第</a:t>
              </a:r>
              <a:r>
                <a:rPr lang="en-US" altLang="ja-JP" u="sng"/>
                <a:t>2</a:t>
              </a:r>
              <a:r>
                <a:rPr lang="ja-JP" altLang="en-US" u="sng"/>
                <a:t>号）</a:t>
              </a:r>
              <a:r>
                <a:rPr lang="ja-JP" altLang="en-US"/>
                <a:t>、</a:t>
              </a:r>
              <a:endParaRPr lang="en-US" altLang="ja-JP"/>
            </a:p>
            <a:p>
              <a:r>
                <a:rPr lang="ja-JP" altLang="en-US"/>
                <a:t>　　 実績報告書（様式第</a:t>
              </a:r>
              <a:r>
                <a:rPr lang="en-US" altLang="ja-JP"/>
                <a:t>2</a:t>
              </a:r>
              <a:r>
                <a:rPr lang="ja-JP" altLang="en-US"/>
                <a:t>－</a:t>
              </a:r>
              <a:r>
                <a:rPr lang="en-US" altLang="ja-JP"/>
                <a:t>1</a:t>
              </a:r>
              <a:r>
                <a:rPr lang="ja-JP" altLang="en-US"/>
                <a:t>号、様式第</a:t>
              </a:r>
              <a:r>
                <a:rPr lang="en-US" altLang="ja-JP"/>
                <a:t>2</a:t>
              </a:r>
              <a:r>
                <a:rPr lang="ja-JP" altLang="en-US"/>
                <a:t>－</a:t>
              </a:r>
              <a:r>
                <a:rPr lang="en-US" altLang="ja-JP"/>
                <a:t>2</a:t>
              </a:r>
              <a:r>
                <a:rPr lang="ja-JP" altLang="en-US"/>
                <a:t>号、様式第</a:t>
              </a:r>
              <a:r>
                <a:rPr lang="en-US" altLang="ja-JP"/>
                <a:t>1</a:t>
              </a:r>
              <a:r>
                <a:rPr lang="ja-JP" altLang="en-US"/>
                <a:t>－</a:t>
              </a:r>
              <a:r>
                <a:rPr lang="en-US" altLang="ja-JP"/>
                <a:t>4</a:t>
              </a:r>
              <a:r>
                <a:rPr lang="ja-JP" altLang="en-US"/>
                <a:t>号）、以下添付書類を含む）を補助事業完了後</a:t>
              </a:r>
              <a:endParaRPr lang="en-US" altLang="ja-JP"/>
            </a:p>
            <a:p>
              <a:r>
                <a:rPr lang="ja-JP" altLang="en-US"/>
                <a:t>　　 </a:t>
              </a:r>
              <a:r>
                <a:rPr lang="en-US" altLang="ja-JP"/>
                <a:t>30</a:t>
              </a:r>
              <a:r>
                <a:rPr lang="ja-JP" altLang="en-US"/>
                <a:t>日以内もしくは交付決定日の属する年度の２月</a:t>
              </a:r>
              <a:r>
                <a:rPr lang="en-US" altLang="ja-JP"/>
                <a:t>26</a:t>
              </a:r>
              <a:r>
                <a:rPr lang="ja-JP" altLang="en-US"/>
                <a:t>日のいずれか早い日までに提出してください。</a:t>
              </a:r>
              <a:endParaRPr lang="en-US" altLang="ja-JP"/>
            </a:p>
            <a:p>
              <a:r>
                <a:rPr lang="ja-JP" altLang="en-US"/>
                <a:t>　　（</a:t>
              </a:r>
              <a:r>
                <a:rPr lang="en-US" altLang="ja-JP"/>
                <a:t>※</a:t>
              </a:r>
              <a:r>
                <a:rPr lang="ja-JP" altLang="en-US"/>
                <a:t>添付書類：取組後の写真、出来高・支出が確認できる書類（納品書、領収書（または振込先がわかる通帳の</a:t>
              </a:r>
              <a:endParaRPr lang="en-US" altLang="ja-JP"/>
            </a:p>
            <a:p>
              <a:r>
                <a:rPr lang="ja-JP" altLang="en-US"/>
                <a:t>　　　　　　　　　　　写し等））、竣工図、</a:t>
              </a:r>
              <a:r>
                <a:rPr lang="ja-JP" altLang="en-US" u="wavy"/>
                <a:t>財産管理台帳の写し</a:t>
              </a:r>
              <a:endParaRPr lang="en-US" altLang="ja-JP" u="wavy"/>
            </a:p>
            <a:p>
              <a:endParaRPr lang="en-US" altLang="ja-JP" u="wavy"/>
            </a:p>
            <a:p>
              <a:r>
                <a:rPr lang="ja-JP" altLang="en-US"/>
                <a:t>・実績報告書の提出</a:t>
              </a:r>
              <a:endParaRPr lang="en-US" altLang="ja-JP"/>
            </a:p>
            <a:p>
              <a:r>
                <a:rPr lang="ja-JP" altLang="en-US"/>
                <a:t>　→事業実施内容が適正であるか、添付書類がすべて揃っているか等、確認の上、委託機関による事前確認を</a:t>
              </a:r>
              <a:endParaRPr lang="en-US" altLang="ja-JP"/>
            </a:p>
            <a:p>
              <a:r>
                <a:rPr lang="ja-JP" altLang="en-US"/>
                <a:t>　　 経てください。</a:t>
              </a:r>
              <a:r>
                <a:rPr lang="ja-JP" altLang="en-US">
                  <a:solidFill>
                    <a:srgbClr val="FF0000"/>
                  </a:solidFill>
                </a:rPr>
                <a:t>価格が</a:t>
              </a:r>
              <a:r>
                <a:rPr lang="en-US" altLang="ja-JP">
                  <a:solidFill>
                    <a:srgbClr val="FF0000"/>
                  </a:solidFill>
                </a:rPr>
                <a:t>50</a:t>
              </a:r>
              <a:r>
                <a:rPr lang="ja-JP" altLang="en-US">
                  <a:solidFill>
                    <a:srgbClr val="FF0000"/>
                  </a:solidFill>
                </a:rPr>
                <a:t>万円以上の資材・機材等を導入した場合は、財産管理台帳への記入が必要です。</a:t>
              </a:r>
              <a:endParaRPr lang="en-US" altLang="ja-JP">
                <a:solidFill>
                  <a:srgbClr val="FF0000"/>
                </a:solidFill>
              </a:endParaRPr>
            </a:p>
            <a:p>
              <a:r>
                <a:rPr lang="ja-JP" altLang="en-US">
                  <a:solidFill>
                    <a:srgbClr val="FF0000"/>
                  </a:solidFill>
                </a:rPr>
                <a:t>　　 耐用年数に相当する期間、関係書類とあわせ、保管してください。</a:t>
              </a:r>
              <a:endParaRPr lang="en-US" altLang="ja-JP">
                <a:solidFill>
                  <a:srgbClr val="FF0000"/>
                </a:solidFill>
              </a:endParaRPr>
            </a:p>
          </p:txBody>
        </p:sp>
        <p:grpSp>
          <p:nvGrpSpPr>
            <p:cNvPr id="12" name="グループ化 11">
              <a:extLst>
                <a:ext uri="{FF2B5EF4-FFF2-40B4-BE49-F238E27FC236}">
                  <a16:creationId xmlns:a16="http://schemas.microsoft.com/office/drawing/2014/main" id="{79026BCE-BC0B-FEF4-84F9-F0E9B8D5122C}"/>
                </a:ext>
              </a:extLst>
            </p:cNvPr>
            <p:cNvGrpSpPr/>
            <p:nvPr/>
          </p:nvGrpSpPr>
          <p:grpSpPr>
            <a:xfrm flipV="1">
              <a:off x="974808" y="2514600"/>
              <a:ext cx="5758545" cy="51128"/>
              <a:chOff x="609600" y="1981200"/>
              <a:chExt cx="3657600" cy="34636"/>
            </a:xfrm>
          </p:grpSpPr>
          <p:cxnSp>
            <p:nvCxnSpPr>
              <p:cNvPr id="13" name="直線コネクタ 12">
                <a:extLst>
                  <a:ext uri="{FF2B5EF4-FFF2-40B4-BE49-F238E27FC236}">
                    <a16:creationId xmlns:a16="http://schemas.microsoft.com/office/drawing/2014/main" id="{453B1E6B-545C-089D-CBAA-9B2CD9526A07}"/>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D687D58-A352-633A-5926-B5ADA824447A}"/>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3572817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D187811-A2CB-F3AA-1562-E7FBBD225AA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B125CDB-7506-D069-C61D-E547D2968C53}"/>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7</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申請・報告等の手続き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本申請</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1AA08923-9F26-3A8C-74B6-2CFEEEBCE7C5}"/>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59B30D59-0AC5-1815-408E-8837089DF00F}"/>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34</a:t>
            </a:fld>
            <a:endParaRPr/>
          </a:p>
        </p:txBody>
      </p:sp>
      <p:graphicFrame>
        <p:nvGraphicFramePr>
          <p:cNvPr id="4" name="表 3">
            <a:extLst>
              <a:ext uri="{FF2B5EF4-FFF2-40B4-BE49-F238E27FC236}">
                <a16:creationId xmlns:a16="http://schemas.microsoft.com/office/drawing/2014/main" id="{2A0B16FC-5D9C-4E29-2F27-CCA0F6214499}"/>
              </a:ext>
            </a:extLst>
          </p:cNvPr>
          <p:cNvGraphicFramePr>
            <a:graphicFrameLocks noGrp="1"/>
          </p:cNvGraphicFramePr>
          <p:nvPr>
            <p:extLst>
              <p:ext uri="{D42A27DB-BD31-4B8C-83A1-F6EECF244321}">
                <p14:modId xmlns:p14="http://schemas.microsoft.com/office/powerpoint/2010/main" val="1411869440"/>
              </p:ext>
            </p:extLst>
          </p:nvPr>
        </p:nvGraphicFramePr>
        <p:xfrm>
          <a:off x="687376" y="2074289"/>
          <a:ext cx="10489767" cy="1249680"/>
        </p:xfrm>
        <a:graphic>
          <a:graphicData uri="http://schemas.openxmlformats.org/drawingml/2006/table">
            <a:tbl>
              <a:tblPr firstRow="1" bandRow="1">
                <a:tableStyleId>{F5AB1C69-6EDB-4FF4-983F-18BD219EF322}</a:tableStyleId>
              </a:tblPr>
              <a:tblGrid>
                <a:gridCol w="1979625">
                  <a:extLst>
                    <a:ext uri="{9D8B030D-6E8A-4147-A177-3AD203B41FA5}">
                      <a16:colId xmlns:a16="http://schemas.microsoft.com/office/drawing/2014/main" val="3283778980"/>
                    </a:ext>
                  </a:extLst>
                </a:gridCol>
                <a:gridCol w="2209800">
                  <a:extLst>
                    <a:ext uri="{9D8B030D-6E8A-4147-A177-3AD203B41FA5}">
                      <a16:colId xmlns:a16="http://schemas.microsoft.com/office/drawing/2014/main" val="3206946530"/>
                    </a:ext>
                  </a:extLst>
                </a:gridCol>
                <a:gridCol w="3026766">
                  <a:extLst>
                    <a:ext uri="{9D8B030D-6E8A-4147-A177-3AD203B41FA5}">
                      <a16:colId xmlns:a16="http://schemas.microsoft.com/office/drawing/2014/main" val="1965066313"/>
                    </a:ext>
                  </a:extLst>
                </a:gridCol>
                <a:gridCol w="3273576">
                  <a:extLst>
                    <a:ext uri="{9D8B030D-6E8A-4147-A177-3AD203B41FA5}">
                      <a16:colId xmlns:a16="http://schemas.microsoft.com/office/drawing/2014/main" val="3496933670"/>
                    </a:ext>
                  </a:extLst>
                </a:gridCol>
              </a:tblGrid>
              <a:tr h="247024">
                <a:tc>
                  <a:txBody>
                    <a:bodyPr/>
                    <a:lstStyle/>
                    <a:p>
                      <a:pPr algn="ctr"/>
                      <a:r>
                        <a:rPr kumimoji="1" lang="ja-JP" altLang="en-US" sz="1600"/>
                        <a:t>手続きの種類</a:t>
                      </a:r>
                    </a:p>
                  </a:txBody>
                  <a:tcPr/>
                </a:tc>
                <a:tc>
                  <a:txBody>
                    <a:bodyPr/>
                    <a:lstStyle/>
                    <a:p>
                      <a:pPr algn="ctr"/>
                      <a:r>
                        <a:rPr kumimoji="1" lang="ja-JP" altLang="en-US" sz="1600"/>
                        <a:t>提出時期</a:t>
                      </a:r>
                    </a:p>
                  </a:txBody>
                  <a:tcPr/>
                </a:tc>
                <a:tc>
                  <a:txBody>
                    <a:bodyPr/>
                    <a:lstStyle/>
                    <a:p>
                      <a:pPr algn="ctr"/>
                      <a:r>
                        <a:rPr kumimoji="1" lang="ja-JP" altLang="en-US" sz="1600"/>
                        <a:t>提出書類</a:t>
                      </a:r>
                    </a:p>
                  </a:txBody>
                  <a:tcPr/>
                </a:tc>
                <a:tc>
                  <a:txBody>
                    <a:bodyPr/>
                    <a:lstStyle/>
                    <a:p>
                      <a:pPr algn="ctr"/>
                      <a:r>
                        <a:rPr kumimoji="1" lang="ja-JP" altLang="en-US" sz="1600"/>
                        <a:t>備考</a:t>
                      </a:r>
                    </a:p>
                  </a:txBody>
                  <a:tcPr/>
                </a:tc>
                <a:extLst>
                  <a:ext uri="{0D108BD9-81ED-4DB2-BD59-A6C34878D82A}">
                    <a16:rowId xmlns:a16="http://schemas.microsoft.com/office/drawing/2014/main" val="2306686073"/>
                  </a:ext>
                </a:extLst>
              </a:tr>
              <a:tr h="247024">
                <a:tc gridSpan="4">
                  <a:txBody>
                    <a:bodyPr/>
                    <a:lstStyle/>
                    <a:p>
                      <a:pPr algn="l"/>
                      <a:r>
                        <a:rPr kumimoji="1" lang="en-US" altLang="ja-JP" sz="1600" b="1"/>
                        <a:t>【</a:t>
                      </a:r>
                      <a:r>
                        <a:rPr kumimoji="1" lang="ja-JP" altLang="en-US" sz="1600" b="1"/>
                        <a:t>状況報告</a:t>
                      </a:r>
                      <a:r>
                        <a:rPr kumimoji="1" lang="en-US" altLang="ja-JP" sz="1600" b="1"/>
                        <a:t>】</a:t>
                      </a:r>
                      <a:endParaRPr kumimoji="1" lang="ja-JP" altLang="en-US" sz="1600" b="1"/>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63471572"/>
                  </a:ext>
                </a:extLst>
              </a:tr>
              <a:tr h="545745">
                <a:tc>
                  <a:txBody>
                    <a:bodyPr/>
                    <a:lstStyle/>
                    <a:p>
                      <a:pPr algn="ctr">
                        <a:lnSpc>
                          <a:spcPct val="150000"/>
                        </a:lnSpc>
                      </a:pPr>
                      <a:r>
                        <a:rPr kumimoji="1" lang="ja-JP" altLang="en-US" sz="1600" b="1"/>
                        <a:t>事業の評価</a:t>
                      </a:r>
                    </a:p>
                  </a:txBody>
                  <a:tcPr/>
                </a:tc>
                <a:tc>
                  <a:txBody>
                    <a:bodyPr/>
                    <a:lstStyle/>
                    <a:p>
                      <a:pPr algn="ctr">
                        <a:lnSpc>
                          <a:spcPct val="100000"/>
                        </a:lnSpc>
                      </a:pPr>
                      <a:r>
                        <a:rPr kumimoji="1" lang="ja-JP" altLang="en-US" sz="1600" b="1"/>
                        <a:t>事業実施年度の翌々年度の５月末までに</a:t>
                      </a:r>
                      <a:endParaRPr kumimoji="1" lang="en-US" altLang="ja-JP" sz="1600" b="1"/>
                    </a:p>
                  </a:txBody>
                  <a:tcPr/>
                </a:tc>
                <a:tc>
                  <a:txBody>
                    <a:bodyPr/>
                    <a:lstStyle/>
                    <a:p>
                      <a:pPr algn="ctr">
                        <a:lnSpc>
                          <a:spcPct val="150000"/>
                        </a:lnSpc>
                      </a:pPr>
                      <a:r>
                        <a:rPr kumimoji="1" lang="ja-JP" altLang="en-US" sz="1600" b="1" u="none"/>
                        <a:t>評価報告書（様式第３号）</a:t>
                      </a:r>
                      <a:endParaRPr kumimoji="1" lang="en-US" altLang="ja-JP" sz="1600" b="1" u="none"/>
                    </a:p>
                  </a:txBody>
                  <a:tcPr/>
                </a:tc>
                <a:tc>
                  <a:txBody>
                    <a:bodyPr/>
                    <a:lstStyle/>
                    <a:p>
                      <a:pPr algn="ctr"/>
                      <a:endParaRPr kumimoji="1" lang="ja-JP" altLang="en-US" sz="1400" b="1"/>
                    </a:p>
                  </a:txBody>
                  <a:tcPr/>
                </a:tc>
                <a:extLst>
                  <a:ext uri="{0D108BD9-81ED-4DB2-BD59-A6C34878D82A}">
                    <a16:rowId xmlns:a16="http://schemas.microsoft.com/office/drawing/2014/main" val="2598353331"/>
                  </a:ext>
                </a:extLst>
              </a:tr>
            </a:tbl>
          </a:graphicData>
        </a:graphic>
      </p:graphicFrame>
      <p:sp>
        <p:nvSpPr>
          <p:cNvPr id="5" name="テキスト ボックス 4">
            <a:extLst>
              <a:ext uri="{FF2B5EF4-FFF2-40B4-BE49-F238E27FC236}">
                <a16:creationId xmlns:a16="http://schemas.microsoft.com/office/drawing/2014/main" id="{D6DC7613-2FAA-FA9E-2152-78DCF46C9C20}"/>
              </a:ext>
            </a:extLst>
          </p:cNvPr>
          <p:cNvSpPr txBox="1"/>
          <p:nvPr/>
        </p:nvSpPr>
        <p:spPr>
          <a:xfrm>
            <a:off x="502582" y="819345"/>
            <a:ext cx="11232218" cy="677108"/>
          </a:xfrm>
          <a:prstGeom prst="rect">
            <a:avLst/>
          </a:prstGeom>
          <a:noFill/>
        </p:spPr>
        <p:txBody>
          <a:bodyPr wrap="square" rtlCol="0">
            <a:spAutoFit/>
          </a:bodyPr>
          <a:lstStyle/>
          <a:p>
            <a:r>
              <a:rPr kumimoji="1" lang="en-US" altLang="ja-JP" sz="2000" dirty="0"/>
              <a:t>【</a:t>
            </a:r>
            <a:r>
              <a:rPr kumimoji="1" lang="ja-JP" altLang="en-US" sz="2000" dirty="0"/>
              <a:t>状況報告について</a:t>
            </a:r>
            <a:r>
              <a:rPr kumimoji="1" lang="en-US" altLang="ja-JP" sz="2000" dirty="0"/>
              <a:t>】</a:t>
            </a:r>
          </a:p>
          <a:p>
            <a:r>
              <a:rPr lang="ja-JP" altLang="en-US" dirty="0"/>
              <a:t>   </a:t>
            </a:r>
            <a:r>
              <a:rPr lang="ja-JP" altLang="en-US" sz="1400" dirty="0"/>
              <a:t>⑦事業の評価　　書類提出先：農業農村支援センター（重点支援メニュー）、園芸畜産課（経営継続支援メニュー、家畜運搬体制整備支援メニュー）</a:t>
            </a:r>
            <a:endParaRPr kumimoji="1" lang="ja-JP" altLang="en-US" dirty="0"/>
          </a:p>
        </p:txBody>
      </p:sp>
      <p:sp>
        <p:nvSpPr>
          <p:cNvPr id="8" name="テキスト ボックス 7">
            <a:extLst>
              <a:ext uri="{FF2B5EF4-FFF2-40B4-BE49-F238E27FC236}">
                <a16:creationId xmlns:a16="http://schemas.microsoft.com/office/drawing/2014/main" id="{4686F781-9754-DDB6-477A-7AE9ECAC846F}"/>
              </a:ext>
            </a:extLst>
          </p:cNvPr>
          <p:cNvSpPr txBox="1"/>
          <p:nvPr/>
        </p:nvSpPr>
        <p:spPr>
          <a:xfrm>
            <a:off x="488029" y="3901805"/>
            <a:ext cx="11430000" cy="1754326"/>
          </a:xfrm>
          <a:prstGeom prst="rect">
            <a:avLst/>
          </a:prstGeom>
          <a:noFill/>
        </p:spPr>
        <p:txBody>
          <a:bodyPr wrap="square" rtlCol="0">
            <a:spAutoFit/>
          </a:bodyPr>
          <a:lstStyle/>
          <a:p>
            <a:r>
              <a:rPr lang="en-US" altLang="ja-JP" sz="1600"/>
              <a:t>〈</a:t>
            </a:r>
            <a:r>
              <a:rPr lang="ja-JP" altLang="en-US"/>
              <a:t>留意事項</a:t>
            </a:r>
            <a:r>
              <a:rPr lang="en-US" altLang="ja-JP"/>
              <a:t>〉</a:t>
            </a:r>
          </a:p>
          <a:p>
            <a:r>
              <a:rPr lang="ja-JP" altLang="en-US"/>
              <a:t>・事業実施主体は、事業実施年後の翌々年度の５月末までに期待される効果の状況について</a:t>
            </a:r>
            <a:endParaRPr lang="en-US" altLang="ja-JP"/>
          </a:p>
          <a:p>
            <a:r>
              <a:rPr lang="ja-JP" altLang="en-US"/>
              <a:t>  評価報告書（様式第３号）を県に提出してください。</a:t>
            </a:r>
            <a:endParaRPr lang="en-US" altLang="ja-JP"/>
          </a:p>
          <a:p>
            <a:endParaRPr lang="en-US" altLang="ja-JP"/>
          </a:p>
          <a:p>
            <a:r>
              <a:rPr lang="ja-JP" altLang="en-US">
                <a:solidFill>
                  <a:srgbClr val="FF0000"/>
                </a:solidFill>
              </a:rPr>
              <a:t>・本事業は、会計検査院の検査対象となりますので、証拠書類等については事業完了後５年間または、</a:t>
            </a:r>
            <a:endParaRPr lang="en-US" altLang="ja-JP">
              <a:solidFill>
                <a:srgbClr val="FF0000"/>
              </a:solidFill>
            </a:endParaRPr>
          </a:p>
          <a:p>
            <a:r>
              <a:rPr lang="ja-JP" altLang="en-US">
                <a:solidFill>
                  <a:srgbClr val="FF0000"/>
                </a:solidFill>
              </a:rPr>
              <a:t>   耐用年数に相当する期間内のいずれか遅い日まで適切に保管をしてください。</a:t>
            </a:r>
            <a:endParaRPr lang="en-US" altLang="ja-JP">
              <a:solidFill>
                <a:srgbClr val="FF0000"/>
              </a:solidFill>
            </a:endParaRPr>
          </a:p>
        </p:txBody>
      </p:sp>
      <p:grpSp>
        <p:nvGrpSpPr>
          <p:cNvPr id="14" name="グループ化 13">
            <a:extLst>
              <a:ext uri="{FF2B5EF4-FFF2-40B4-BE49-F238E27FC236}">
                <a16:creationId xmlns:a16="http://schemas.microsoft.com/office/drawing/2014/main" id="{AD04D8A9-5A80-863C-E463-F1C3F487FD00}"/>
              </a:ext>
            </a:extLst>
          </p:cNvPr>
          <p:cNvGrpSpPr/>
          <p:nvPr/>
        </p:nvGrpSpPr>
        <p:grpSpPr>
          <a:xfrm>
            <a:off x="5257800" y="3089231"/>
            <a:ext cx="2133600" cy="55658"/>
            <a:chOff x="609600" y="1981200"/>
            <a:chExt cx="3657600" cy="34636"/>
          </a:xfrm>
        </p:grpSpPr>
        <p:cxnSp>
          <p:nvCxnSpPr>
            <p:cNvPr id="15" name="直線コネクタ 14">
              <a:extLst>
                <a:ext uri="{FF2B5EF4-FFF2-40B4-BE49-F238E27FC236}">
                  <a16:creationId xmlns:a16="http://schemas.microsoft.com/office/drawing/2014/main" id="{D1ABB885-53D1-E66A-5338-21DC45635975}"/>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CA3E0AB-CDBE-D38D-568B-547EAD7E1890}"/>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9DEBBF6-6AE4-7773-F190-330A2001F428}"/>
              </a:ext>
            </a:extLst>
          </p:cNvPr>
          <p:cNvGrpSpPr/>
          <p:nvPr/>
        </p:nvGrpSpPr>
        <p:grpSpPr>
          <a:xfrm>
            <a:off x="687376" y="4769477"/>
            <a:ext cx="2284424" cy="55658"/>
            <a:chOff x="609600" y="1981200"/>
            <a:chExt cx="3657600" cy="34636"/>
          </a:xfrm>
        </p:grpSpPr>
        <p:cxnSp>
          <p:nvCxnSpPr>
            <p:cNvPr id="18" name="直線コネクタ 17">
              <a:extLst>
                <a:ext uri="{FF2B5EF4-FFF2-40B4-BE49-F238E27FC236}">
                  <a16:creationId xmlns:a16="http://schemas.microsoft.com/office/drawing/2014/main" id="{B87B2821-0A8E-2964-20D2-C3388520681F}"/>
                </a:ext>
              </a:extLst>
            </p:cNvPr>
            <p:cNvCxnSpPr>
              <a:cxnSpLocks/>
            </p:cNvCxnSpPr>
            <p:nvPr/>
          </p:nvCxnSpPr>
          <p:spPr>
            <a:xfrm>
              <a:off x="609600" y="1981200"/>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8E8CA824-6EF5-E459-4ADE-0D57B86353BB}"/>
                </a:ext>
              </a:extLst>
            </p:cNvPr>
            <p:cNvCxnSpPr>
              <a:cxnSpLocks/>
            </p:cNvCxnSpPr>
            <p:nvPr/>
          </p:nvCxnSpPr>
          <p:spPr>
            <a:xfrm>
              <a:off x="609600" y="2015836"/>
              <a:ext cx="3657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8129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EB8A1EF-7D23-994C-F6EB-3825D9877DE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DEC5202-6A25-DC56-ACDF-C3200DE48ABD}"/>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8</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地域振興局等担当課</a:t>
            </a:r>
            <a:endParaRPr sz="3200">
              <a:latin typeface="ＭＳ Ｐゴシック"/>
              <a:cs typeface="ＭＳ Ｐゴシック"/>
            </a:endParaRPr>
          </a:p>
        </p:txBody>
      </p:sp>
      <p:sp>
        <p:nvSpPr>
          <p:cNvPr id="3" name="object 3">
            <a:extLst>
              <a:ext uri="{FF2B5EF4-FFF2-40B4-BE49-F238E27FC236}">
                <a16:creationId xmlns:a16="http://schemas.microsoft.com/office/drawing/2014/main" id="{D9440B22-D73E-C514-B078-C5D5D028AA54}"/>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88982D1F-983B-D170-FAD6-DA0518978FC2}"/>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35</a:t>
            </a:fld>
            <a:endParaRPr/>
          </a:p>
        </p:txBody>
      </p:sp>
      <p:graphicFrame>
        <p:nvGraphicFramePr>
          <p:cNvPr id="5" name="表 4">
            <a:extLst>
              <a:ext uri="{FF2B5EF4-FFF2-40B4-BE49-F238E27FC236}">
                <a16:creationId xmlns:a16="http://schemas.microsoft.com/office/drawing/2014/main" id="{9A874557-BECB-CF18-10E9-846B5567C1CB}"/>
              </a:ext>
            </a:extLst>
          </p:cNvPr>
          <p:cNvGraphicFramePr>
            <a:graphicFrameLocks noGrp="1"/>
          </p:cNvGraphicFramePr>
          <p:nvPr>
            <p:extLst>
              <p:ext uri="{D42A27DB-BD31-4B8C-83A1-F6EECF244321}">
                <p14:modId xmlns:p14="http://schemas.microsoft.com/office/powerpoint/2010/main" val="389365858"/>
              </p:ext>
            </p:extLst>
          </p:nvPr>
        </p:nvGraphicFramePr>
        <p:xfrm>
          <a:off x="555441" y="914400"/>
          <a:ext cx="10940680" cy="5029200"/>
        </p:xfrm>
        <a:graphic>
          <a:graphicData uri="http://schemas.openxmlformats.org/drawingml/2006/table">
            <a:tbl>
              <a:tblPr firstRow="1" bandRow="1">
                <a:tableStyleId>{93296810-A885-4BE3-A3E7-6D5BEEA58F35}</a:tableStyleId>
              </a:tblPr>
              <a:tblGrid>
                <a:gridCol w="3810001">
                  <a:extLst>
                    <a:ext uri="{9D8B030D-6E8A-4147-A177-3AD203B41FA5}">
                      <a16:colId xmlns:a16="http://schemas.microsoft.com/office/drawing/2014/main" val="4209688893"/>
                    </a:ext>
                  </a:extLst>
                </a:gridCol>
                <a:gridCol w="2263958">
                  <a:extLst>
                    <a:ext uri="{9D8B030D-6E8A-4147-A177-3AD203B41FA5}">
                      <a16:colId xmlns:a16="http://schemas.microsoft.com/office/drawing/2014/main" val="3197623246"/>
                    </a:ext>
                  </a:extLst>
                </a:gridCol>
                <a:gridCol w="2286000">
                  <a:extLst>
                    <a:ext uri="{9D8B030D-6E8A-4147-A177-3AD203B41FA5}">
                      <a16:colId xmlns:a16="http://schemas.microsoft.com/office/drawing/2014/main" val="1484953957"/>
                    </a:ext>
                  </a:extLst>
                </a:gridCol>
                <a:gridCol w="2580721">
                  <a:extLst>
                    <a:ext uri="{9D8B030D-6E8A-4147-A177-3AD203B41FA5}">
                      <a16:colId xmlns:a16="http://schemas.microsoft.com/office/drawing/2014/main" val="3853609113"/>
                    </a:ext>
                  </a:extLst>
                </a:gridCol>
              </a:tblGrid>
              <a:tr h="370840">
                <a:tc>
                  <a:txBody>
                    <a:bodyPr/>
                    <a:lstStyle/>
                    <a:p>
                      <a:r>
                        <a:rPr kumimoji="1" lang="ja-JP" altLang="en-US"/>
                        <a:t>申請書類等の提出先</a:t>
                      </a:r>
                      <a:endParaRPr kumimoji="1" lang="en-US" altLang="ja-JP"/>
                    </a:p>
                    <a:p>
                      <a:r>
                        <a:rPr kumimoji="1" lang="ja-JP" altLang="en-US"/>
                        <a:t>（地域振興局農業農業支援センター）、事業所の所在する地域</a:t>
                      </a:r>
                    </a:p>
                  </a:txBody>
                  <a:tcPr/>
                </a:tc>
                <a:tc>
                  <a:txBody>
                    <a:bodyPr/>
                    <a:lstStyle/>
                    <a:p>
                      <a:pPr algn="ctr">
                        <a:lnSpc>
                          <a:spcPct val="250000"/>
                        </a:lnSpc>
                      </a:pPr>
                      <a:r>
                        <a:rPr kumimoji="1" lang="ja-JP" altLang="en-US"/>
                        <a:t>地域振興局・課</a:t>
                      </a:r>
                    </a:p>
                  </a:txBody>
                  <a:tcPr/>
                </a:tc>
                <a:tc>
                  <a:txBody>
                    <a:bodyPr/>
                    <a:lstStyle/>
                    <a:p>
                      <a:pPr algn="ctr">
                        <a:lnSpc>
                          <a:spcPct val="250000"/>
                        </a:lnSpc>
                      </a:pPr>
                      <a:r>
                        <a:rPr kumimoji="1" lang="ja-JP" altLang="en-US"/>
                        <a:t>住所</a:t>
                      </a:r>
                    </a:p>
                  </a:txBody>
                  <a:tcPr/>
                </a:tc>
                <a:tc>
                  <a:txBody>
                    <a:bodyPr/>
                    <a:lstStyle/>
                    <a:p>
                      <a:pPr algn="ctr">
                        <a:lnSpc>
                          <a:spcPct val="100000"/>
                        </a:lnSpc>
                      </a:pPr>
                      <a:endParaRPr kumimoji="1" lang="en-US" altLang="ja-JP"/>
                    </a:p>
                    <a:p>
                      <a:pPr algn="ctr">
                        <a:lnSpc>
                          <a:spcPct val="100000"/>
                        </a:lnSpc>
                      </a:pPr>
                      <a:r>
                        <a:rPr kumimoji="1" lang="ja-JP" altLang="en-US"/>
                        <a:t>問い合わせ先</a:t>
                      </a:r>
                      <a:br>
                        <a:rPr kumimoji="1" lang="en-US" altLang="ja-JP"/>
                      </a:br>
                      <a:r>
                        <a:rPr kumimoji="1" lang="en-US" altLang="ja-JP"/>
                        <a:t>(</a:t>
                      </a:r>
                      <a:r>
                        <a:rPr kumimoji="1" lang="ja-JP" altLang="en-US"/>
                        <a:t>電話、</a:t>
                      </a:r>
                      <a:r>
                        <a:rPr kumimoji="1" lang="en-US" altLang="ja-JP"/>
                        <a:t>E-mail</a:t>
                      </a:r>
                      <a:r>
                        <a:rPr kumimoji="1" lang="ja-JP" altLang="en-US"/>
                        <a:t>）</a:t>
                      </a:r>
                      <a:endParaRPr kumimoji="1" lang="en-US" altLang="ja-JP"/>
                    </a:p>
                  </a:txBody>
                  <a:tcPr/>
                </a:tc>
                <a:extLst>
                  <a:ext uri="{0D108BD9-81ED-4DB2-BD59-A6C34878D82A}">
                    <a16:rowId xmlns:a16="http://schemas.microsoft.com/office/drawing/2014/main" val="360167051"/>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小諸市、佐久市、南佐久郡、北佐久郡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佐久地域振興局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385</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8533</a:t>
                      </a:r>
                    </a:p>
                    <a:p>
                      <a:r>
                        <a:rPr kumimoji="1" lang="ja-JP" altLang="en-US" sz="1600">
                          <a:latin typeface="ＭＳ ゴシック" panose="020B0609070205080204" pitchFamily="49" charset="-128"/>
                          <a:ea typeface="ＭＳ ゴシック" panose="020B0609070205080204" pitchFamily="49" charset="-128"/>
                        </a:rPr>
                        <a:t>佐久市大字跡部</a:t>
                      </a:r>
                      <a:r>
                        <a:rPr kumimoji="1" lang="en-US" altLang="ja-JP" sz="1600">
                          <a:latin typeface="ＭＳ ゴシック" panose="020B0609070205080204" pitchFamily="49" charset="-128"/>
                          <a:ea typeface="ＭＳ ゴシック" panose="020B0609070205080204" pitchFamily="49" charset="-128"/>
                        </a:rPr>
                        <a:t>65</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1</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0267(63)3144</a:t>
                      </a:r>
                    </a:p>
                    <a:p>
                      <a:pPr algn="ctr"/>
                      <a:r>
                        <a:rPr kumimoji="1" lang="en-US" altLang="ja-JP" sz="1300">
                          <a:latin typeface="ＭＳ ゴシック" panose="020B0609070205080204" pitchFamily="49" charset="-128"/>
                          <a:ea typeface="ＭＳ ゴシック" panose="020B0609070205080204" pitchFamily="49" charset="-128"/>
                        </a:rPr>
                        <a:t>saku-nosei@pref.nagano.lg.jp</a:t>
                      </a:r>
                    </a:p>
                    <a:p>
                      <a:pPr algn="ctr"/>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377836375"/>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上田市、東御市、小県郡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上田地域振興局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386</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8555</a:t>
                      </a:r>
                    </a:p>
                    <a:p>
                      <a:r>
                        <a:rPr kumimoji="1" lang="ja-JP" altLang="en-US" sz="1600">
                          <a:latin typeface="ＭＳ ゴシック" panose="020B0609070205080204" pitchFamily="49" charset="-128"/>
                          <a:ea typeface="ＭＳ ゴシック" panose="020B0609070205080204" pitchFamily="49" charset="-128"/>
                        </a:rPr>
                        <a:t>上田市材木町</a:t>
                      </a:r>
                      <a:r>
                        <a:rPr kumimoji="1" lang="en-US" altLang="ja-JP" sz="1600">
                          <a:latin typeface="ＭＳ ゴシック" panose="020B0609070205080204" pitchFamily="49" charset="-128"/>
                          <a:ea typeface="ＭＳ ゴシック" panose="020B0609070205080204" pitchFamily="49" charset="-128"/>
                        </a:rPr>
                        <a:t>1</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2</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6</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0268(25)7125</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300">
                          <a:latin typeface="ＭＳ ゴシック" panose="020B0609070205080204" pitchFamily="49" charset="-128"/>
                          <a:ea typeface="ＭＳ ゴシック" panose="020B0609070205080204" pitchFamily="49" charset="-128"/>
                        </a:rPr>
                        <a:t>ueda-nosei@pref.nagano.lg.jp</a:t>
                      </a:r>
                    </a:p>
                  </a:txBody>
                  <a:tcPr/>
                </a:tc>
                <a:extLst>
                  <a:ext uri="{0D108BD9-81ED-4DB2-BD59-A6C34878D82A}">
                    <a16:rowId xmlns:a16="http://schemas.microsoft.com/office/drawing/2014/main" val="599835030"/>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岡谷市、諏訪市、茅野市、諏訪郡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諏訪地域振興局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392</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8601</a:t>
                      </a:r>
                    </a:p>
                    <a:p>
                      <a:r>
                        <a:rPr kumimoji="1" lang="ja-JP" altLang="en-US" sz="1600">
                          <a:latin typeface="ＭＳ ゴシック" panose="020B0609070205080204" pitchFamily="49" charset="-128"/>
                          <a:ea typeface="ＭＳ ゴシック" panose="020B0609070205080204" pitchFamily="49" charset="-128"/>
                        </a:rPr>
                        <a:t>諏訪市上川</a:t>
                      </a:r>
                      <a:r>
                        <a:rPr kumimoji="1" lang="en-US" altLang="ja-JP" sz="1600">
                          <a:latin typeface="ＭＳ ゴシック" panose="020B0609070205080204" pitchFamily="49" charset="-128"/>
                          <a:ea typeface="ＭＳ ゴシック" panose="020B0609070205080204" pitchFamily="49" charset="-128"/>
                        </a:rPr>
                        <a:t>1</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1644</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10</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0266(57)2912</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300">
                          <a:latin typeface="ＭＳ ゴシック" panose="020B0609070205080204" pitchFamily="49" charset="-128"/>
                          <a:ea typeface="ＭＳ ゴシック" panose="020B0609070205080204" pitchFamily="49" charset="-128"/>
                        </a:rPr>
                        <a:t>suwa-nosei@pref.nagano.lg.jp</a:t>
                      </a:r>
                    </a:p>
                  </a:txBody>
                  <a:tcPr/>
                </a:tc>
                <a:extLst>
                  <a:ext uri="{0D108BD9-81ED-4DB2-BD59-A6C34878D82A}">
                    <a16:rowId xmlns:a16="http://schemas.microsoft.com/office/drawing/2014/main" val="559079280"/>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伊那市、駒ヶ根市、上伊那郡</a:t>
                      </a:r>
                      <a:endParaRPr kumimoji="1" lang="en-US" altLang="ja-JP" sz="1600">
                        <a:latin typeface="ＭＳ ゴシック" panose="020B0609070205080204" pitchFamily="49" charset="-128"/>
                        <a:ea typeface="ＭＳ ゴシック" panose="020B0609070205080204" pitchFamily="49" charset="-128"/>
                      </a:endParaRPr>
                    </a:p>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上伊那地域振興局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396</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8666</a:t>
                      </a:r>
                    </a:p>
                    <a:p>
                      <a:r>
                        <a:rPr kumimoji="1" lang="ja-JP" altLang="en-US" sz="1600">
                          <a:latin typeface="ＭＳ ゴシック" panose="020B0609070205080204" pitchFamily="49" charset="-128"/>
                          <a:ea typeface="ＭＳ ゴシック" panose="020B0609070205080204" pitchFamily="49" charset="-128"/>
                        </a:rPr>
                        <a:t>伊那市荒井</a:t>
                      </a:r>
                      <a:r>
                        <a:rPr kumimoji="1" lang="en-US" altLang="ja-JP" sz="1600">
                          <a:latin typeface="ＭＳ ゴシック" panose="020B0609070205080204" pitchFamily="49" charset="-128"/>
                          <a:ea typeface="ＭＳ ゴシック" panose="020B0609070205080204" pitchFamily="49" charset="-128"/>
                        </a:rPr>
                        <a:t>3497</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0265(76)6812</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kamiina-nosei@pref.nagano.lg.jp</a:t>
                      </a:r>
                    </a:p>
                    <a:p>
                      <a:pPr algn="ctr"/>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1108004529"/>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飯田市、下伊那郡</a:t>
                      </a:r>
                      <a:endParaRPr kumimoji="1" lang="en-US" altLang="ja-JP" sz="1600">
                        <a:latin typeface="ＭＳ ゴシック" panose="020B0609070205080204" pitchFamily="49" charset="-128"/>
                        <a:ea typeface="ＭＳ ゴシック" panose="020B0609070205080204" pitchFamily="49" charset="-128"/>
                      </a:endParaRPr>
                    </a:p>
                    <a:p>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南信州地域振興局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395</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0034</a:t>
                      </a:r>
                    </a:p>
                    <a:p>
                      <a:r>
                        <a:rPr kumimoji="1" lang="ja-JP" altLang="en-US" sz="1600">
                          <a:latin typeface="ＭＳ ゴシック" panose="020B0609070205080204" pitchFamily="49" charset="-128"/>
                          <a:ea typeface="ＭＳ ゴシック" panose="020B0609070205080204" pitchFamily="49" charset="-128"/>
                        </a:rPr>
                        <a:t>飯田市追手町</a:t>
                      </a:r>
                      <a:r>
                        <a:rPr kumimoji="1" lang="en-US" altLang="ja-JP" sz="1600">
                          <a:latin typeface="ＭＳ ゴシック" panose="020B0609070205080204" pitchFamily="49" charset="-128"/>
                          <a:ea typeface="ＭＳ ゴシック" panose="020B0609070205080204" pitchFamily="49" charset="-128"/>
                        </a:rPr>
                        <a:t>2</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678</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0265(53)0413</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minami-nosei@pref.nagano.lg.jp</a:t>
                      </a:r>
                    </a:p>
                    <a:p>
                      <a:pPr algn="ctr"/>
                      <a:endParaRPr kumimoji="1" lang="ja-JP" altLang="en-US" sz="160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492791384"/>
                  </a:ext>
                </a:extLst>
              </a:tr>
            </a:tbl>
          </a:graphicData>
        </a:graphic>
      </p:graphicFrame>
    </p:spTree>
    <p:extLst>
      <p:ext uri="{BB962C8B-B14F-4D97-AF65-F5344CB8AC3E}">
        <p14:creationId xmlns:p14="http://schemas.microsoft.com/office/powerpoint/2010/main" val="34998304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F423FEB-C2DB-33A6-A12F-E2EB0FD21A4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F4D3022-C08C-2B27-2E67-29F100C3ECB9}"/>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8</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地域振興局等担当課</a:t>
            </a:r>
            <a:endParaRPr sz="3200">
              <a:latin typeface="ＭＳ Ｐゴシック"/>
              <a:cs typeface="ＭＳ Ｐゴシック"/>
            </a:endParaRPr>
          </a:p>
        </p:txBody>
      </p:sp>
      <p:sp>
        <p:nvSpPr>
          <p:cNvPr id="3" name="object 3">
            <a:extLst>
              <a:ext uri="{FF2B5EF4-FFF2-40B4-BE49-F238E27FC236}">
                <a16:creationId xmlns:a16="http://schemas.microsoft.com/office/drawing/2014/main" id="{F0839C12-090F-4224-E2C8-3237FBB6F2C6}"/>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A1BFAC5D-31BB-5DB7-E171-9FB94E04A0F4}"/>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36</a:t>
            </a:fld>
            <a:endParaRPr/>
          </a:p>
        </p:txBody>
      </p:sp>
      <p:graphicFrame>
        <p:nvGraphicFramePr>
          <p:cNvPr id="5" name="表 4">
            <a:extLst>
              <a:ext uri="{FF2B5EF4-FFF2-40B4-BE49-F238E27FC236}">
                <a16:creationId xmlns:a16="http://schemas.microsoft.com/office/drawing/2014/main" id="{A8FD7E18-F579-EA04-86E8-675C5ECB52DD}"/>
              </a:ext>
            </a:extLst>
          </p:cNvPr>
          <p:cNvGraphicFramePr>
            <a:graphicFrameLocks noGrp="1"/>
          </p:cNvGraphicFramePr>
          <p:nvPr>
            <p:extLst>
              <p:ext uri="{D42A27DB-BD31-4B8C-83A1-F6EECF244321}">
                <p14:modId xmlns:p14="http://schemas.microsoft.com/office/powerpoint/2010/main" val="3872591507"/>
              </p:ext>
            </p:extLst>
          </p:nvPr>
        </p:nvGraphicFramePr>
        <p:xfrm>
          <a:off x="555441" y="762000"/>
          <a:ext cx="10940680" cy="5992178"/>
        </p:xfrm>
        <a:graphic>
          <a:graphicData uri="http://schemas.openxmlformats.org/drawingml/2006/table">
            <a:tbl>
              <a:tblPr firstRow="1" bandRow="1">
                <a:tableStyleId>{93296810-A885-4BE3-A3E7-6D5BEEA58F35}</a:tableStyleId>
              </a:tblPr>
              <a:tblGrid>
                <a:gridCol w="4016559">
                  <a:extLst>
                    <a:ext uri="{9D8B030D-6E8A-4147-A177-3AD203B41FA5}">
                      <a16:colId xmlns:a16="http://schemas.microsoft.com/office/drawing/2014/main" val="4209688893"/>
                    </a:ext>
                  </a:extLst>
                </a:gridCol>
                <a:gridCol w="2362200">
                  <a:extLst>
                    <a:ext uri="{9D8B030D-6E8A-4147-A177-3AD203B41FA5}">
                      <a16:colId xmlns:a16="http://schemas.microsoft.com/office/drawing/2014/main" val="3197623246"/>
                    </a:ext>
                  </a:extLst>
                </a:gridCol>
                <a:gridCol w="2133600">
                  <a:extLst>
                    <a:ext uri="{9D8B030D-6E8A-4147-A177-3AD203B41FA5}">
                      <a16:colId xmlns:a16="http://schemas.microsoft.com/office/drawing/2014/main" val="1484953957"/>
                    </a:ext>
                  </a:extLst>
                </a:gridCol>
                <a:gridCol w="2428321">
                  <a:extLst>
                    <a:ext uri="{9D8B030D-6E8A-4147-A177-3AD203B41FA5}">
                      <a16:colId xmlns:a16="http://schemas.microsoft.com/office/drawing/2014/main" val="3853609113"/>
                    </a:ext>
                  </a:extLst>
                </a:gridCol>
              </a:tblGrid>
              <a:tr h="370840">
                <a:tc>
                  <a:txBody>
                    <a:bodyPr/>
                    <a:lstStyle/>
                    <a:p>
                      <a:r>
                        <a:rPr kumimoji="1" lang="ja-JP" altLang="en-US"/>
                        <a:t>申請書類等の提出先</a:t>
                      </a:r>
                      <a:endParaRPr kumimoji="1" lang="en-US" altLang="ja-JP"/>
                    </a:p>
                    <a:p>
                      <a:r>
                        <a:rPr kumimoji="1" lang="ja-JP" altLang="en-US"/>
                        <a:t>（地域振興局農業農業支援センター）、事業所の所在する地域</a:t>
                      </a:r>
                    </a:p>
                  </a:txBody>
                  <a:tcPr/>
                </a:tc>
                <a:tc>
                  <a:txBody>
                    <a:bodyPr/>
                    <a:lstStyle/>
                    <a:p>
                      <a:pPr algn="ctr">
                        <a:lnSpc>
                          <a:spcPct val="250000"/>
                        </a:lnSpc>
                      </a:pPr>
                      <a:r>
                        <a:rPr kumimoji="1" lang="ja-JP" altLang="en-US"/>
                        <a:t>地域振興局・課</a:t>
                      </a:r>
                    </a:p>
                  </a:txBody>
                  <a:tcPr/>
                </a:tc>
                <a:tc>
                  <a:txBody>
                    <a:bodyPr/>
                    <a:lstStyle/>
                    <a:p>
                      <a:pPr algn="ctr">
                        <a:lnSpc>
                          <a:spcPct val="250000"/>
                        </a:lnSpc>
                      </a:pPr>
                      <a:r>
                        <a:rPr kumimoji="1" lang="ja-JP" altLang="en-US"/>
                        <a:t>住所</a:t>
                      </a:r>
                    </a:p>
                  </a:txBody>
                  <a:tcPr/>
                </a:tc>
                <a:tc>
                  <a:txBody>
                    <a:bodyPr/>
                    <a:lstStyle/>
                    <a:p>
                      <a:pPr algn="ctr">
                        <a:lnSpc>
                          <a:spcPct val="100000"/>
                        </a:lnSpc>
                      </a:pPr>
                      <a:endParaRPr kumimoji="1" lang="en-US" altLang="ja-JP"/>
                    </a:p>
                    <a:p>
                      <a:pPr algn="ctr">
                        <a:lnSpc>
                          <a:spcPct val="100000"/>
                        </a:lnSpc>
                      </a:pPr>
                      <a:r>
                        <a:rPr kumimoji="1" lang="ja-JP" altLang="en-US"/>
                        <a:t>問い合わせ先</a:t>
                      </a:r>
                      <a:endParaRPr kumimoji="1" lang="en-US" altLang="ja-JP"/>
                    </a:p>
                    <a:p>
                      <a:pPr algn="ctr">
                        <a:lnSpc>
                          <a:spcPct val="100000"/>
                        </a:lnSpc>
                      </a:pPr>
                      <a:r>
                        <a:rPr kumimoji="1" lang="en-US" altLang="ja-JP"/>
                        <a:t>(</a:t>
                      </a:r>
                      <a:r>
                        <a:rPr kumimoji="1" lang="ja-JP" altLang="en-US"/>
                        <a:t>電話、</a:t>
                      </a:r>
                      <a:r>
                        <a:rPr kumimoji="1" lang="en-US" altLang="ja-JP"/>
                        <a:t>E-mail</a:t>
                      </a:r>
                      <a:r>
                        <a:rPr kumimoji="1" lang="ja-JP" altLang="en-US"/>
                        <a:t>）</a:t>
                      </a:r>
                      <a:endParaRPr kumimoji="1" lang="en-US" altLang="ja-JP"/>
                    </a:p>
                  </a:txBody>
                  <a:tcPr/>
                </a:tc>
                <a:extLst>
                  <a:ext uri="{0D108BD9-81ED-4DB2-BD59-A6C34878D82A}">
                    <a16:rowId xmlns:a16="http://schemas.microsoft.com/office/drawing/2014/main" val="360167051"/>
                  </a:ext>
                </a:extLst>
              </a:tr>
              <a:tr h="466428">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木曽郡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木曽地域振興局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397-8550</a:t>
                      </a:r>
                    </a:p>
                    <a:p>
                      <a:r>
                        <a:rPr kumimoji="1" lang="ja-JP" altLang="en-US" sz="1600">
                          <a:latin typeface="ＭＳ ゴシック" panose="020B0609070205080204" pitchFamily="49" charset="-128"/>
                          <a:ea typeface="ＭＳ ゴシック" panose="020B0609070205080204" pitchFamily="49" charset="-128"/>
                        </a:rPr>
                        <a:t>木曽郡木曽町福島</a:t>
                      </a:r>
                      <a:r>
                        <a:rPr kumimoji="1" lang="en-US" altLang="ja-JP" sz="1600">
                          <a:latin typeface="ＭＳ ゴシック" panose="020B0609070205080204" pitchFamily="49" charset="-128"/>
                          <a:ea typeface="ＭＳ ゴシック" panose="020B0609070205080204" pitchFamily="49" charset="-128"/>
                        </a:rPr>
                        <a:t>2757</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1</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0264(25)2220</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kiso-nosei@pref.nagano.lg.jp</a:t>
                      </a:r>
                    </a:p>
                  </a:txBody>
                  <a:tcPr/>
                </a:tc>
                <a:extLst>
                  <a:ext uri="{0D108BD9-81ED-4DB2-BD59-A6C34878D82A}">
                    <a16:rowId xmlns:a16="http://schemas.microsoft.com/office/drawing/2014/main" val="2377836375"/>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松本市、塩尻市、安曇野市、東筑摩郡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松本地域振興局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390</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0852</a:t>
                      </a:r>
                    </a:p>
                    <a:p>
                      <a:r>
                        <a:rPr kumimoji="1" lang="ja-JP" altLang="en-US" sz="1600">
                          <a:latin typeface="ＭＳ ゴシック" panose="020B0609070205080204" pitchFamily="49" charset="-128"/>
                          <a:ea typeface="ＭＳ ゴシック" panose="020B0609070205080204" pitchFamily="49" charset="-128"/>
                        </a:rPr>
                        <a:t>松本市大字島立</a:t>
                      </a:r>
                      <a:r>
                        <a:rPr kumimoji="1" lang="en-US" altLang="ja-JP" sz="1600">
                          <a:latin typeface="ＭＳ ゴシック" panose="020B0609070205080204" pitchFamily="49" charset="-128"/>
                          <a:ea typeface="ＭＳ ゴシック" panose="020B0609070205080204" pitchFamily="49" charset="-128"/>
                        </a:rPr>
                        <a:t>1020</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0263(40)1915</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matsumoto-nosei@pref.nagano.lg.jp</a:t>
                      </a:r>
                    </a:p>
                  </a:txBody>
                  <a:tcPr/>
                </a:tc>
                <a:extLst>
                  <a:ext uri="{0D108BD9-81ED-4DB2-BD59-A6C34878D82A}">
                    <a16:rowId xmlns:a16="http://schemas.microsoft.com/office/drawing/2014/main" val="599835030"/>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大町市、北安曇郡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北アルプス地域振興局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398</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8602</a:t>
                      </a:r>
                    </a:p>
                    <a:p>
                      <a:r>
                        <a:rPr kumimoji="1" lang="ja-JP" altLang="en-US" sz="1600">
                          <a:latin typeface="ＭＳ ゴシック" panose="020B0609070205080204" pitchFamily="49" charset="-128"/>
                          <a:ea typeface="ＭＳ ゴシック" panose="020B0609070205080204" pitchFamily="49" charset="-128"/>
                        </a:rPr>
                        <a:t>大町市大字大町</a:t>
                      </a:r>
                      <a:r>
                        <a:rPr kumimoji="1" lang="en-US" altLang="ja-JP" sz="1600">
                          <a:latin typeface="ＭＳ ゴシック" panose="020B0609070205080204" pitchFamily="49" charset="-128"/>
                          <a:ea typeface="ＭＳ ゴシック" panose="020B0609070205080204" pitchFamily="49" charset="-128"/>
                        </a:rPr>
                        <a:t>1058</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2</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0261(23)6510</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kita-nosei@pref.nagano.lg.jp</a:t>
                      </a:r>
                    </a:p>
                  </a:txBody>
                  <a:tcPr/>
                </a:tc>
                <a:extLst>
                  <a:ext uri="{0D108BD9-81ED-4DB2-BD59-A6C34878D82A}">
                    <a16:rowId xmlns:a16="http://schemas.microsoft.com/office/drawing/2014/main" val="559079280"/>
                  </a:ext>
                </a:extLst>
              </a:tr>
              <a:tr h="370840">
                <a:tc>
                  <a:txBody>
                    <a:bodyPr/>
                    <a:lstStyle/>
                    <a:p>
                      <a:r>
                        <a:rPr kumimoji="1" lang="ja-JP" altLang="en-US" sz="1600">
                          <a:latin typeface="ＭＳ ゴシック" panose="020B0609070205080204" pitchFamily="49" charset="-128"/>
                          <a:ea typeface="ＭＳ ゴシック" panose="020B0609070205080204" pitchFamily="49" charset="-128"/>
                        </a:rPr>
                        <a:t>長野市、須坂市、千曲市、埴科郡、</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上高井郡、上水内郡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長野地域振興局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380</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0836</a:t>
                      </a:r>
                    </a:p>
                    <a:p>
                      <a:r>
                        <a:rPr kumimoji="1" lang="ja-JP" altLang="en-US" sz="1600">
                          <a:latin typeface="ＭＳ ゴシック" panose="020B0609070205080204" pitchFamily="49" charset="-128"/>
                          <a:ea typeface="ＭＳ ゴシック" panose="020B0609070205080204" pitchFamily="49" charset="-128"/>
                        </a:rPr>
                        <a:t>長野市大字南長野南県町</a:t>
                      </a:r>
                      <a:r>
                        <a:rPr kumimoji="1" lang="en-US" altLang="ja-JP" sz="1600">
                          <a:latin typeface="ＭＳ ゴシック" panose="020B0609070205080204" pitchFamily="49" charset="-128"/>
                          <a:ea typeface="ＭＳ ゴシック" panose="020B0609070205080204" pitchFamily="49" charset="-128"/>
                        </a:rPr>
                        <a:t>686</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1</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026(234)9512</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300">
                          <a:latin typeface="ＭＳ ゴシック" panose="020B0609070205080204" pitchFamily="49" charset="-128"/>
                          <a:ea typeface="ＭＳ ゴシック" panose="020B0609070205080204" pitchFamily="49" charset="-128"/>
                        </a:rPr>
                        <a:t>nagano-nosei@pref.nagano.lg.jp</a:t>
                      </a:r>
                    </a:p>
                  </a:txBody>
                  <a:tcPr/>
                </a:tc>
                <a:extLst>
                  <a:ext uri="{0D108BD9-81ED-4DB2-BD59-A6C34878D82A}">
                    <a16:rowId xmlns:a16="http://schemas.microsoft.com/office/drawing/2014/main" val="1108004529"/>
                  </a:ext>
                </a:extLst>
              </a:tr>
              <a:tr h="370840">
                <a:tc>
                  <a:txBody>
                    <a:bodyPr/>
                    <a:lstStyle/>
                    <a:p>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中野市、飯山市、下高井郡、下水内郡</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北信地域振興局</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農業農村支援センター</a:t>
                      </a:r>
                      <a:endParaRPr kumimoji="1" lang="en-US" altLang="ja-JP" sz="1600">
                        <a:latin typeface="ＭＳ ゴシック" panose="020B0609070205080204" pitchFamily="49" charset="-128"/>
                        <a:ea typeface="ＭＳ ゴシック" panose="020B0609070205080204" pitchFamily="49" charset="-128"/>
                      </a:endParaRPr>
                    </a:p>
                    <a:p>
                      <a:r>
                        <a:rPr kumimoji="1" lang="ja-JP" altLang="en-US" sz="1600">
                          <a:latin typeface="ＭＳ ゴシック" panose="020B0609070205080204" pitchFamily="49" charset="-128"/>
                          <a:ea typeface="ＭＳ ゴシック" panose="020B0609070205080204" pitchFamily="49" charset="-128"/>
                        </a:rPr>
                        <a:t>農業農村振興課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383</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8515</a:t>
                      </a:r>
                    </a:p>
                    <a:p>
                      <a:r>
                        <a:rPr kumimoji="1" lang="ja-JP" altLang="en-US" sz="1600">
                          <a:latin typeface="ＭＳ ゴシック" panose="020B0609070205080204" pitchFamily="49" charset="-128"/>
                          <a:ea typeface="ＭＳ ゴシック" panose="020B0609070205080204" pitchFamily="49" charset="-128"/>
                        </a:rPr>
                        <a:t>中野市大字壁田</a:t>
                      </a:r>
                      <a:r>
                        <a:rPr kumimoji="1" lang="en-US" altLang="ja-JP" sz="1600">
                          <a:latin typeface="ＭＳ ゴシック" panose="020B0609070205080204" pitchFamily="49" charset="-128"/>
                          <a:ea typeface="ＭＳ ゴシック" panose="020B0609070205080204" pitchFamily="49" charset="-128"/>
                        </a:rPr>
                        <a:t>955</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r>
                        <a:rPr kumimoji="1" lang="en-US" altLang="ja-JP" sz="1600">
                          <a:latin typeface="ＭＳ ゴシック" panose="020B0609070205080204" pitchFamily="49" charset="-128"/>
                          <a:ea typeface="ＭＳ ゴシック" panose="020B0609070205080204" pitchFamily="49" charset="-128"/>
                        </a:rPr>
                        <a:t>0269(23)0210</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200">
                          <a:latin typeface="ＭＳ ゴシック" panose="020B0609070205080204" pitchFamily="49" charset="-128"/>
                          <a:ea typeface="ＭＳ ゴシック" panose="020B0609070205080204" pitchFamily="49" charset="-128"/>
                        </a:rPr>
                        <a:t>hokushin-nosei@pref.nagano.lg.jp</a:t>
                      </a:r>
                    </a:p>
                  </a:txBody>
                  <a:tcPr/>
                </a:tc>
                <a:extLst>
                  <a:ext uri="{0D108BD9-81ED-4DB2-BD59-A6C34878D82A}">
                    <a16:rowId xmlns:a16="http://schemas.microsoft.com/office/drawing/2014/main" val="3492791384"/>
                  </a:ext>
                </a:extLst>
              </a:tr>
              <a:tr h="370840">
                <a:tc>
                  <a:txBody>
                    <a:bodyPr/>
                    <a:lstStyle/>
                    <a:p>
                      <a:pPr>
                        <a:lnSpc>
                          <a:spcPct val="150000"/>
                        </a:lnSpc>
                      </a:pPr>
                      <a:r>
                        <a:rPr kumimoji="1" lang="ja-JP" altLang="en-US" sz="140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経営継続支援メニューの交付申請以降の申請</a:t>
                      </a:r>
                      <a:endParaRPr kumimoji="1" lang="en-US" altLang="ja-JP" sz="1400" dirty="0">
                        <a:latin typeface="ＭＳ ゴシック" panose="020B0609070205080204" pitchFamily="49" charset="-128"/>
                        <a:ea typeface="ＭＳ ゴシック" panose="020B0609070205080204" pitchFamily="49" charset="-128"/>
                      </a:endParaRPr>
                    </a:p>
                    <a:p>
                      <a:pPr>
                        <a:lnSpc>
                          <a:spcPct val="150000"/>
                        </a:lnSpc>
                      </a:pPr>
                      <a:r>
                        <a:rPr kumimoji="1" lang="ja-JP" altLang="en-US" sz="1400" dirty="0">
                          <a:latin typeface="ＭＳ ゴシック" panose="020B0609070205080204" pitchFamily="49" charset="-128"/>
                          <a:ea typeface="ＭＳ ゴシック" panose="020B0609070205080204" pitchFamily="49" charset="-128"/>
                        </a:rPr>
                        <a:t>・家畜運搬整備体制支援メニューの申請</a:t>
                      </a:r>
                    </a:p>
                  </a:txBody>
                  <a:tcPr/>
                </a:tc>
                <a:tc>
                  <a:txBody>
                    <a:bodyPr/>
                    <a:lstStyle/>
                    <a:p>
                      <a:pPr>
                        <a:lnSpc>
                          <a:spcPct val="150000"/>
                        </a:lnSpc>
                      </a:pPr>
                      <a:r>
                        <a:rPr kumimoji="1" lang="ja-JP" altLang="en-US" sz="1600">
                          <a:latin typeface="ＭＳ ゴシック" panose="020B0609070205080204" pitchFamily="49" charset="-128"/>
                          <a:ea typeface="ＭＳ ゴシック" panose="020B0609070205080204" pitchFamily="49" charset="-128"/>
                        </a:rPr>
                        <a:t>県庁農政部園芸畜産課</a:t>
                      </a:r>
                    </a:p>
                  </a:txBody>
                  <a:tcPr/>
                </a:tc>
                <a:tc>
                  <a:txBody>
                    <a:bodyPr/>
                    <a:lstStyle/>
                    <a:p>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380-8570</a:t>
                      </a:r>
                    </a:p>
                    <a:p>
                      <a:r>
                        <a:rPr kumimoji="1" lang="ja-JP" altLang="en-US" sz="1600">
                          <a:latin typeface="ＭＳ ゴシック" panose="020B0609070205080204" pitchFamily="49" charset="-128"/>
                          <a:ea typeface="ＭＳ ゴシック" panose="020B0609070205080204" pitchFamily="49" charset="-128"/>
                        </a:rPr>
                        <a:t>長野市南長野幅下</a:t>
                      </a:r>
                      <a:r>
                        <a:rPr kumimoji="1" lang="en-US" altLang="ja-JP" sz="1600">
                          <a:latin typeface="ＭＳ ゴシック" panose="020B0609070205080204" pitchFamily="49" charset="-128"/>
                          <a:ea typeface="ＭＳ ゴシック" panose="020B0609070205080204" pitchFamily="49" charset="-128"/>
                        </a:rPr>
                        <a:t>692</a:t>
                      </a:r>
                      <a:r>
                        <a:rPr kumimoji="1" lang="ja-JP" altLang="en-US" sz="1600">
                          <a:latin typeface="ＭＳ ゴシック" panose="020B0609070205080204" pitchFamily="49" charset="-128"/>
                          <a:ea typeface="ＭＳ ゴシック" panose="020B0609070205080204" pitchFamily="49" charset="-128"/>
                        </a:rPr>
                        <a:t>－</a:t>
                      </a:r>
                      <a:r>
                        <a:rPr kumimoji="1" lang="en-US" altLang="ja-JP" sz="1600">
                          <a:latin typeface="ＭＳ ゴシック" panose="020B0609070205080204" pitchFamily="49" charset="-128"/>
                          <a:ea typeface="ＭＳ ゴシック" panose="020B0609070205080204" pitchFamily="49" charset="-128"/>
                        </a:rPr>
                        <a:t>2</a:t>
                      </a:r>
                      <a:endParaRPr kumimoji="1" lang="ja-JP" altLang="en-US" sz="1600">
                        <a:latin typeface="ＭＳ ゴシック" panose="020B0609070205080204" pitchFamily="49" charset="-128"/>
                        <a:ea typeface="ＭＳ ゴシック" panose="020B0609070205080204" pitchFamily="49" charset="-128"/>
                      </a:endParaRPr>
                    </a:p>
                  </a:txBody>
                  <a:tcPr/>
                </a:tc>
                <a:tc>
                  <a:txBody>
                    <a:bodyPr/>
                    <a:lstStyle/>
                    <a:p>
                      <a:pPr algn="ctr">
                        <a:lnSpc>
                          <a:spcPct val="150000"/>
                        </a:lnSpc>
                      </a:pPr>
                      <a:r>
                        <a:rPr kumimoji="1" lang="en-US" altLang="ja-JP" sz="1600" dirty="0">
                          <a:latin typeface="ＭＳ ゴシック" panose="020B0609070205080204" pitchFamily="49" charset="-128"/>
                          <a:ea typeface="ＭＳ ゴシック" panose="020B0609070205080204" pitchFamily="49" charset="-128"/>
                        </a:rPr>
                        <a:t>026(235)7233</a:t>
                      </a:r>
                    </a:p>
                    <a:p>
                      <a:pPr algn="ctr">
                        <a:lnSpc>
                          <a:spcPct val="150000"/>
                        </a:lnSpc>
                      </a:pPr>
                      <a:r>
                        <a:rPr kumimoji="1" lang="en-US" altLang="ja-JP" sz="1200" dirty="0">
                          <a:latin typeface="ＭＳ ゴシック" panose="020B0609070205080204" pitchFamily="49" charset="-128"/>
                          <a:ea typeface="ＭＳ ゴシック" panose="020B0609070205080204" pitchFamily="49" charset="-128"/>
                        </a:rPr>
                        <a:t>chikusan-keiei@pref.nagano.lg.jp</a:t>
                      </a:r>
                      <a:endParaRPr kumimoji="1" lang="ja-JP" altLang="en-US" sz="12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684264008"/>
                  </a:ext>
                </a:extLst>
              </a:tr>
            </a:tbl>
          </a:graphicData>
        </a:graphic>
      </p:graphicFrame>
    </p:spTree>
    <p:extLst>
      <p:ext uri="{BB962C8B-B14F-4D97-AF65-F5344CB8AC3E}">
        <p14:creationId xmlns:p14="http://schemas.microsoft.com/office/powerpoint/2010/main" val="33517566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A80D6-021E-488B-0E1A-47432250E9A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21437B6-46A8-239A-7870-677B280D3F00}"/>
              </a:ext>
            </a:extLst>
          </p:cNvPr>
          <p:cNvSpPr txBox="1">
            <a:spLocks noGrp="1"/>
          </p:cNvSpPr>
          <p:nvPr>
            <p:ph type="title"/>
          </p:nvPr>
        </p:nvSpPr>
        <p:spPr>
          <a:xfrm>
            <a:off x="858418" y="233629"/>
            <a:ext cx="9657182" cy="505908"/>
          </a:xfrm>
          <a:prstGeom prst="rect">
            <a:avLst/>
          </a:prstGeom>
        </p:spPr>
        <p:txBody>
          <a:bodyPr vert="horz" wrap="square" lIns="0" tIns="13335" rIns="0" bIns="0" rtlCol="0">
            <a:spAutoFit/>
          </a:bodyPr>
          <a:lstStyle/>
          <a:p>
            <a:pPr marL="12700">
              <a:lnSpc>
                <a:spcPct val="100000"/>
              </a:lnSpc>
              <a:spcBef>
                <a:spcPts val="105"/>
              </a:spcBef>
            </a:pPr>
            <a:r>
              <a:rPr lang="en-US" sz="3200" u="none">
                <a:solidFill>
                  <a:srgbClr val="0D2841"/>
                </a:solidFill>
                <a:latin typeface="ＭＳ Ｐゴシック"/>
                <a:cs typeface="ＭＳ Ｐゴシック"/>
              </a:rPr>
              <a:t>8</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事前確認の委託機関先</a:t>
            </a:r>
            <a:endParaRPr sz="3200">
              <a:latin typeface="ＭＳ Ｐゴシック"/>
              <a:cs typeface="ＭＳ Ｐゴシック"/>
            </a:endParaRPr>
          </a:p>
        </p:txBody>
      </p:sp>
      <p:sp>
        <p:nvSpPr>
          <p:cNvPr id="3" name="object 3">
            <a:extLst>
              <a:ext uri="{FF2B5EF4-FFF2-40B4-BE49-F238E27FC236}">
                <a16:creationId xmlns:a16="http://schemas.microsoft.com/office/drawing/2014/main" id="{75CA3548-5E0F-901F-FC2F-DEB0BFD56C8A}"/>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D0F02ECD-D1B6-847E-B3F6-503AB55A5AFB}"/>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37</a:t>
            </a:fld>
            <a:endParaRPr/>
          </a:p>
        </p:txBody>
      </p:sp>
      <p:graphicFrame>
        <p:nvGraphicFramePr>
          <p:cNvPr id="5" name="表 4">
            <a:extLst>
              <a:ext uri="{FF2B5EF4-FFF2-40B4-BE49-F238E27FC236}">
                <a16:creationId xmlns:a16="http://schemas.microsoft.com/office/drawing/2014/main" id="{2B1FBDB2-94A7-92E8-A908-24D477F8DABF}"/>
              </a:ext>
            </a:extLst>
          </p:cNvPr>
          <p:cNvGraphicFramePr>
            <a:graphicFrameLocks noGrp="1"/>
          </p:cNvGraphicFramePr>
          <p:nvPr>
            <p:extLst>
              <p:ext uri="{D42A27DB-BD31-4B8C-83A1-F6EECF244321}">
                <p14:modId xmlns:p14="http://schemas.microsoft.com/office/powerpoint/2010/main" val="3565921893"/>
              </p:ext>
            </p:extLst>
          </p:nvPr>
        </p:nvGraphicFramePr>
        <p:xfrm>
          <a:off x="470389" y="1752600"/>
          <a:ext cx="10994841" cy="2095119"/>
        </p:xfrm>
        <a:graphic>
          <a:graphicData uri="http://schemas.openxmlformats.org/drawingml/2006/table">
            <a:tbl>
              <a:tblPr firstRow="1" bandRow="1">
                <a:tableStyleId>{93296810-A885-4BE3-A3E7-6D5BEEA58F35}</a:tableStyleId>
              </a:tblPr>
              <a:tblGrid>
                <a:gridCol w="2568761">
                  <a:extLst>
                    <a:ext uri="{9D8B030D-6E8A-4147-A177-3AD203B41FA5}">
                      <a16:colId xmlns:a16="http://schemas.microsoft.com/office/drawing/2014/main" val="4209688893"/>
                    </a:ext>
                  </a:extLst>
                </a:gridCol>
                <a:gridCol w="2895600">
                  <a:extLst>
                    <a:ext uri="{9D8B030D-6E8A-4147-A177-3AD203B41FA5}">
                      <a16:colId xmlns:a16="http://schemas.microsoft.com/office/drawing/2014/main" val="1484953957"/>
                    </a:ext>
                  </a:extLst>
                </a:gridCol>
                <a:gridCol w="2392821">
                  <a:extLst>
                    <a:ext uri="{9D8B030D-6E8A-4147-A177-3AD203B41FA5}">
                      <a16:colId xmlns:a16="http://schemas.microsoft.com/office/drawing/2014/main" val="3853609113"/>
                    </a:ext>
                  </a:extLst>
                </a:gridCol>
                <a:gridCol w="3137659">
                  <a:extLst>
                    <a:ext uri="{9D8B030D-6E8A-4147-A177-3AD203B41FA5}">
                      <a16:colId xmlns:a16="http://schemas.microsoft.com/office/drawing/2014/main" val="470962304"/>
                    </a:ext>
                  </a:extLst>
                </a:gridCol>
              </a:tblGrid>
              <a:tr h="370840">
                <a:tc rowSpan="2">
                  <a:txBody>
                    <a:bodyPr/>
                    <a:lstStyle/>
                    <a:p>
                      <a:pPr algn="ctr"/>
                      <a:endParaRPr kumimoji="1" lang="en-US" altLang="ja-JP" sz="2000"/>
                    </a:p>
                    <a:p>
                      <a:pPr algn="ctr"/>
                      <a:r>
                        <a:rPr kumimoji="1" lang="ja-JP" altLang="en-US" sz="2000"/>
                        <a:t>委託機関</a:t>
                      </a:r>
                      <a:endParaRPr kumimoji="1" lang="en-US" altLang="ja-JP" sz="2000"/>
                    </a:p>
                  </a:txBody>
                  <a:tcPr/>
                </a:tc>
                <a:tc rowSpan="2">
                  <a:txBody>
                    <a:bodyPr/>
                    <a:lstStyle/>
                    <a:p>
                      <a:pPr algn="ctr">
                        <a:lnSpc>
                          <a:spcPct val="250000"/>
                        </a:lnSpc>
                      </a:pPr>
                      <a:r>
                        <a:rPr kumimoji="1" lang="ja-JP" altLang="en-US" sz="2000"/>
                        <a:t>住所</a:t>
                      </a:r>
                    </a:p>
                  </a:txBody>
                  <a:tcPr/>
                </a:tc>
                <a:tc gridSpan="2">
                  <a:txBody>
                    <a:bodyPr/>
                    <a:lstStyle/>
                    <a:p>
                      <a:pPr algn="ctr">
                        <a:lnSpc>
                          <a:spcPct val="250000"/>
                        </a:lnSpc>
                      </a:pPr>
                      <a:r>
                        <a:rPr kumimoji="1" lang="ja-JP" altLang="en-US" sz="2000"/>
                        <a:t>問い合わせ先</a:t>
                      </a:r>
                    </a:p>
                  </a:txBody>
                  <a:tcPr/>
                </a:tc>
                <a:tc hMerge="1">
                  <a:txBody>
                    <a:bodyPr/>
                    <a:lstStyle/>
                    <a:p>
                      <a:endParaRPr/>
                    </a:p>
                  </a:txBody>
                  <a:tcPr/>
                </a:tc>
                <a:extLst>
                  <a:ext uri="{0D108BD9-81ED-4DB2-BD59-A6C34878D82A}">
                    <a16:rowId xmlns:a16="http://schemas.microsoft.com/office/drawing/2014/main" val="360167051"/>
                  </a:ext>
                </a:extLst>
              </a:tr>
              <a:tr h="370840">
                <a:tc vMerge="1">
                  <a:txBody>
                    <a:bodyPr/>
                    <a:lstStyle/>
                    <a:p>
                      <a:pPr algn="ctr"/>
                      <a:endParaRPr kumimoji="1" lang="en-US" altLang="ja-JP" sz="2000"/>
                    </a:p>
                  </a:txBody>
                  <a:tcPr/>
                </a:tc>
                <a:tc vMerge="1">
                  <a:txBody>
                    <a:bodyPr/>
                    <a:lstStyle/>
                    <a:p>
                      <a:pPr algn="ctr">
                        <a:lnSpc>
                          <a:spcPct val="250000"/>
                        </a:lnSpc>
                      </a:pPr>
                      <a:endParaRPr kumimoji="1" lang="ja-JP" altLang="en-US" sz="2000"/>
                    </a:p>
                  </a:txBody>
                  <a:tcPr/>
                </a:tc>
                <a:tc>
                  <a:txBody>
                    <a:bodyPr/>
                    <a:lstStyle/>
                    <a:p>
                      <a:pPr algn="ctr">
                        <a:lnSpc>
                          <a:spcPct val="250000"/>
                        </a:lnSpc>
                      </a:pPr>
                      <a:r>
                        <a:rPr kumimoji="1" lang="ja-JP" altLang="en-US" sz="2000"/>
                        <a:t>電話</a:t>
                      </a:r>
                      <a:endParaRPr kumimoji="1" lang="en-US" altLang="ja-JP" sz="2000"/>
                    </a:p>
                  </a:txBody>
                  <a:tcPr/>
                </a:tc>
                <a:tc>
                  <a:txBody>
                    <a:bodyPr/>
                    <a:lstStyle/>
                    <a:p>
                      <a:pPr algn="ctr">
                        <a:lnSpc>
                          <a:spcPct val="250000"/>
                        </a:lnSpc>
                      </a:pPr>
                      <a:r>
                        <a:rPr kumimoji="1" lang="en-US" altLang="ja-JP" sz="2000"/>
                        <a:t>E-mail</a:t>
                      </a:r>
                      <a:endParaRPr kumimoji="1" lang="ja-JP" altLang="en-US" sz="2000"/>
                    </a:p>
                  </a:txBody>
                  <a:tcPr/>
                </a:tc>
                <a:extLst>
                  <a:ext uri="{0D108BD9-81ED-4DB2-BD59-A6C34878D82A}">
                    <a16:rowId xmlns:a16="http://schemas.microsoft.com/office/drawing/2014/main" val="3396922220"/>
                  </a:ext>
                </a:extLst>
              </a:tr>
              <a:tr h="466428">
                <a:tc>
                  <a:txBody>
                    <a:bodyPr/>
                    <a:lstStyle/>
                    <a:p>
                      <a:endParaRPr kumimoji="1" lang="en-US" altLang="ja-JP" sz="1800">
                        <a:latin typeface="ＭＳ ゴシック" panose="020B0609070205080204" pitchFamily="49" charset="-128"/>
                        <a:ea typeface="ＭＳ ゴシック" panose="020B0609070205080204" pitchFamily="49" charset="-128"/>
                      </a:endParaRPr>
                    </a:p>
                    <a:p>
                      <a:r>
                        <a:rPr kumimoji="1" lang="ja-JP" altLang="en-US" sz="1800">
                          <a:latin typeface="ＭＳ ゴシック" panose="020B0609070205080204" pitchFamily="49" charset="-128"/>
                          <a:ea typeface="ＭＳ ゴシック" panose="020B0609070205080204" pitchFamily="49" charset="-128"/>
                        </a:rPr>
                        <a:t>（一社）長野県畜産会</a:t>
                      </a:r>
                    </a:p>
                  </a:txBody>
                  <a:tcPr/>
                </a:tc>
                <a:tc>
                  <a:txBody>
                    <a:bodyPr/>
                    <a:lstStyle/>
                    <a:p>
                      <a:r>
                        <a:rPr kumimoji="1" lang="ja-JP" altLang="en-US" sz="1800">
                          <a:latin typeface="ＭＳ ゴシック" panose="020B0609070205080204" pitchFamily="49" charset="-128"/>
                          <a:ea typeface="ＭＳ ゴシック" panose="020B0609070205080204" pitchFamily="49" charset="-128"/>
                        </a:rPr>
                        <a:t>〒</a:t>
                      </a:r>
                      <a:r>
                        <a:rPr kumimoji="1" lang="en-US" altLang="ja-JP" sz="1800">
                          <a:latin typeface="ＭＳ ゴシック" panose="020B0609070205080204" pitchFamily="49" charset="-128"/>
                          <a:ea typeface="ＭＳ ゴシック" panose="020B0609070205080204" pitchFamily="49" charset="-128"/>
                        </a:rPr>
                        <a:t>380-0936</a:t>
                      </a:r>
                    </a:p>
                    <a:p>
                      <a:r>
                        <a:rPr kumimoji="1" lang="ja-JP" altLang="en-US" sz="1800">
                          <a:latin typeface="ＭＳ ゴシック" panose="020B0609070205080204" pitchFamily="49" charset="-128"/>
                          <a:ea typeface="ＭＳ ゴシック" panose="020B0609070205080204" pitchFamily="49" charset="-128"/>
                        </a:rPr>
                        <a:t>長野市中御所岡田</a:t>
                      </a:r>
                      <a:r>
                        <a:rPr kumimoji="1" lang="en-US" altLang="ja-JP" sz="1800">
                          <a:latin typeface="ＭＳ ゴシック" panose="020B0609070205080204" pitchFamily="49" charset="-128"/>
                          <a:ea typeface="ＭＳ ゴシック" panose="020B0609070205080204" pitchFamily="49" charset="-128"/>
                        </a:rPr>
                        <a:t>30</a:t>
                      </a:r>
                      <a:r>
                        <a:rPr kumimoji="1" lang="ja-JP" altLang="en-US" sz="1800">
                          <a:latin typeface="ＭＳ ゴシック" panose="020B0609070205080204" pitchFamily="49" charset="-128"/>
                          <a:ea typeface="ＭＳ ゴシック" panose="020B0609070205080204" pitchFamily="49" charset="-128"/>
                        </a:rPr>
                        <a:t>－</a:t>
                      </a:r>
                      <a:r>
                        <a:rPr kumimoji="1" lang="en-US" altLang="ja-JP" sz="1800">
                          <a:latin typeface="ＭＳ ゴシック" panose="020B0609070205080204" pitchFamily="49" charset="-128"/>
                          <a:ea typeface="ＭＳ ゴシック" panose="020B0609070205080204" pitchFamily="49" charset="-128"/>
                        </a:rPr>
                        <a:t>9</a:t>
                      </a:r>
                      <a:endParaRPr kumimoji="1" lang="ja-JP" altLang="en-US" sz="1800">
                        <a:latin typeface="ＭＳ ゴシック" panose="020B0609070205080204" pitchFamily="49" charset="-128"/>
                        <a:ea typeface="ＭＳ ゴシック" panose="020B0609070205080204" pitchFamily="49" charset="-128"/>
                      </a:endParaRPr>
                    </a:p>
                  </a:txBody>
                  <a:tcPr/>
                </a:tc>
                <a:tc>
                  <a:txBody>
                    <a:bodyPr/>
                    <a:lstStyle/>
                    <a:p>
                      <a:endParaRPr kumimoji="1" lang="en-US" altLang="ja-JP" sz="1800" dirty="0">
                        <a:latin typeface="ＭＳ ゴシック" panose="020B0609070205080204" pitchFamily="49" charset="-128"/>
                        <a:ea typeface="ＭＳ ゴシック" panose="020B0609070205080204" pitchFamily="49" charset="-128"/>
                      </a:endParaRPr>
                    </a:p>
                    <a:p>
                      <a:pPr algn="ctr"/>
                      <a:r>
                        <a:rPr kumimoji="1" lang="en-US" altLang="ja-JP" sz="1800" dirty="0">
                          <a:latin typeface="ＭＳ ゴシック" panose="020B0609070205080204" pitchFamily="49" charset="-128"/>
                          <a:ea typeface="ＭＳ ゴシック" panose="020B0609070205080204" pitchFamily="49" charset="-128"/>
                        </a:rPr>
                        <a:t>026(228)8809</a:t>
                      </a:r>
                      <a:endParaRPr kumimoji="1" lang="ja-JP" altLang="en-US" sz="1800" dirty="0">
                        <a:latin typeface="ＭＳ ゴシック" panose="020B0609070205080204" pitchFamily="49" charset="-128"/>
                        <a:ea typeface="ＭＳ ゴシック" panose="020B0609070205080204" pitchFamily="49" charset="-128"/>
                      </a:endParaRPr>
                    </a:p>
                  </a:txBody>
                  <a:tcPr/>
                </a:tc>
                <a:tc>
                  <a:txBody>
                    <a:bodyPr/>
                    <a:lstStyle/>
                    <a:p>
                      <a:pPr algn="ctr"/>
                      <a:endParaRPr kumimoji="1" lang="en-US" altLang="ja-JP" sz="1800" dirty="0">
                        <a:latin typeface="ＭＳ ゴシック" panose="020B0609070205080204" pitchFamily="49" charset="-128"/>
                        <a:ea typeface="ＭＳ ゴシック" panose="020B0609070205080204" pitchFamily="49" charset="-128"/>
                      </a:endParaRPr>
                    </a:p>
                    <a:p>
                      <a:pPr algn="ctr"/>
                      <a:r>
                        <a:rPr kumimoji="1" lang="en-US" altLang="ja-JP" sz="1800" dirty="0">
                          <a:latin typeface="ＭＳ ゴシック" panose="020B0609070205080204" pitchFamily="49" charset="-128"/>
                          <a:ea typeface="ＭＳ ゴシック" panose="020B0609070205080204" pitchFamily="49" charset="-128"/>
                        </a:rPr>
                        <a:t>jizokuchikusan@gmail.com</a:t>
                      </a:r>
                      <a:endParaRPr kumimoji="1" lang="ja-JP" altLang="en-US" sz="18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2377836375"/>
                  </a:ext>
                </a:extLst>
              </a:tr>
            </a:tbl>
          </a:graphicData>
        </a:graphic>
      </p:graphicFrame>
    </p:spTree>
    <p:extLst>
      <p:ext uri="{BB962C8B-B14F-4D97-AF65-F5344CB8AC3E}">
        <p14:creationId xmlns:p14="http://schemas.microsoft.com/office/powerpoint/2010/main" val="4159891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78839" y="210769"/>
            <a:ext cx="2245361" cy="514350"/>
          </a:xfrm>
          <a:prstGeom prst="rect">
            <a:avLst/>
          </a:prstGeom>
        </p:spPr>
        <p:txBody>
          <a:bodyPr vert="horz" wrap="square" lIns="0" tIns="13335" rIns="0" bIns="0" rtlCol="0">
            <a:spAutoFit/>
          </a:bodyPr>
          <a:lstStyle/>
          <a:p>
            <a:pPr marL="12700">
              <a:lnSpc>
                <a:spcPct val="100000"/>
              </a:lnSpc>
              <a:spcBef>
                <a:spcPts val="105"/>
              </a:spcBef>
            </a:pPr>
            <a:r>
              <a:rPr sz="3200" u="none" spc="-5">
                <a:solidFill>
                  <a:srgbClr val="0D2841"/>
                </a:solidFill>
                <a:latin typeface="ＭＳ Ｐゴシック"/>
                <a:cs typeface="ＭＳ Ｐゴシック"/>
              </a:rPr>
              <a:t>2.</a:t>
            </a:r>
            <a:r>
              <a:rPr lang="ja-JP" altLang="en-US" sz="3200" u="none" spc="-5">
                <a:solidFill>
                  <a:srgbClr val="0D2841"/>
                </a:solidFill>
                <a:latin typeface="ＭＳ Ｐゴシック"/>
                <a:cs typeface="ＭＳ Ｐゴシック"/>
              </a:rPr>
              <a:t>　</a:t>
            </a:r>
            <a:r>
              <a:rPr lang="ja-JP" altLang="en-US" sz="3200" u="none" spc="5">
                <a:solidFill>
                  <a:srgbClr val="0D2841"/>
                </a:solidFill>
                <a:latin typeface="ＭＳ Ｐゴシック"/>
                <a:cs typeface="ＭＳ Ｐゴシック"/>
              </a:rPr>
              <a:t>事業概要　　　</a:t>
            </a:r>
            <a:endParaRPr sz="3200">
              <a:latin typeface="ＭＳ Ｐゴシック"/>
              <a:cs typeface="ＭＳ Ｐゴシック"/>
            </a:endParaRPr>
          </a:p>
        </p:txBody>
      </p:sp>
      <p:sp>
        <p:nvSpPr>
          <p:cNvPr id="3" name="object 3"/>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14" name="object 14"/>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4</a:t>
            </a:fld>
            <a:endParaRPr/>
          </a:p>
        </p:txBody>
      </p:sp>
      <p:sp>
        <p:nvSpPr>
          <p:cNvPr id="15" name="テキスト ボックス 14">
            <a:extLst>
              <a:ext uri="{FF2B5EF4-FFF2-40B4-BE49-F238E27FC236}">
                <a16:creationId xmlns:a16="http://schemas.microsoft.com/office/drawing/2014/main" id="{8801435F-FEE1-5954-972D-7FBABD4C800B}"/>
              </a:ext>
            </a:extLst>
          </p:cNvPr>
          <p:cNvSpPr txBox="1"/>
          <p:nvPr/>
        </p:nvSpPr>
        <p:spPr>
          <a:xfrm>
            <a:off x="5791200" y="210769"/>
            <a:ext cx="5759081" cy="584775"/>
          </a:xfrm>
          <a:prstGeom prst="rect">
            <a:avLst/>
          </a:prstGeom>
          <a:noFill/>
        </p:spPr>
        <p:txBody>
          <a:bodyPr wrap="square" rtlCol="0">
            <a:spAutoFit/>
          </a:bodyPr>
          <a:lstStyle/>
          <a:p>
            <a:r>
              <a:rPr kumimoji="1" lang="en-US" altLang="ja-JP" sz="1600"/>
              <a:t>R8</a:t>
            </a:r>
            <a:r>
              <a:rPr kumimoji="1" lang="ja-JP" altLang="en-US" sz="1600"/>
              <a:t>予算額：</a:t>
            </a:r>
            <a:r>
              <a:rPr kumimoji="1" lang="en-US" altLang="ja-JP" sz="1600"/>
              <a:t>455,128</a:t>
            </a:r>
            <a:r>
              <a:rPr kumimoji="1" lang="ja-JP" altLang="en-US" sz="1600"/>
              <a:t>千円のうち（１）（２）</a:t>
            </a:r>
            <a:r>
              <a:rPr kumimoji="1" lang="en-US" altLang="ja-JP" sz="1600"/>
              <a:t>380,000</a:t>
            </a:r>
            <a:r>
              <a:rPr kumimoji="1" lang="ja-JP" altLang="en-US" sz="1600"/>
              <a:t>千円</a:t>
            </a:r>
            <a:endParaRPr kumimoji="1" lang="en-US" altLang="ja-JP" sz="1600"/>
          </a:p>
          <a:p>
            <a:r>
              <a:rPr lang="en-US" altLang="ja-JP" sz="1600">
                <a:solidFill>
                  <a:srgbClr val="FF0000"/>
                </a:solidFill>
              </a:rPr>
              <a:t>※</a:t>
            </a:r>
            <a:r>
              <a:rPr lang="ja-JP" altLang="en-US" sz="1600">
                <a:solidFill>
                  <a:srgbClr val="FF0000"/>
                </a:solidFill>
              </a:rPr>
              <a:t>（１）（２）物価高騰対応重点支援地方創生臨時交付金活用事業</a:t>
            </a:r>
            <a:endParaRPr kumimoji="1" lang="ja-JP" altLang="en-US" sz="1600">
              <a:solidFill>
                <a:srgbClr val="FF0000"/>
              </a:solidFill>
            </a:endParaRPr>
          </a:p>
        </p:txBody>
      </p:sp>
      <p:grpSp>
        <p:nvGrpSpPr>
          <p:cNvPr id="17" name="グループ化 16">
            <a:extLst>
              <a:ext uri="{FF2B5EF4-FFF2-40B4-BE49-F238E27FC236}">
                <a16:creationId xmlns:a16="http://schemas.microsoft.com/office/drawing/2014/main" id="{C9B67230-9FAE-8423-E1C7-64E4637A3D5B}"/>
              </a:ext>
            </a:extLst>
          </p:cNvPr>
          <p:cNvGrpSpPr/>
          <p:nvPr/>
        </p:nvGrpSpPr>
        <p:grpSpPr>
          <a:xfrm>
            <a:off x="390029" y="955804"/>
            <a:ext cx="11378565" cy="1609274"/>
            <a:chOff x="377443" y="914400"/>
            <a:chExt cx="11378565" cy="1609274"/>
          </a:xfrm>
        </p:grpSpPr>
        <p:sp>
          <p:nvSpPr>
            <p:cNvPr id="13" name="object 13"/>
            <p:cNvSpPr txBox="1"/>
            <p:nvPr/>
          </p:nvSpPr>
          <p:spPr>
            <a:xfrm>
              <a:off x="377443" y="1030316"/>
              <a:ext cx="11378565" cy="1493358"/>
            </a:xfrm>
            <a:prstGeom prst="rect">
              <a:avLst/>
            </a:prstGeom>
          </p:spPr>
          <p:txBody>
            <a:bodyPr vert="horz" wrap="square" lIns="0" tIns="69215" rIns="0" bIns="0" rtlCol="0">
              <a:spAutoFit/>
            </a:bodyPr>
            <a:lstStyle/>
            <a:p>
              <a:pPr marL="29845">
                <a:lnSpc>
                  <a:spcPct val="100000"/>
                </a:lnSpc>
                <a:spcBef>
                  <a:spcPts val="545"/>
                </a:spcBef>
              </a:pPr>
              <a:r>
                <a:rPr sz="2000" spc="10">
                  <a:latin typeface="ＭＳ Ｐゴシック"/>
                  <a:cs typeface="ＭＳ Ｐゴシック"/>
                </a:rPr>
                <a:t>【</a:t>
              </a:r>
              <a:r>
                <a:rPr lang="ja-JP" altLang="en-US" sz="2000">
                  <a:latin typeface="ＭＳ Ｐゴシック"/>
                  <a:cs typeface="ＭＳ Ｐゴシック"/>
                </a:rPr>
                <a:t>事業名</a:t>
              </a:r>
              <a:r>
                <a:rPr sz="2000" spc="-5">
                  <a:latin typeface="ＭＳ Ｐゴシック"/>
                  <a:cs typeface="ＭＳ Ｐゴシック"/>
                </a:rPr>
                <a:t>】</a:t>
              </a:r>
              <a:r>
                <a:rPr lang="ja-JP" altLang="en-US" sz="2000" spc="-5">
                  <a:latin typeface="ＭＳ Ｐゴシック"/>
                  <a:cs typeface="ＭＳ Ｐゴシック"/>
                </a:rPr>
                <a:t>　持続可能な畜産経営推進事業　（</a:t>
              </a:r>
              <a:r>
                <a:rPr lang="ja-JP" altLang="en-US" sz="2000" spc="-5">
                  <a:solidFill>
                    <a:srgbClr val="FF0000"/>
                  </a:solidFill>
                  <a:latin typeface="ＭＳ Ｐゴシック"/>
                  <a:cs typeface="ＭＳ Ｐゴシック"/>
                </a:rPr>
                <a:t>通称：サステナ事業</a:t>
              </a:r>
              <a:r>
                <a:rPr lang="ja-JP" altLang="en-US" sz="2000" spc="-5">
                  <a:latin typeface="ＭＳ Ｐゴシック"/>
                  <a:cs typeface="ＭＳ Ｐゴシック"/>
                </a:rPr>
                <a:t>）</a:t>
              </a:r>
              <a:endParaRPr lang="en-US" altLang="ja-JP" sz="2000" spc="-5">
                <a:latin typeface="ＭＳ Ｐゴシック"/>
                <a:cs typeface="ＭＳ Ｐゴシック"/>
              </a:endParaRPr>
            </a:p>
            <a:p>
              <a:pPr marL="29845">
                <a:lnSpc>
                  <a:spcPct val="100000"/>
                </a:lnSpc>
                <a:spcBef>
                  <a:spcPts val="545"/>
                </a:spcBef>
              </a:pPr>
              <a:endParaRPr lang="en-US" altLang="ja-JP" sz="2000" spc="-5">
                <a:latin typeface="ＭＳ Ｐゴシック"/>
                <a:cs typeface="ＭＳ Ｐゴシック"/>
              </a:endParaRPr>
            </a:p>
            <a:p>
              <a:pPr marL="29845">
                <a:lnSpc>
                  <a:spcPct val="100000"/>
                </a:lnSpc>
                <a:spcBef>
                  <a:spcPts val="545"/>
                </a:spcBef>
              </a:pPr>
              <a:r>
                <a:rPr lang="en-US" altLang="ja-JP" sz="2000">
                  <a:latin typeface="ＭＳ Ｐゴシック"/>
                  <a:cs typeface="ＭＳ Ｐゴシック"/>
                </a:rPr>
                <a:t>【</a:t>
              </a:r>
              <a:r>
                <a:rPr lang="ja-JP" altLang="en-US" sz="2000">
                  <a:latin typeface="ＭＳ Ｐゴシック"/>
                  <a:cs typeface="ＭＳ Ｐゴシック"/>
                </a:rPr>
                <a:t>概要</a:t>
              </a:r>
              <a:r>
                <a:rPr lang="en-US" altLang="ja-JP" sz="2000">
                  <a:latin typeface="ＭＳ Ｐゴシック"/>
                  <a:cs typeface="ＭＳ Ｐゴシック"/>
                </a:rPr>
                <a:t>】</a:t>
              </a:r>
              <a:r>
                <a:rPr lang="ja-JP" altLang="en-US" sz="2000">
                  <a:latin typeface="ＭＳ Ｐゴシック"/>
                  <a:cs typeface="ＭＳ Ｐゴシック"/>
                </a:rPr>
                <a:t>　</a:t>
              </a:r>
              <a:endParaRPr lang="en-US" altLang="ja-JP" sz="2000">
                <a:latin typeface="ＭＳ Ｐゴシック"/>
                <a:cs typeface="ＭＳ Ｐゴシック"/>
              </a:endParaRPr>
            </a:p>
            <a:p>
              <a:pPr marL="29845">
                <a:lnSpc>
                  <a:spcPct val="100000"/>
                </a:lnSpc>
                <a:spcBef>
                  <a:spcPts val="545"/>
                </a:spcBef>
              </a:pPr>
              <a:r>
                <a:rPr lang="ja-JP" altLang="en-US" sz="2000">
                  <a:latin typeface="ＭＳ Ｐゴシック"/>
                  <a:cs typeface="ＭＳ Ｐゴシック"/>
                </a:rPr>
                <a:t>　 </a:t>
              </a:r>
              <a:endParaRPr sz="2000">
                <a:latin typeface="ＭＳ Ｐゴシック"/>
                <a:cs typeface="ＭＳ Ｐゴシック"/>
              </a:endParaRPr>
            </a:p>
          </p:txBody>
        </p:sp>
        <p:sp>
          <p:nvSpPr>
            <p:cNvPr id="16" name="テキスト ボックス 15">
              <a:extLst>
                <a:ext uri="{FF2B5EF4-FFF2-40B4-BE49-F238E27FC236}">
                  <a16:creationId xmlns:a16="http://schemas.microsoft.com/office/drawing/2014/main" id="{5F37C13B-7362-48F4-86ED-68782A381AFA}"/>
                </a:ext>
              </a:extLst>
            </p:cNvPr>
            <p:cNvSpPr txBox="1"/>
            <p:nvPr/>
          </p:nvSpPr>
          <p:spPr>
            <a:xfrm>
              <a:off x="1524000" y="914400"/>
              <a:ext cx="1828800" cy="276999"/>
            </a:xfrm>
            <a:prstGeom prst="rect">
              <a:avLst/>
            </a:prstGeom>
            <a:noFill/>
          </p:spPr>
          <p:txBody>
            <a:bodyPr wrap="square" rtlCol="0">
              <a:spAutoFit/>
            </a:bodyPr>
            <a:lstStyle/>
            <a:p>
              <a:r>
                <a:rPr kumimoji="1" lang="ja-JP" altLang="en-US" sz="1200" b="1"/>
                <a:t>（サステナブル）</a:t>
              </a:r>
            </a:p>
          </p:txBody>
        </p:sp>
      </p:grpSp>
      <p:graphicFrame>
        <p:nvGraphicFramePr>
          <p:cNvPr id="18" name="表 17">
            <a:extLst>
              <a:ext uri="{FF2B5EF4-FFF2-40B4-BE49-F238E27FC236}">
                <a16:creationId xmlns:a16="http://schemas.microsoft.com/office/drawing/2014/main" id="{509B9ACA-C1C6-9608-92D1-20E2923580F0}"/>
              </a:ext>
            </a:extLst>
          </p:cNvPr>
          <p:cNvGraphicFramePr>
            <a:graphicFrameLocks noGrp="1"/>
          </p:cNvGraphicFramePr>
          <p:nvPr>
            <p:extLst>
              <p:ext uri="{D42A27DB-BD31-4B8C-83A1-F6EECF244321}">
                <p14:modId xmlns:p14="http://schemas.microsoft.com/office/powerpoint/2010/main" val="1684927818"/>
              </p:ext>
            </p:extLst>
          </p:nvPr>
        </p:nvGraphicFramePr>
        <p:xfrm>
          <a:off x="423406" y="2281080"/>
          <a:ext cx="10843766" cy="3611880"/>
        </p:xfrm>
        <a:graphic>
          <a:graphicData uri="http://schemas.openxmlformats.org/drawingml/2006/table">
            <a:tbl>
              <a:tblPr firstRow="1" bandRow="1">
                <a:tableStyleId>{7DF18680-E054-41AD-8BC1-D1AEF772440D}</a:tableStyleId>
              </a:tblPr>
              <a:tblGrid>
                <a:gridCol w="2438400">
                  <a:extLst>
                    <a:ext uri="{9D8B030D-6E8A-4147-A177-3AD203B41FA5}">
                      <a16:colId xmlns:a16="http://schemas.microsoft.com/office/drawing/2014/main" val="3277054643"/>
                    </a:ext>
                  </a:extLst>
                </a:gridCol>
                <a:gridCol w="3124200">
                  <a:extLst>
                    <a:ext uri="{9D8B030D-6E8A-4147-A177-3AD203B41FA5}">
                      <a16:colId xmlns:a16="http://schemas.microsoft.com/office/drawing/2014/main" val="256365568"/>
                    </a:ext>
                  </a:extLst>
                </a:gridCol>
                <a:gridCol w="2568703">
                  <a:extLst>
                    <a:ext uri="{9D8B030D-6E8A-4147-A177-3AD203B41FA5}">
                      <a16:colId xmlns:a16="http://schemas.microsoft.com/office/drawing/2014/main" val="1493203332"/>
                    </a:ext>
                  </a:extLst>
                </a:gridCol>
                <a:gridCol w="2712463">
                  <a:extLst>
                    <a:ext uri="{9D8B030D-6E8A-4147-A177-3AD203B41FA5}">
                      <a16:colId xmlns:a16="http://schemas.microsoft.com/office/drawing/2014/main" val="2634353206"/>
                    </a:ext>
                  </a:extLst>
                </a:gridCol>
              </a:tblGrid>
              <a:tr h="381000">
                <a:tc>
                  <a:txBody>
                    <a:bodyPr/>
                    <a:lstStyle/>
                    <a:p>
                      <a:pPr algn="ctr"/>
                      <a:r>
                        <a:rPr kumimoji="1" lang="ja-JP" altLang="en-US"/>
                        <a:t>区分</a:t>
                      </a:r>
                    </a:p>
                  </a:txBody>
                  <a:tcPr/>
                </a:tc>
                <a:tc>
                  <a:txBody>
                    <a:bodyPr/>
                    <a:lstStyle/>
                    <a:p>
                      <a:pPr algn="ctr"/>
                      <a:r>
                        <a:rPr kumimoji="1" lang="ja-JP" altLang="en-US"/>
                        <a:t>事業内容</a:t>
                      </a:r>
                    </a:p>
                  </a:txBody>
                  <a:tcPr/>
                </a:tc>
                <a:tc>
                  <a:txBody>
                    <a:bodyPr/>
                    <a:lstStyle/>
                    <a:p>
                      <a:pPr algn="ctr"/>
                      <a:r>
                        <a:rPr kumimoji="1" lang="ja-JP" altLang="en-US"/>
                        <a:t>事業主体</a:t>
                      </a:r>
                    </a:p>
                  </a:txBody>
                  <a:tcPr/>
                </a:tc>
                <a:tc>
                  <a:txBody>
                    <a:bodyPr/>
                    <a:lstStyle/>
                    <a:p>
                      <a:pPr algn="ctr"/>
                      <a:r>
                        <a:rPr kumimoji="1" lang="ja-JP" altLang="en-US"/>
                        <a:t>補助率</a:t>
                      </a:r>
                    </a:p>
                  </a:txBody>
                  <a:tcPr/>
                </a:tc>
                <a:extLst>
                  <a:ext uri="{0D108BD9-81ED-4DB2-BD59-A6C34878D82A}">
                    <a16:rowId xmlns:a16="http://schemas.microsoft.com/office/drawing/2014/main" val="256987124"/>
                  </a:ext>
                </a:extLst>
              </a:tr>
              <a:tr h="609600">
                <a:tc>
                  <a:txBody>
                    <a:bodyPr/>
                    <a:lstStyle/>
                    <a:p>
                      <a:pPr algn="ctr"/>
                      <a:endParaRPr kumimoji="1" lang="en-US" altLang="ja-JP"/>
                    </a:p>
                    <a:p>
                      <a:pPr algn="l"/>
                      <a:r>
                        <a:rPr kumimoji="1" lang="ja-JP" altLang="en-US" sz="1600" b="0"/>
                        <a:t>（１）重点支援メニュー</a:t>
                      </a:r>
                    </a:p>
                  </a:txBody>
                  <a:tcPr/>
                </a:tc>
                <a:tc>
                  <a:txBody>
                    <a:bodyPr/>
                    <a:lstStyle/>
                    <a:p>
                      <a:pPr algn="l"/>
                      <a:r>
                        <a:rPr kumimoji="1" lang="ja-JP" altLang="en-US" sz="1600"/>
                        <a:t>堆肥舎など畜産環境対策（臭気、汚水）や家畜の飼養環境改善・エコフィールド利用拡大のための施設・設備の新設・改修・修繕を支援</a:t>
                      </a:r>
                    </a:p>
                  </a:txBody>
                  <a:tcPr/>
                </a:tc>
                <a:tc>
                  <a:txBody>
                    <a:bodyPr/>
                    <a:lstStyle/>
                    <a:p>
                      <a:endParaRPr kumimoji="1" lang="en-US" altLang="ja-JP" sz="1600"/>
                    </a:p>
                    <a:p>
                      <a:endParaRPr kumimoji="1" lang="en-US" altLang="ja-JP" sz="1600"/>
                    </a:p>
                    <a:p>
                      <a:pPr algn="ctr"/>
                      <a:r>
                        <a:rPr kumimoji="1" lang="ja-JP" altLang="en-US" sz="1600"/>
                        <a:t>畜産経営体等</a:t>
                      </a:r>
                    </a:p>
                  </a:txBody>
                  <a:tcPr/>
                </a:tc>
                <a:tc>
                  <a:txBody>
                    <a:bodyPr/>
                    <a:lstStyle/>
                    <a:p>
                      <a:r>
                        <a:rPr kumimoji="1" lang="ja-JP" altLang="en-US" sz="1600"/>
                        <a:t>事業費</a:t>
                      </a:r>
                      <a:r>
                        <a:rPr kumimoji="1" lang="en-US" altLang="ja-JP" sz="1600"/>
                        <a:t>300</a:t>
                      </a:r>
                      <a:r>
                        <a:rPr kumimoji="1" lang="ja-JP" altLang="en-US" sz="1600"/>
                        <a:t>万円まで</a:t>
                      </a:r>
                      <a:endParaRPr kumimoji="1" lang="en-US" altLang="ja-JP" sz="1600"/>
                    </a:p>
                    <a:p>
                      <a:r>
                        <a:rPr kumimoji="1" lang="ja-JP" altLang="en-US" sz="1600"/>
                        <a:t>３／４以内</a:t>
                      </a:r>
                      <a:endParaRPr kumimoji="1" lang="en-US" altLang="ja-JP" sz="1600"/>
                    </a:p>
                    <a:p>
                      <a:r>
                        <a:rPr kumimoji="1" lang="ja-JP" altLang="en-US" sz="1600"/>
                        <a:t>事業費</a:t>
                      </a:r>
                      <a:r>
                        <a:rPr kumimoji="1" lang="en-US" altLang="ja-JP" sz="1600"/>
                        <a:t>300</a:t>
                      </a:r>
                      <a:r>
                        <a:rPr kumimoji="1" lang="ja-JP" altLang="en-US" sz="1600"/>
                        <a:t>万円を超える部分</a:t>
                      </a:r>
                      <a:endParaRPr kumimoji="1" lang="en-US" altLang="ja-JP" sz="1600"/>
                    </a:p>
                    <a:p>
                      <a:r>
                        <a:rPr kumimoji="1" lang="ja-JP" altLang="en-US" sz="1600"/>
                        <a:t>１／２以内</a:t>
                      </a:r>
                      <a:endParaRPr kumimoji="1" lang="en-US" altLang="ja-JP" sz="1600"/>
                    </a:p>
                    <a:p>
                      <a:r>
                        <a:rPr kumimoji="1" lang="ja-JP" altLang="en-US" sz="1600"/>
                        <a:t>（補助上限　</a:t>
                      </a:r>
                      <a:r>
                        <a:rPr kumimoji="1" lang="en-US" altLang="ja-JP" sz="1600"/>
                        <a:t>1,500</a:t>
                      </a:r>
                      <a:r>
                        <a:rPr kumimoji="1" lang="ja-JP" altLang="en-US" sz="1600"/>
                        <a:t>万円）</a:t>
                      </a:r>
                      <a:endParaRPr kumimoji="1" lang="en-US" altLang="ja-JP" sz="1600"/>
                    </a:p>
                  </a:txBody>
                  <a:tcPr/>
                </a:tc>
                <a:extLst>
                  <a:ext uri="{0D108BD9-81ED-4DB2-BD59-A6C34878D82A}">
                    <a16:rowId xmlns:a16="http://schemas.microsoft.com/office/drawing/2014/main" val="485624737"/>
                  </a:ext>
                </a:extLst>
              </a:tr>
              <a:tr h="609600">
                <a:tc>
                  <a:txBody>
                    <a:bodyPr/>
                    <a:lstStyle/>
                    <a:p>
                      <a:pPr algn="l"/>
                      <a:endParaRPr kumimoji="1" lang="en-US" altLang="ja-JP" sz="1600"/>
                    </a:p>
                    <a:p>
                      <a:pPr algn="l"/>
                      <a:endParaRPr kumimoji="1" lang="en-US" altLang="ja-JP" sz="1600"/>
                    </a:p>
                    <a:p>
                      <a:pPr algn="l"/>
                      <a:r>
                        <a:rPr kumimoji="1" lang="ja-JP" altLang="en-US" sz="1600"/>
                        <a:t>（２）経営継続支援メニュー</a:t>
                      </a:r>
                      <a:endParaRPr kumimoji="1" lang="ja-JP" altLang="en-US"/>
                    </a:p>
                  </a:txBody>
                  <a:tcPr/>
                </a:tc>
                <a:tc>
                  <a:txBody>
                    <a:bodyPr/>
                    <a:lstStyle/>
                    <a:p>
                      <a:endParaRPr kumimoji="1" lang="en-US" altLang="ja-JP" sz="1600"/>
                    </a:p>
                    <a:p>
                      <a:r>
                        <a:rPr kumimoji="1" lang="ja-JP" altLang="en-US" sz="1600"/>
                        <a:t>畜産経営の生産性向上や畜産物の付加価値向上に資する各種取組を支援</a:t>
                      </a:r>
                    </a:p>
                  </a:txBody>
                  <a:tcPr/>
                </a:tc>
                <a:tc>
                  <a:txBody>
                    <a:bodyPr/>
                    <a:lstStyle/>
                    <a:p>
                      <a:endParaRPr kumimoji="1" lang="en-US" altLang="ja-JP" sz="1600"/>
                    </a:p>
                    <a:p>
                      <a:endParaRPr kumimoji="1" lang="en-US" altLang="ja-JP" sz="1600"/>
                    </a:p>
                    <a:p>
                      <a:pPr algn="ctr"/>
                      <a:r>
                        <a:rPr kumimoji="1" lang="ja-JP" altLang="en-US" sz="1600"/>
                        <a:t>畜産経営体等</a:t>
                      </a:r>
                      <a:endParaRPr kumimoji="1" lang="en-US" altLang="ja-JP" sz="1600"/>
                    </a:p>
                    <a:p>
                      <a:pPr algn="ctr"/>
                      <a:endParaRPr kumimoji="1" lang="en-US" altLang="ja-JP" sz="1600"/>
                    </a:p>
                    <a:p>
                      <a:pPr algn="ctr"/>
                      <a:endParaRPr kumimoji="1" lang="en-US" altLang="ja-JP" sz="1600"/>
                    </a:p>
                  </a:txBody>
                  <a:tcPr/>
                </a:tc>
                <a:tc>
                  <a:txBody>
                    <a:bodyPr/>
                    <a:lstStyle/>
                    <a:p>
                      <a:r>
                        <a:rPr kumimoji="1" lang="ja-JP" altLang="en-US" sz="1600"/>
                        <a:t>事業費</a:t>
                      </a:r>
                      <a:r>
                        <a:rPr kumimoji="1" lang="en-US" altLang="ja-JP" sz="1600"/>
                        <a:t>300</a:t>
                      </a:r>
                      <a:r>
                        <a:rPr kumimoji="1" lang="ja-JP" altLang="en-US" sz="1600"/>
                        <a:t>万円まで</a:t>
                      </a:r>
                      <a:endParaRPr kumimoji="1" lang="en-US" altLang="ja-JP" sz="1600"/>
                    </a:p>
                    <a:p>
                      <a:r>
                        <a:rPr kumimoji="1" lang="ja-JP" altLang="en-US" sz="1600"/>
                        <a:t>３／４以内</a:t>
                      </a:r>
                      <a:endParaRPr kumimoji="1" lang="en-US" altLang="ja-JP" sz="1600"/>
                    </a:p>
                    <a:p>
                      <a:r>
                        <a:rPr kumimoji="1" lang="ja-JP" altLang="en-US" sz="1600"/>
                        <a:t>事業費</a:t>
                      </a:r>
                      <a:r>
                        <a:rPr kumimoji="1" lang="en-US" altLang="ja-JP" sz="1600"/>
                        <a:t>300</a:t>
                      </a:r>
                      <a:r>
                        <a:rPr kumimoji="1" lang="ja-JP" altLang="en-US" sz="1600"/>
                        <a:t>万円を超える部分</a:t>
                      </a:r>
                      <a:endParaRPr kumimoji="1" lang="en-US" altLang="ja-JP" sz="1600"/>
                    </a:p>
                    <a:p>
                      <a:r>
                        <a:rPr kumimoji="1" lang="ja-JP" altLang="en-US" sz="1600"/>
                        <a:t>１／２以内</a:t>
                      </a:r>
                      <a:endParaRPr kumimoji="1" lang="en-US" altLang="ja-JP" sz="1600"/>
                    </a:p>
                    <a:p>
                      <a:r>
                        <a:rPr kumimoji="1" lang="ja-JP" altLang="en-US" sz="1600"/>
                        <a:t>（補助上限　</a:t>
                      </a:r>
                      <a:r>
                        <a:rPr kumimoji="1" lang="en-US" altLang="ja-JP" sz="1600"/>
                        <a:t>500</a:t>
                      </a:r>
                      <a:r>
                        <a:rPr kumimoji="1" lang="ja-JP" altLang="en-US" sz="1600"/>
                        <a:t>万円）</a:t>
                      </a:r>
                    </a:p>
                  </a:txBody>
                  <a:tcPr/>
                </a:tc>
                <a:extLst>
                  <a:ext uri="{0D108BD9-81ED-4DB2-BD59-A6C34878D82A}">
                    <a16:rowId xmlns:a16="http://schemas.microsoft.com/office/drawing/2014/main" val="2187222031"/>
                  </a:ext>
                </a:extLst>
              </a:tr>
              <a:tr h="609600">
                <a:tc>
                  <a:txBody>
                    <a:bodyPr/>
                    <a:lstStyle/>
                    <a:p>
                      <a:pPr algn="l"/>
                      <a:r>
                        <a:rPr kumimoji="1" lang="ja-JP" altLang="en-US" sz="1600"/>
                        <a:t>（３）家畜運搬体制整備</a:t>
                      </a:r>
                      <a:endParaRPr kumimoji="1" lang="en-US" altLang="ja-JP" sz="1600"/>
                    </a:p>
                    <a:p>
                      <a:pPr algn="l"/>
                      <a:r>
                        <a:rPr kumimoji="1" lang="ja-JP" altLang="en-US"/>
                        <a:t>　　 </a:t>
                      </a:r>
                      <a:r>
                        <a:rPr kumimoji="1" lang="ja-JP" altLang="en-US" sz="1600"/>
                        <a:t>支援メニュー</a:t>
                      </a:r>
                      <a:endParaRPr kumimoji="1" lang="ja-JP" altLang="en-US"/>
                    </a:p>
                  </a:txBody>
                  <a:tcPr/>
                </a:tc>
                <a:tc>
                  <a:txBody>
                    <a:bodyPr/>
                    <a:lstStyle/>
                    <a:p>
                      <a:r>
                        <a:rPr kumimoji="1" lang="ja-JP" altLang="en-US" sz="1600"/>
                        <a:t>大型運搬車両の導入や運送環境の改善に係る取組を支援</a:t>
                      </a:r>
                    </a:p>
                  </a:txBody>
                  <a:tcPr/>
                </a:tc>
                <a:tc>
                  <a:txBody>
                    <a:bodyPr/>
                    <a:lstStyle/>
                    <a:p>
                      <a:pPr algn="ctr"/>
                      <a:r>
                        <a:rPr kumimoji="1" lang="ja-JP" altLang="en-US" sz="1600"/>
                        <a:t>運搬車両所有経営体、</a:t>
                      </a:r>
                      <a:endParaRPr kumimoji="1" lang="en-US" altLang="ja-JP" sz="1600"/>
                    </a:p>
                    <a:p>
                      <a:pPr algn="ctr"/>
                      <a:r>
                        <a:rPr kumimoji="1" lang="ja-JP" altLang="en-US" sz="1600"/>
                        <a:t>運輸事業者等</a:t>
                      </a:r>
                    </a:p>
                  </a:txBody>
                  <a:tcPr/>
                </a:tc>
                <a:tc>
                  <a:txBody>
                    <a:bodyPr/>
                    <a:lstStyle/>
                    <a:p>
                      <a:r>
                        <a:rPr kumimoji="1" lang="ja-JP" altLang="en-US" sz="1600"/>
                        <a:t>１／２以内</a:t>
                      </a:r>
                      <a:endParaRPr kumimoji="1" lang="en-US" altLang="ja-JP" sz="1600"/>
                    </a:p>
                    <a:p>
                      <a:r>
                        <a:rPr kumimoji="1" lang="ja-JP" altLang="en-US" sz="1600"/>
                        <a:t>（補助上限　</a:t>
                      </a:r>
                      <a:r>
                        <a:rPr kumimoji="1" lang="en-US" altLang="ja-JP" sz="1600"/>
                        <a:t>2,000</a:t>
                      </a:r>
                      <a:r>
                        <a:rPr kumimoji="1" lang="ja-JP" altLang="en-US" sz="1600"/>
                        <a:t>万円）</a:t>
                      </a:r>
                      <a:endParaRPr kumimoji="1" lang="en-US" altLang="ja-JP" sz="1600"/>
                    </a:p>
                  </a:txBody>
                  <a:tcPr/>
                </a:tc>
                <a:extLst>
                  <a:ext uri="{0D108BD9-81ED-4DB2-BD59-A6C34878D82A}">
                    <a16:rowId xmlns:a16="http://schemas.microsoft.com/office/drawing/2014/main" val="228102839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1280" y="212412"/>
            <a:ext cx="11653934"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spc="5">
                <a:solidFill>
                  <a:srgbClr val="0D2841"/>
                </a:solidFill>
                <a:latin typeface="ＭＳ Ｐゴシック"/>
                <a:cs typeface="ＭＳ Ｐゴシック"/>
              </a:rPr>
              <a:t>3.</a:t>
            </a:r>
            <a:r>
              <a:rPr lang="ja-JP" altLang="en-US" sz="3200" u="none" spc="5">
                <a:solidFill>
                  <a:srgbClr val="0D2841"/>
                </a:solidFill>
                <a:latin typeface="ＭＳ Ｐゴシック"/>
                <a:cs typeface="ＭＳ Ｐゴシック"/>
              </a:rPr>
              <a:t>　対象となる補助事業者（事業実施主体）</a:t>
            </a:r>
            <a:r>
              <a:rPr lang="en-US" altLang="ja-JP" sz="1800" b="1" u="none" spc="5">
                <a:solidFill>
                  <a:srgbClr val="0D2841"/>
                </a:solidFill>
                <a:latin typeface="ＭＳ Ｐゴシック"/>
                <a:cs typeface="ＭＳ Ｐゴシック"/>
              </a:rPr>
              <a:t>【</a:t>
            </a:r>
            <a:r>
              <a:rPr lang="ja-JP" altLang="en-US" sz="1800" b="1" u="none" spc="5">
                <a:solidFill>
                  <a:srgbClr val="0D2841"/>
                </a:solidFill>
                <a:latin typeface="ＭＳ Ｐゴシック"/>
                <a:cs typeface="ＭＳ Ｐゴシック"/>
              </a:rPr>
              <a:t>重点支援メニュー、経営継続支援メニュー</a:t>
            </a:r>
            <a:r>
              <a:rPr lang="en-US" altLang="ja-JP" sz="1800" b="1" u="none" spc="5">
                <a:solidFill>
                  <a:srgbClr val="0D2841"/>
                </a:solidFill>
                <a:latin typeface="ＭＳ Ｐゴシック"/>
                <a:cs typeface="ＭＳ Ｐゴシック"/>
              </a:rPr>
              <a:t>】</a:t>
            </a:r>
            <a:endParaRPr sz="1800" b="1">
              <a:latin typeface="ＭＳ Ｐゴシック"/>
              <a:cs typeface="ＭＳ Ｐゴシック"/>
            </a:endParaRPr>
          </a:p>
        </p:txBody>
      </p:sp>
      <p:sp>
        <p:nvSpPr>
          <p:cNvPr id="3" name="object 3"/>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5</a:t>
            </a:fld>
            <a:endParaRPr/>
          </a:p>
        </p:txBody>
      </p:sp>
      <p:sp>
        <p:nvSpPr>
          <p:cNvPr id="8" name="テキスト ボックス 7">
            <a:extLst>
              <a:ext uri="{FF2B5EF4-FFF2-40B4-BE49-F238E27FC236}">
                <a16:creationId xmlns:a16="http://schemas.microsoft.com/office/drawing/2014/main" id="{090AE72D-D25D-F63E-8570-7560724AD1ED}"/>
              </a:ext>
            </a:extLst>
          </p:cNvPr>
          <p:cNvSpPr txBox="1"/>
          <p:nvPr/>
        </p:nvSpPr>
        <p:spPr>
          <a:xfrm>
            <a:off x="363894" y="1143000"/>
            <a:ext cx="11653934" cy="3070071"/>
          </a:xfrm>
          <a:prstGeom prst="rect">
            <a:avLst/>
          </a:prstGeom>
          <a:noFill/>
        </p:spPr>
        <p:txBody>
          <a:bodyPr wrap="square">
            <a:spAutoFit/>
          </a:bodyPr>
          <a:lstStyle/>
          <a:p>
            <a:pPr>
              <a:buNone/>
            </a:pPr>
            <a:r>
              <a:rPr lang="ja-JP" altLang="ja-JP" sz="2400" kern="0">
                <a:solidFill>
                  <a:srgbClr val="000000"/>
                </a:solidFill>
                <a:effectLst/>
                <a:latin typeface="+mn-ea"/>
                <a:cs typeface="ＭＳ 明朝" panose="02020609040205080304" pitchFamily="17" charset="-128"/>
              </a:rPr>
              <a:t>県内事業者のうち、次のいずれかに該当するものとする。</a:t>
            </a:r>
            <a:endParaRPr lang="en-US" altLang="ja-JP" sz="2400" kern="0">
              <a:solidFill>
                <a:srgbClr val="000000"/>
              </a:solidFill>
              <a:effectLst/>
              <a:latin typeface="+mn-ea"/>
              <a:cs typeface="ＭＳ 明朝" panose="02020609040205080304" pitchFamily="17" charset="-128"/>
            </a:endParaRPr>
          </a:p>
          <a:p>
            <a:pPr>
              <a:buNone/>
            </a:pPr>
            <a:endParaRPr lang="ja-JP" altLang="ja-JP" sz="2400" kern="100">
              <a:effectLst/>
              <a:latin typeface="+mn-ea"/>
              <a:cs typeface="Arial" panose="020B0604020202020204" pitchFamily="34" charset="0"/>
            </a:endParaRPr>
          </a:p>
          <a:p>
            <a:pPr indent="139700">
              <a:lnSpc>
                <a:spcPts val="3100"/>
              </a:lnSpc>
              <a:buNone/>
            </a:pPr>
            <a:r>
              <a:rPr lang="ja-JP" altLang="ja-JP" sz="2400" kern="0">
                <a:effectLst/>
                <a:latin typeface="+mn-ea"/>
                <a:cs typeface="BIZUDP明朝Medium"/>
              </a:rPr>
              <a:t>（１）</a:t>
            </a:r>
            <a:r>
              <a:rPr lang="ja-JP" altLang="ja-JP" sz="2400" b="1" kern="0">
                <a:effectLst/>
                <a:latin typeface="+mn-ea"/>
                <a:cs typeface="BIZUDP明朝Medium"/>
              </a:rPr>
              <a:t>長野県内に農場を有する</a:t>
            </a:r>
            <a:r>
              <a:rPr lang="ja-JP" altLang="ja-JP" sz="2400" kern="0">
                <a:effectLst/>
                <a:latin typeface="+mn-ea"/>
                <a:cs typeface="BIZUDP明朝Medium"/>
              </a:rPr>
              <a:t>下記の</a:t>
            </a:r>
            <a:r>
              <a:rPr lang="ja-JP" altLang="ja-JP" sz="2400" b="1" kern="0">
                <a:effectLst/>
                <a:latin typeface="+mn-ea"/>
                <a:cs typeface="BIZUDP明朝Medium"/>
              </a:rPr>
              <a:t>いずれか</a:t>
            </a:r>
            <a:r>
              <a:rPr lang="ja-JP" altLang="ja-JP" sz="2400" kern="0">
                <a:effectLst/>
                <a:latin typeface="+mn-ea"/>
                <a:cs typeface="BIZUDP明朝Medium"/>
              </a:rPr>
              <a:t>の者</a:t>
            </a:r>
            <a:endParaRPr lang="ja-JP" altLang="ja-JP" sz="2400" kern="100">
              <a:effectLst/>
              <a:latin typeface="+mn-ea"/>
              <a:cs typeface="Arial" panose="020B0604020202020204" pitchFamily="34" charset="0"/>
            </a:endParaRPr>
          </a:p>
          <a:p>
            <a:pPr indent="279400">
              <a:lnSpc>
                <a:spcPts val="3100"/>
              </a:lnSpc>
              <a:buNone/>
            </a:pPr>
            <a:r>
              <a:rPr lang="ja-JP" altLang="en-US" sz="2400" kern="0">
                <a:effectLst/>
                <a:latin typeface="+mn-ea"/>
                <a:cs typeface="BIZUDP明朝Medium"/>
              </a:rPr>
              <a:t>　</a:t>
            </a:r>
            <a:r>
              <a:rPr lang="ja-JP" altLang="ja-JP" sz="2400" kern="0">
                <a:effectLst/>
                <a:latin typeface="+mn-ea"/>
                <a:cs typeface="BIZUDP明朝Medium"/>
              </a:rPr>
              <a:t>・</a:t>
            </a:r>
            <a:r>
              <a:rPr lang="ja-JP" altLang="ja-JP" sz="2400" b="1" kern="0">
                <a:effectLst/>
                <a:latin typeface="+mn-ea"/>
                <a:cs typeface="BIZUDP明朝Medium"/>
              </a:rPr>
              <a:t>１年間における畜産物の総販売額が</a:t>
            </a:r>
            <a:r>
              <a:rPr lang="en-US" altLang="ja-JP" sz="2400" b="1" kern="0">
                <a:effectLst/>
                <a:latin typeface="+mn-ea"/>
                <a:cs typeface="BIZUDP明朝Medium"/>
              </a:rPr>
              <a:t>50</a:t>
            </a:r>
            <a:r>
              <a:rPr lang="ja-JP" altLang="ja-JP" sz="2400" b="1" kern="0">
                <a:effectLst/>
                <a:latin typeface="+mn-ea"/>
                <a:cs typeface="BIZUDP明朝Medium"/>
              </a:rPr>
              <a:t>万円以上</a:t>
            </a:r>
            <a:r>
              <a:rPr lang="ja-JP" altLang="ja-JP" sz="2400" kern="0">
                <a:effectLst/>
                <a:latin typeface="+mn-ea"/>
                <a:cs typeface="BIZUDP明朝Medium"/>
              </a:rPr>
              <a:t>の畜産経営体</a:t>
            </a:r>
            <a:endParaRPr lang="ja-JP" altLang="ja-JP" sz="2400" kern="100">
              <a:effectLst/>
              <a:latin typeface="+mn-ea"/>
              <a:cs typeface="Arial" panose="020B0604020202020204" pitchFamily="34" charset="0"/>
            </a:endParaRPr>
          </a:p>
          <a:p>
            <a:pPr indent="279400">
              <a:lnSpc>
                <a:spcPts val="3100"/>
              </a:lnSpc>
              <a:buNone/>
            </a:pPr>
            <a:r>
              <a:rPr lang="ja-JP" altLang="en-US" sz="2400" kern="0">
                <a:effectLst/>
                <a:latin typeface="+mn-ea"/>
                <a:cs typeface="BIZUDP明朝Medium"/>
              </a:rPr>
              <a:t>　</a:t>
            </a:r>
            <a:r>
              <a:rPr lang="ja-JP" altLang="ja-JP" sz="2400" kern="0">
                <a:effectLst/>
                <a:latin typeface="+mn-ea"/>
                <a:cs typeface="BIZUDP明朝Medium"/>
              </a:rPr>
              <a:t>・畜産経営で認定を受けた</a:t>
            </a:r>
            <a:r>
              <a:rPr lang="ja-JP" altLang="ja-JP" sz="2400" b="1" kern="0">
                <a:effectLst/>
                <a:latin typeface="+mn-ea"/>
                <a:cs typeface="BIZUDP明朝Medium"/>
              </a:rPr>
              <a:t>認定</a:t>
            </a:r>
            <a:r>
              <a:rPr lang="ja-JP" altLang="en-US" sz="2400" b="1" kern="0">
                <a:latin typeface="+mn-ea"/>
                <a:cs typeface="BIZUDP明朝Medium"/>
              </a:rPr>
              <a:t>就農</a:t>
            </a:r>
            <a:r>
              <a:rPr lang="ja-JP" altLang="ja-JP" sz="2400" b="1" kern="0">
                <a:effectLst/>
                <a:latin typeface="+mn-ea"/>
                <a:cs typeface="BIZUDP明朝Medium"/>
              </a:rPr>
              <a:t>者</a:t>
            </a:r>
            <a:r>
              <a:rPr lang="ja-JP" altLang="ja-JP" sz="2400" kern="0">
                <a:effectLst/>
                <a:latin typeface="+mn-ea"/>
                <a:cs typeface="BIZUDP明朝Medium"/>
              </a:rPr>
              <a:t>、または</a:t>
            </a:r>
            <a:r>
              <a:rPr lang="ja-JP" altLang="ja-JP" sz="2400" b="1" kern="0">
                <a:effectLst/>
                <a:latin typeface="+mn-ea"/>
                <a:cs typeface="BIZUDP明朝Medium"/>
              </a:rPr>
              <a:t>認定新規就農者</a:t>
            </a:r>
            <a:endParaRPr lang="en-US" altLang="ja-JP" sz="2400" b="1" kern="0">
              <a:effectLst/>
              <a:latin typeface="+mn-ea"/>
              <a:cs typeface="BIZUDP明朝Medium"/>
            </a:endParaRPr>
          </a:p>
          <a:p>
            <a:pPr indent="279400">
              <a:buNone/>
            </a:pPr>
            <a:endParaRPr lang="ja-JP" altLang="ja-JP" sz="2400" kern="100">
              <a:effectLst/>
              <a:latin typeface="+mn-ea"/>
              <a:cs typeface="Arial" panose="020B0604020202020204" pitchFamily="34" charset="0"/>
            </a:endParaRPr>
          </a:p>
          <a:p>
            <a:pPr indent="139700">
              <a:buNone/>
            </a:pPr>
            <a:r>
              <a:rPr lang="ja-JP" altLang="ja-JP" sz="2400" kern="0">
                <a:effectLst/>
                <a:latin typeface="+mn-ea"/>
                <a:cs typeface="BIZUDP明朝Medium"/>
              </a:rPr>
              <a:t>（２）畜産クラスター計画に位置付けられた飼料生産組織（</a:t>
            </a:r>
            <a:r>
              <a:rPr lang="en-US" altLang="ja-JP" sz="2400" kern="0">
                <a:effectLst/>
                <a:latin typeface="+mn-ea"/>
                <a:cs typeface="BIZUDP明朝Medium"/>
              </a:rPr>
              <a:t>TMR</a:t>
            </a:r>
            <a:r>
              <a:rPr lang="ja-JP" altLang="ja-JP" sz="2400" kern="0">
                <a:effectLst/>
                <a:latin typeface="+mn-ea"/>
                <a:cs typeface="BIZUDP明朝Medium"/>
              </a:rPr>
              <a:t>センターを含む）</a:t>
            </a:r>
            <a:endParaRPr lang="en-US" altLang="ja-JP" sz="2400" kern="0">
              <a:effectLst/>
              <a:latin typeface="+mn-ea"/>
              <a:cs typeface="BIZUDP明朝Medium"/>
            </a:endParaRPr>
          </a:p>
          <a:p>
            <a:pPr indent="139700">
              <a:buNone/>
            </a:pPr>
            <a:endParaRPr lang="ja-JP" altLang="ja-JP" sz="2000" kern="100">
              <a:effectLst/>
              <a:latin typeface="+mn-ea"/>
              <a:cs typeface="Arial" panose="020B0604020202020204" pitchFamily="34" charset="0"/>
            </a:endParaRPr>
          </a:p>
        </p:txBody>
      </p:sp>
      <p:sp>
        <p:nvSpPr>
          <p:cNvPr id="9" name="テキスト ボックス 8">
            <a:extLst>
              <a:ext uri="{FF2B5EF4-FFF2-40B4-BE49-F238E27FC236}">
                <a16:creationId xmlns:a16="http://schemas.microsoft.com/office/drawing/2014/main" id="{B369F420-5862-1F5B-2D70-628B06AC4EC4}"/>
              </a:ext>
            </a:extLst>
          </p:cNvPr>
          <p:cNvSpPr txBox="1"/>
          <p:nvPr/>
        </p:nvSpPr>
        <p:spPr>
          <a:xfrm>
            <a:off x="363894" y="4330085"/>
            <a:ext cx="10389637" cy="1680204"/>
          </a:xfrm>
          <a:prstGeom prst="rect">
            <a:avLst/>
          </a:prstGeom>
          <a:noFill/>
        </p:spPr>
        <p:txBody>
          <a:bodyPr wrap="square">
            <a:spAutoFit/>
          </a:bodyPr>
          <a:lstStyle/>
          <a:p>
            <a:pPr indent="152400">
              <a:lnSpc>
                <a:spcPts val="2500"/>
              </a:lnSpc>
              <a:buNone/>
            </a:pPr>
            <a:r>
              <a:rPr lang="en-US" altLang="ja-JP" sz="1800" kern="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kern="0">
                <a:solidFill>
                  <a:srgbClr val="000000"/>
                </a:solidFill>
                <a:latin typeface="+mn-ea"/>
                <a:cs typeface="ＭＳ 明朝" panose="02020609040205080304" pitchFamily="17" charset="-128"/>
              </a:rPr>
              <a:t>上記に関わらず</a:t>
            </a:r>
            <a:r>
              <a:rPr lang="ja-JP" altLang="ja-JP" sz="1800" kern="0">
                <a:solidFill>
                  <a:srgbClr val="000000"/>
                </a:solidFill>
                <a:effectLst/>
                <a:latin typeface="+mn-ea"/>
                <a:cs typeface="ＭＳ 明朝" panose="02020609040205080304" pitchFamily="17" charset="-128"/>
              </a:rPr>
              <a:t>、</a:t>
            </a:r>
            <a:r>
              <a:rPr lang="ja-JP" altLang="en-US" sz="1800" kern="0">
                <a:solidFill>
                  <a:srgbClr val="000000"/>
                </a:solidFill>
                <a:effectLst/>
                <a:latin typeface="+mn-ea"/>
                <a:cs typeface="ＭＳ 明朝" panose="02020609040205080304" pitchFamily="17" charset="-128"/>
              </a:rPr>
              <a:t>以下の</a:t>
            </a:r>
            <a:r>
              <a:rPr lang="ja-JP" altLang="ja-JP" sz="1800" kern="0">
                <a:solidFill>
                  <a:srgbClr val="000000"/>
                </a:solidFill>
                <a:effectLst/>
                <a:latin typeface="+mn-ea"/>
                <a:cs typeface="ＭＳ 明朝" panose="02020609040205080304" pitchFamily="17" charset="-128"/>
              </a:rPr>
              <a:t>いずれかに該当する者は補助金の交付の対象としない。</a:t>
            </a:r>
            <a:endParaRPr lang="ja-JP" altLang="ja-JP" sz="1800" kern="100">
              <a:effectLst/>
              <a:latin typeface="+mn-ea"/>
              <a:cs typeface="Arial" panose="020B0604020202020204" pitchFamily="34" charset="0"/>
            </a:endParaRPr>
          </a:p>
          <a:p>
            <a:pPr indent="279400">
              <a:lnSpc>
                <a:spcPts val="2500"/>
              </a:lnSpc>
              <a:buNone/>
            </a:pPr>
            <a:r>
              <a:rPr lang="ja-JP" altLang="ja-JP" sz="1800" kern="0">
                <a:solidFill>
                  <a:srgbClr val="000000"/>
                </a:solidFill>
                <a:effectLst/>
                <a:latin typeface="+mn-ea"/>
                <a:cs typeface="ＭＳ 明朝" panose="02020609040205080304" pitchFamily="17" charset="-128"/>
              </a:rPr>
              <a:t>・県税の滞納がある者</a:t>
            </a:r>
            <a:endParaRPr lang="en-US" altLang="ja-JP" sz="1800" kern="0">
              <a:solidFill>
                <a:srgbClr val="000000"/>
              </a:solidFill>
              <a:effectLst/>
              <a:latin typeface="+mn-ea"/>
              <a:cs typeface="ＭＳ 明朝" panose="02020609040205080304" pitchFamily="17" charset="-128"/>
            </a:endParaRPr>
          </a:p>
          <a:p>
            <a:pPr marL="406400" indent="-139700">
              <a:lnSpc>
                <a:spcPts val="2500"/>
              </a:lnSpc>
              <a:buNone/>
            </a:pPr>
            <a:r>
              <a:rPr lang="ja-JP" altLang="ja-JP" sz="1800" kern="0">
                <a:solidFill>
                  <a:srgbClr val="000000"/>
                </a:solidFill>
                <a:effectLst/>
                <a:latin typeface="+mn-ea"/>
                <a:cs typeface="ＭＳ 明朝" panose="02020609040205080304" pitchFamily="17" charset="-128"/>
              </a:rPr>
              <a:t>・長野県暴力団排除条例（平成</a:t>
            </a:r>
            <a:r>
              <a:rPr lang="en-US" altLang="ja-JP" sz="1800" kern="0">
                <a:solidFill>
                  <a:srgbClr val="000000"/>
                </a:solidFill>
                <a:effectLst/>
                <a:latin typeface="+mn-ea"/>
                <a:cs typeface="ＭＳ 明朝" panose="02020609040205080304" pitchFamily="17" charset="-128"/>
              </a:rPr>
              <a:t>23</a:t>
            </a:r>
            <a:r>
              <a:rPr lang="ja-JP" altLang="ja-JP" sz="1800" kern="0">
                <a:solidFill>
                  <a:srgbClr val="000000"/>
                </a:solidFill>
                <a:effectLst/>
                <a:latin typeface="+mn-ea"/>
                <a:cs typeface="ＭＳ 明朝" panose="02020609040205080304" pitchFamily="17" charset="-128"/>
              </a:rPr>
              <a:t>年長野県条例第</a:t>
            </a:r>
            <a:r>
              <a:rPr lang="en-US" altLang="ja-JP" sz="1800" kern="0">
                <a:solidFill>
                  <a:srgbClr val="000000"/>
                </a:solidFill>
                <a:effectLst/>
                <a:latin typeface="+mn-ea"/>
                <a:cs typeface="ＭＳ 明朝" panose="02020609040205080304" pitchFamily="17" charset="-128"/>
              </a:rPr>
              <a:t>21</a:t>
            </a:r>
            <a:r>
              <a:rPr lang="ja-JP" altLang="ja-JP" sz="1800" kern="0">
                <a:solidFill>
                  <a:srgbClr val="000000"/>
                </a:solidFill>
                <a:effectLst/>
                <a:latin typeface="+mn-ea"/>
                <a:cs typeface="ＭＳ 明朝" panose="02020609040205080304" pitchFamily="17" charset="-128"/>
              </a:rPr>
              <a:t>号）に規定する暴力団員若しくは暴力団又は暴力団員と密接な関係を有する者</a:t>
            </a:r>
            <a:endParaRPr lang="ja-JP" altLang="ja-JP" sz="1800" kern="100">
              <a:effectLst/>
              <a:latin typeface="+mn-ea"/>
              <a:cs typeface="Arial" panose="020B0604020202020204" pitchFamily="34" charset="0"/>
            </a:endParaRPr>
          </a:p>
          <a:p>
            <a:pPr>
              <a:lnSpc>
                <a:spcPts val="2500"/>
              </a:lnSpc>
              <a:buNone/>
            </a:pPr>
            <a:r>
              <a:rPr lang="ja-JP" altLang="en-US" sz="1800" kern="0">
                <a:solidFill>
                  <a:srgbClr val="000000"/>
                </a:solidFill>
                <a:effectLst/>
                <a:latin typeface="+mn-ea"/>
                <a:cs typeface="ＭＳ 明朝" panose="02020609040205080304" pitchFamily="17" charset="-128"/>
              </a:rPr>
              <a:t>　　</a:t>
            </a:r>
            <a:r>
              <a:rPr lang="ja-JP" altLang="ja-JP" sz="1800" kern="0">
                <a:solidFill>
                  <a:srgbClr val="000000"/>
                </a:solidFill>
                <a:effectLst/>
                <a:latin typeface="+mn-ea"/>
                <a:cs typeface="ＭＳ 明朝" panose="02020609040205080304" pitchFamily="17" charset="-128"/>
              </a:rPr>
              <a:t>・その他知事が適当でないと認める者</a:t>
            </a:r>
            <a:endParaRPr lang="ja-JP" altLang="en-US" sz="1800">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AD2F0-42FA-D569-B969-95702A52A2B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F9AF00E-33B6-39CC-F0F9-9C52F8D86651}"/>
              </a:ext>
            </a:extLst>
          </p:cNvPr>
          <p:cNvSpPr txBox="1">
            <a:spLocks noGrp="1"/>
          </p:cNvSpPr>
          <p:nvPr>
            <p:ph type="title"/>
          </p:nvPr>
        </p:nvSpPr>
        <p:spPr>
          <a:xfrm>
            <a:off x="501280" y="212412"/>
            <a:ext cx="11653934"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spc="5">
                <a:solidFill>
                  <a:srgbClr val="0D2841"/>
                </a:solidFill>
                <a:latin typeface="ＭＳ Ｐゴシック"/>
                <a:cs typeface="ＭＳ Ｐゴシック"/>
              </a:rPr>
              <a:t>3.</a:t>
            </a:r>
            <a:r>
              <a:rPr lang="ja-JP" altLang="en-US" sz="3200" u="none" spc="5">
                <a:solidFill>
                  <a:srgbClr val="0D2841"/>
                </a:solidFill>
                <a:latin typeface="ＭＳ Ｐゴシック"/>
                <a:cs typeface="ＭＳ Ｐゴシック"/>
              </a:rPr>
              <a:t>　対象となる補助事業者（事業実施主体）</a:t>
            </a:r>
            <a:r>
              <a:rPr lang="en-US" altLang="ja-JP" sz="2000" u="none" spc="5">
                <a:solidFill>
                  <a:srgbClr val="0D2841"/>
                </a:solidFill>
                <a:latin typeface="ＭＳ Ｐゴシック"/>
                <a:cs typeface="ＭＳ Ｐゴシック"/>
              </a:rPr>
              <a:t>【</a:t>
            </a:r>
            <a:r>
              <a:rPr lang="ja-JP" altLang="en-US" sz="2000" u="none" spc="5">
                <a:solidFill>
                  <a:srgbClr val="0D2841"/>
                </a:solidFill>
                <a:latin typeface="ＭＳ Ｐゴシック"/>
                <a:cs typeface="ＭＳ Ｐゴシック"/>
              </a:rPr>
              <a:t>家畜運搬体制整備メニュー</a:t>
            </a:r>
            <a:r>
              <a:rPr lang="en-US" altLang="ja-JP" sz="2000" u="none" spc="5">
                <a:solidFill>
                  <a:srgbClr val="0D2841"/>
                </a:solidFill>
                <a:latin typeface="ＭＳ Ｐゴシック"/>
                <a:cs typeface="ＭＳ Ｐゴシック"/>
              </a:rPr>
              <a:t>】</a:t>
            </a:r>
            <a:endParaRPr sz="1800">
              <a:latin typeface="ＭＳ Ｐゴシック"/>
              <a:cs typeface="ＭＳ Ｐゴシック"/>
            </a:endParaRPr>
          </a:p>
        </p:txBody>
      </p:sp>
      <p:sp>
        <p:nvSpPr>
          <p:cNvPr id="3" name="object 3">
            <a:extLst>
              <a:ext uri="{FF2B5EF4-FFF2-40B4-BE49-F238E27FC236}">
                <a16:creationId xmlns:a16="http://schemas.microsoft.com/office/drawing/2014/main" id="{BE55E6FF-ECF0-D4FD-AB15-33BD35B88B61}"/>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3E53424D-10BA-7619-38EC-4C474516E0F4}"/>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6</a:t>
            </a:fld>
            <a:endParaRPr/>
          </a:p>
        </p:txBody>
      </p:sp>
      <p:sp>
        <p:nvSpPr>
          <p:cNvPr id="8" name="テキスト ボックス 7">
            <a:extLst>
              <a:ext uri="{FF2B5EF4-FFF2-40B4-BE49-F238E27FC236}">
                <a16:creationId xmlns:a16="http://schemas.microsoft.com/office/drawing/2014/main" id="{FCFBF288-03B8-5B82-F9A4-716E3B1B8CBA}"/>
              </a:ext>
            </a:extLst>
          </p:cNvPr>
          <p:cNvSpPr txBox="1"/>
          <p:nvPr/>
        </p:nvSpPr>
        <p:spPr>
          <a:xfrm>
            <a:off x="363894" y="1830932"/>
            <a:ext cx="11653934" cy="1138773"/>
          </a:xfrm>
          <a:prstGeom prst="rect">
            <a:avLst/>
          </a:prstGeom>
          <a:noFill/>
        </p:spPr>
        <p:txBody>
          <a:bodyPr wrap="square">
            <a:spAutoFit/>
          </a:bodyPr>
          <a:lstStyle/>
          <a:p>
            <a:pPr>
              <a:buNone/>
            </a:pPr>
            <a:r>
              <a:rPr lang="ja-JP" altLang="en-US" sz="2400" kern="0">
                <a:solidFill>
                  <a:srgbClr val="000000"/>
                </a:solidFill>
                <a:latin typeface="+mn-ea"/>
                <a:cs typeface="BIZUDP明朝Medium"/>
              </a:rPr>
              <a:t>運搬車両を所有している畜産経営体、または畜産経営体もしくは畜産経営体が所属する団体と家畜運搬契約を結んでいる運搬業者</a:t>
            </a:r>
            <a:endParaRPr lang="en-US" altLang="ja-JP" sz="2400" kern="0">
              <a:effectLst/>
              <a:latin typeface="+mn-ea"/>
              <a:cs typeface="BIZUDP明朝Medium"/>
            </a:endParaRPr>
          </a:p>
          <a:p>
            <a:pPr indent="139700">
              <a:buNone/>
            </a:pPr>
            <a:endParaRPr lang="ja-JP" altLang="ja-JP" sz="2000" kern="100">
              <a:effectLst/>
              <a:latin typeface="+mn-ea"/>
              <a:cs typeface="Arial" panose="020B0604020202020204" pitchFamily="34" charset="0"/>
            </a:endParaRPr>
          </a:p>
        </p:txBody>
      </p:sp>
      <p:sp>
        <p:nvSpPr>
          <p:cNvPr id="9" name="テキスト ボックス 8">
            <a:extLst>
              <a:ext uri="{FF2B5EF4-FFF2-40B4-BE49-F238E27FC236}">
                <a16:creationId xmlns:a16="http://schemas.microsoft.com/office/drawing/2014/main" id="{C1F57E9F-9685-983C-BBD4-8FB32DD962B6}"/>
              </a:ext>
            </a:extLst>
          </p:cNvPr>
          <p:cNvSpPr txBox="1"/>
          <p:nvPr/>
        </p:nvSpPr>
        <p:spPr>
          <a:xfrm>
            <a:off x="363894" y="3657600"/>
            <a:ext cx="10389637" cy="1680204"/>
          </a:xfrm>
          <a:prstGeom prst="rect">
            <a:avLst/>
          </a:prstGeom>
          <a:noFill/>
        </p:spPr>
        <p:txBody>
          <a:bodyPr wrap="square">
            <a:spAutoFit/>
          </a:bodyPr>
          <a:lstStyle/>
          <a:p>
            <a:pPr indent="152400">
              <a:lnSpc>
                <a:spcPts val="2500"/>
              </a:lnSpc>
              <a:buNone/>
            </a:pPr>
            <a:r>
              <a:rPr lang="en-US" altLang="ja-JP" sz="1800" kern="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altLang="en-US" kern="0">
                <a:solidFill>
                  <a:srgbClr val="000000"/>
                </a:solidFill>
                <a:latin typeface="+mn-ea"/>
                <a:cs typeface="ＭＳ 明朝" panose="02020609040205080304" pitchFamily="17" charset="-128"/>
              </a:rPr>
              <a:t>上記に関わらず</a:t>
            </a:r>
            <a:r>
              <a:rPr lang="ja-JP" altLang="ja-JP" sz="1800" kern="0">
                <a:solidFill>
                  <a:srgbClr val="000000"/>
                </a:solidFill>
                <a:effectLst/>
                <a:latin typeface="+mn-ea"/>
                <a:cs typeface="ＭＳ 明朝" panose="02020609040205080304" pitchFamily="17" charset="-128"/>
              </a:rPr>
              <a:t>、</a:t>
            </a:r>
            <a:r>
              <a:rPr lang="ja-JP" altLang="en-US" sz="1800" kern="0">
                <a:solidFill>
                  <a:srgbClr val="000000"/>
                </a:solidFill>
                <a:effectLst/>
                <a:latin typeface="+mn-ea"/>
                <a:cs typeface="ＭＳ 明朝" panose="02020609040205080304" pitchFamily="17" charset="-128"/>
              </a:rPr>
              <a:t>以下の</a:t>
            </a:r>
            <a:r>
              <a:rPr lang="ja-JP" altLang="ja-JP" sz="1800" kern="0">
                <a:solidFill>
                  <a:srgbClr val="000000"/>
                </a:solidFill>
                <a:effectLst/>
                <a:latin typeface="+mn-ea"/>
                <a:cs typeface="ＭＳ 明朝" panose="02020609040205080304" pitchFamily="17" charset="-128"/>
              </a:rPr>
              <a:t>いずれかに該当する者は補助金の交付の対象としない。</a:t>
            </a:r>
            <a:endParaRPr lang="ja-JP" altLang="ja-JP" sz="1800" kern="100">
              <a:effectLst/>
              <a:latin typeface="+mn-ea"/>
              <a:cs typeface="Arial" panose="020B0604020202020204" pitchFamily="34" charset="0"/>
            </a:endParaRPr>
          </a:p>
          <a:p>
            <a:pPr indent="279400">
              <a:lnSpc>
                <a:spcPts val="2500"/>
              </a:lnSpc>
              <a:buNone/>
            </a:pPr>
            <a:r>
              <a:rPr lang="ja-JP" altLang="ja-JP" sz="1800" kern="0">
                <a:solidFill>
                  <a:srgbClr val="000000"/>
                </a:solidFill>
                <a:effectLst/>
                <a:latin typeface="+mn-ea"/>
                <a:cs typeface="ＭＳ 明朝" panose="02020609040205080304" pitchFamily="17" charset="-128"/>
              </a:rPr>
              <a:t>・県税の滞納がある者</a:t>
            </a:r>
            <a:endParaRPr lang="en-US" altLang="ja-JP" sz="1800" kern="0">
              <a:solidFill>
                <a:srgbClr val="000000"/>
              </a:solidFill>
              <a:effectLst/>
              <a:latin typeface="+mn-ea"/>
              <a:cs typeface="ＭＳ 明朝" panose="02020609040205080304" pitchFamily="17" charset="-128"/>
            </a:endParaRPr>
          </a:p>
          <a:p>
            <a:pPr marL="406400" indent="-139700">
              <a:lnSpc>
                <a:spcPts val="2500"/>
              </a:lnSpc>
              <a:buNone/>
            </a:pPr>
            <a:r>
              <a:rPr lang="ja-JP" altLang="ja-JP" sz="1800" kern="0">
                <a:solidFill>
                  <a:srgbClr val="000000"/>
                </a:solidFill>
                <a:effectLst/>
                <a:latin typeface="+mn-ea"/>
                <a:cs typeface="ＭＳ 明朝" panose="02020609040205080304" pitchFamily="17" charset="-128"/>
              </a:rPr>
              <a:t>・長野県暴力団排除条例（平成</a:t>
            </a:r>
            <a:r>
              <a:rPr lang="en-US" altLang="ja-JP" sz="1800" kern="0">
                <a:solidFill>
                  <a:srgbClr val="000000"/>
                </a:solidFill>
                <a:effectLst/>
                <a:latin typeface="+mn-ea"/>
                <a:cs typeface="ＭＳ 明朝" panose="02020609040205080304" pitchFamily="17" charset="-128"/>
              </a:rPr>
              <a:t>23</a:t>
            </a:r>
            <a:r>
              <a:rPr lang="ja-JP" altLang="ja-JP" sz="1800" kern="0">
                <a:solidFill>
                  <a:srgbClr val="000000"/>
                </a:solidFill>
                <a:effectLst/>
                <a:latin typeface="+mn-ea"/>
                <a:cs typeface="ＭＳ 明朝" panose="02020609040205080304" pitchFamily="17" charset="-128"/>
              </a:rPr>
              <a:t>年長野県条例第</a:t>
            </a:r>
            <a:r>
              <a:rPr lang="en-US" altLang="ja-JP" sz="1800" kern="0">
                <a:solidFill>
                  <a:srgbClr val="000000"/>
                </a:solidFill>
                <a:effectLst/>
                <a:latin typeface="+mn-ea"/>
                <a:cs typeface="ＭＳ 明朝" panose="02020609040205080304" pitchFamily="17" charset="-128"/>
              </a:rPr>
              <a:t>21</a:t>
            </a:r>
            <a:r>
              <a:rPr lang="ja-JP" altLang="ja-JP" sz="1800" kern="0">
                <a:solidFill>
                  <a:srgbClr val="000000"/>
                </a:solidFill>
                <a:effectLst/>
                <a:latin typeface="+mn-ea"/>
                <a:cs typeface="ＭＳ 明朝" panose="02020609040205080304" pitchFamily="17" charset="-128"/>
              </a:rPr>
              <a:t>号）に規定する暴力団員若しくは暴力団又は暴力団員と密接な関係を有する者</a:t>
            </a:r>
            <a:endParaRPr lang="ja-JP" altLang="ja-JP" sz="1800" kern="100">
              <a:effectLst/>
              <a:latin typeface="+mn-ea"/>
              <a:cs typeface="Arial" panose="020B0604020202020204" pitchFamily="34" charset="0"/>
            </a:endParaRPr>
          </a:p>
          <a:p>
            <a:pPr>
              <a:lnSpc>
                <a:spcPts val="2500"/>
              </a:lnSpc>
              <a:buNone/>
            </a:pPr>
            <a:r>
              <a:rPr lang="ja-JP" altLang="en-US" sz="1800" kern="0">
                <a:solidFill>
                  <a:srgbClr val="000000"/>
                </a:solidFill>
                <a:effectLst/>
                <a:latin typeface="+mn-ea"/>
                <a:cs typeface="ＭＳ 明朝" panose="02020609040205080304" pitchFamily="17" charset="-128"/>
              </a:rPr>
              <a:t>　　</a:t>
            </a:r>
            <a:r>
              <a:rPr lang="ja-JP" altLang="ja-JP" sz="1800" kern="0">
                <a:solidFill>
                  <a:srgbClr val="000000"/>
                </a:solidFill>
                <a:effectLst/>
                <a:latin typeface="+mn-ea"/>
                <a:cs typeface="ＭＳ 明朝" panose="02020609040205080304" pitchFamily="17" charset="-128"/>
              </a:rPr>
              <a:t>・その他知事が適当でないと認める者</a:t>
            </a:r>
            <a:endParaRPr lang="ja-JP" altLang="en-US" sz="1800">
              <a:latin typeface="+mn-ea"/>
            </a:endParaRPr>
          </a:p>
        </p:txBody>
      </p:sp>
    </p:spTree>
    <p:extLst>
      <p:ext uri="{BB962C8B-B14F-4D97-AF65-F5344CB8AC3E}">
        <p14:creationId xmlns:p14="http://schemas.microsoft.com/office/powerpoint/2010/main" val="249502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30A961A-BA75-DA27-18FF-95487EFDA0F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B914759-91DD-7441-6236-82D03F343287}"/>
              </a:ext>
            </a:extLst>
          </p:cNvPr>
          <p:cNvSpPr txBox="1">
            <a:spLocks noGrp="1"/>
          </p:cNvSpPr>
          <p:nvPr>
            <p:ph type="title"/>
          </p:nvPr>
        </p:nvSpPr>
        <p:spPr>
          <a:xfrm>
            <a:off x="858418" y="233629"/>
            <a:ext cx="59233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重点支援メニュー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24EEFF44-B748-1119-DBFF-79DCE3286DB6}"/>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96D3A69B-3523-E78D-8077-596C4EF0407C}"/>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7</a:t>
            </a:fld>
            <a:endParaRPr/>
          </a:p>
        </p:txBody>
      </p:sp>
      <p:sp>
        <p:nvSpPr>
          <p:cNvPr id="7" name="テキスト ボックス 6">
            <a:extLst>
              <a:ext uri="{FF2B5EF4-FFF2-40B4-BE49-F238E27FC236}">
                <a16:creationId xmlns:a16="http://schemas.microsoft.com/office/drawing/2014/main" id="{7B213E7B-BA98-9F49-1436-6A8B76475A41}"/>
              </a:ext>
            </a:extLst>
          </p:cNvPr>
          <p:cNvSpPr txBox="1"/>
          <p:nvPr/>
        </p:nvSpPr>
        <p:spPr>
          <a:xfrm>
            <a:off x="501281" y="899098"/>
            <a:ext cx="10799687" cy="5755422"/>
          </a:xfrm>
          <a:prstGeom prst="rect">
            <a:avLst/>
          </a:prstGeom>
          <a:noFill/>
        </p:spPr>
        <p:txBody>
          <a:bodyPr wrap="square" rtlCol="0">
            <a:spAutoFit/>
          </a:bodyPr>
          <a:lstStyle/>
          <a:p>
            <a:r>
              <a:rPr kumimoji="1" lang="en-US" altLang="ja-JP" sz="2000" dirty="0"/>
              <a:t>【</a:t>
            </a:r>
            <a:r>
              <a:rPr kumimoji="1" lang="ja-JP" altLang="en-US" sz="2000" dirty="0"/>
              <a:t>取組内容</a:t>
            </a:r>
            <a:r>
              <a:rPr kumimoji="1" lang="en-US" altLang="ja-JP" sz="2000" dirty="0"/>
              <a:t>】</a:t>
            </a:r>
          </a:p>
          <a:p>
            <a:r>
              <a:rPr lang="ja-JP" altLang="en-US" dirty="0"/>
              <a:t>　　　　　　　公共性の高い畜産環境対策（臭気、汚水）や飼養環境改善、</a:t>
            </a:r>
            <a:endParaRPr lang="en-US" altLang="ja-JP" dirty="0"/>
          </a:p>
          <a:p>
            <a:r>
              <a:rPr kumimoji="1" lang="ja-JP" altLang="en-US" dirty="0"/>
              <a:t>　　　　　　　エコフィードの利用拡大を目的とした施設・設備の新設、改修、修繕</a:t>
            </a:r>
            <a:endParaRPr kumimoji="1" lang="en-US" altLang="ja-JP" dirty="0"/>
          </a:p>
          <a:p>
            <a:endParaRPr kumimoji="1" lang="en-US" altLang="ja-JP" dirty="0"/>
          </a:p>
          <a:p>
            <a:r>
              <a:rPr lang="en-US" altLang="ja-JP" sz="2000" dirty="0"/>
              <a:t>【</a:t>
            </a:r>
            <a:r>
              <a:rPr lang="ja-JP" altLang="en-US" sz="2000" dirty="0"/>
              <a:t>対象経費</a:t>
            </a:r>
            <a:r>
              <a:rPr lang="en-US" altLang="ja-JP" sz="2000" dirty="0"/>
              <a:t>】</a:t>
            </a:r>
          </a:p>
          <a:p>
            <a:r>
              <a:rPr kumimoji="1" lang="ja-JP" altLang="en-US" dirty="0"/>
              <a:t>　　　　　　　・建</a:t>
            </a:r>
            <a:r>
              <a:rPr lang="ja-JP" altLang="en-US" dirty="0"/>
              <a:t>設</a:t>
            </a:r>
            <a:r>
              <a:rPr kumimoji="1" lang="ja-JP" altLang="en-US" dirty="0"/>
              <a:t>費：施設の新設・増設に要する経費</a:t>
            </a:r>
            <a:endParaRPr kumimoji="1" lang="en-US" altLang="ja-JP" dirty="0"/>
          </a:p>
          <a:p>
            <a:r>
              <a:rPr lang="ja-JP" altLang="en-US" dirty="0"/>
              <a:t>　　　　　　　・改修費：畜舎の改修および修繕に係る経費、ただし軽微な修繕を除く</a:t>
            </a:r>
            <a:endParaRPr lang="en-US" altLang="ja-JP" dirty="0"/>
          </a:p>
          <a:p>
            <a:r>
              <a:rPr kumimoji="1" lang="ja-JP" altLang="en-US" dirty="0"/>
              <a:t>　　　　　　　・施設設備費：建物と一体不可分に係る施設設備の導入に係る経費</a:t>
            </a:r>
            <a:endParaRPr kumimoji="1" lang="en-US" altLang="ja-JP" dirty="0"/>
          </a:p>
          <a:p>
            <a:endParaRPr lang="en-US" altLang="ja-JP" dirty="0"/>
          </a:p>
          <a:p>
            <a:r>
              <a:rPr kumimoji="1" lang="en-US" altLang="ja-JP" sz="2000" dirty="0"/>
              <a:t>【</a:t>
            </a:r>
            <a:r>
              <a:rPr kumimoji="1" lang="ja-JP" altLang="en-US" sz="2000" dirty="0"/>
              <a:t>補助率</a:t>
            </a:r>
            <a:r>
              <a:rPr kumimoji="1" lang="en-US" altLang="ja-JP" sz="2000" dirty="0"/>
              <a:t>】</a:t>
            </a:r>
            <a:endParaRPr kumimoji="1" lang="en-US" altLang="ja-JP" sz="2400" dirty="0"/>
          </a:p>
          <a:p>
            <a:r>
              <a:rPr lang="ja-JP" altLang="en-US" dirty="0"/>
              <a:t>　　　　　　　１対象事業者あたり</a:t>
            </a:r>
            <a:endParaRPr lang="en-US" altLang="ja-JP" dirty="0"/>
          </a:p>
          <a:p>
            <a:r>
              <a:rPr kumimoji="1" lang="ja-JP" altLang="en-US" dirty="0"/>
              <a:t>　　　　　　　・事業費</a:t>
            </a:r>
            <a:r>
              <a:rPr kumimoji="1" lang="en-US" altLang="ja-JP" dirty="0"/>
              <a:t>300</a:t>
            </a:r>
            <a:r>
              <a:rPr kumimoji="1" lang="ja-JP" altLang="en-US" dirty="0"/>
              <a:t>万円まで　補助対象経費の４分の３以内</a:t>
            </a:r>
            <a:endParaRPr kumimoji="1" lang="en-US" altLang="ja-JP" dirty="0"/>
          </a:p>
          <a:p>
            <a:r>
              <a:rPr lang="ja-JP" altLang="en-US" dirty="0"/>
              <a:t>　　　　　　　・事業費</a:t>
            </a:r>
            <a:r>
              <a:rPr lang="en-US" altLang="ja-JP" dirty="0"/>
              <a:t>300</a:t>
            </a:r>
            <a:r>
              <a:rPr lang="ja-JP" altLang="en-US" dirty="0"/>
              <a:t>万円を超える部分　補助対象経費の２分の１以内</a:t>
            </a:r>
            <a:endParaRPr lang="en-US" altLang="ja-JP" dirty="0"/>
          </a:p>
          <a:p>
            <a:endParaRPr kumimoji="1" lang="en-US" altLang="ja-JP" dirty="0"/>
          </a:p>
          <a:p>
            <a:r>
              <a:rPr lang="en-US" altLang="ja-JP" sz="2000" dirty="0"/>
              <a:t>【</a:t>
            </a:r>
            <a:r>
              <a:rPr lang="ja-JP" altLang="en-US" sz="2000" dirty="0"/>
              <a:t>補助額</a:t>
            </a:r>
            <a:r>
              <a:rPr lang="en-US" altLang="ja-JP" sz="2000" dirty="0"/>
              <a:t>】</a:t>
            </a:r>
          </a:p>
          <a:p>
            <a:r>
              <a:rPr kumimoji="1" lang="ja-JP" altLang="en-US" dirty="0"/>
              <a:t>　　　　　　　下限</a:t>
            </a:r>
            <a:r>
              <a:rPr kumimoji="1" lang="en-US" altLang="ja-JP" dirty="0"/>
              <a:t>10</a:t>
            </a:r>
            <a:r>
              <a:rPr kumimoji="1" lang="ja-JP" altLang="en-US" dirty="0"/>
              <a:t>万円～上限</a:t>
            </a:r>
            <a:r>
              <a:rPr kumimoji="1" lang="en-US" altLang="ja-JP" dirty="0"/>
              <a:t>1,500</a:t>
            </a:r>
            <a:r>
              <a:rPr kumimoji="1" lang="ja-JP" altLang="en-US" dirty="0"/>
              <a:t>万円　（</a:t>
            </a:r>
            <a:r>
              <a:rPr kumimoji="1" lang="en-US" altLang="ja-JP" dirty="0"/>
              <a:t>1,000</a:t>
            </a:r>
            <a:r>
              <a:rPr kumimoji="1" lang="ja-JP" altLang="en-US" dirty="0"/>
              <a:t>円未満の端数は切り捨て</a:t>
            </a:r>
            <a:r>
              <a:rPr lang="ja-JP" altLang="en-US" dirty="0"/>
              <a:t>）</a:t>
            </a:r>
            <a:endParaRPr lang="en-US" altLang="ja-JP" dirty="0"/>
          </a:p>
          <a:p>
            <a:endParaRPr kumimoji="1" lang="en-US" altLang="ja-JP" dirty="0"/>
          </a:p>
          <a:p>
            <a:r>
              <a:rPr lang="en-US" altLang="ja-JP" sz="2000" dirty="0"/>
              <a:t>【</a:t>
            </a:r>
            <a:r>
              <a:rPr lang="ja-JP" altLang="en-US" sz="2000" dirty="0"/>
              <a:t>その他</a:t>
            </a:r>
            <a:r>
              <a:rPr lang="en-US" altLang="ja-JP" sz="2000" dirty="0"/>
              <a:t>】</a:t>
            </a:r>
          </a:p>
          <a:p>
            <a:r>
              <a:rPr kumimoji="1" lang="ja-JP" altLang="en-US" dirty="0"/>
              <a:t>　　　　　　　原則として、重点支援期間内（</a:t>
            </a:r>
            <a:r>
              <a:rPr kumimoji="1" lang="en-US" altLang="ja-JP" dirty="0"/>
              <a:t>R8</a:t>
            </a:r>
            <a:r>
              <a:rPr kumimoji="1" lang="ja-JP" altLang="en-US" dirty="0"/>
              <a:t>～</a:t>
            </a:r>
            <a:r>
              <a:rPr kumimoji="1" lang="en-US" altLang="ja-JP" dirty="0"/>
              <a:t>R12</a:t>
            </a:r>
            <a:r>
              <a:rPr kumimoji="1" lang="ja-JP" altLang="en-US" dirty="0"/>
              <a:t>）に１回のみの申請</a:t>
            </a:r>
            <a:endParaRPr kumimoji="1" lang="en-US" altLang="ja-JP" dirty="0"/>
          </a:p>
          <a:p>
            <a:r>
              <a:rPr lang="ja-JP" altLang="en-US" dirty="0"/>
              <a:t>　　　　　　　原則として、同一年で経営継続支援メニューとの同時申請は不可</a:t>
            </a:r>
            <a:r>
              <a:rPr kumimoji="1" lang="ja-JP" altLang="en-US" dirty="0"/>
              <a:t>　　　　　　</a:t>
            </a:r>
          </a:p>
        </p:txBody>
      </p:sp>
    </p:spTree>
    <p:extLst>
      <p:ext uri="{BB962C8B-B14F-4D97-AF65-F5344CB8AC3E}">
        <p14:creationId xmlns:p14="http://schemas.microsoft.com/office/powerpoint/2010/main" val="1486680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BD68882-34F8-6412-E464-7E2EF91073C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809C3A2-0CD1-8865-2B05-42053E1D69E1}"/>
              </a:ext>
            </a:extLst>
          </p:cNvPr>
          <p:cNvSpPr txBox="1">
            <a:spLocks noGrp="1"/>
          </p:cNvSpPr>
          <p:nvPr>
            <p:ph type="title"/>
          </p:nvPr>
        </p:nvSpPr>
        <p:spPr>
          <a:xfrm>
            <a:off x="858418" y="233629"/>
            <a:ext cx="59233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重点支援メニュー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2ECF21F3-3BCF-7570-8816-A5018B8D0645}"/>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28520850-33E7-DC88-D8C0-0B8BBD241B29}"/>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8</a:t>
            </a:fld>
            <a:endParaRPr/>
          </a:p>
        </p:txBody>
      </p:sp>
      <p:sp>
        <p:nvSpPr>
          <p:cNvPr id="7" name="テキスト ボックス 6">
            <a:extLst>
              <a:ext uri="{FF2B5EF4-FFF2-40B4-BE49-F238E27FC236}">
                <a16:creationId xmlns:a16="http://schemas.microsoft.com/office/drawing/2014/main" id="{95780CE6-20FE-1EBE-B7C5-E41687AE4566}"/>
              </a:ext>
            </a:extLst>
          </p:cNvPr>
          <p:cNvSpPr txBox="1"/>
          <p:nvPr/>
        </p:nvSpPr>
        <p:spPr>
          <a:xfrm>
            <a:off x="501281" y="1117506"/>
            <a:ext cx="10799687" cy="677108"/>
          </a:xfrm>
          <a:prstGeom prst="rect">
            <a:avLst/>
          </a:prstGeom>
          <a:noFill/>
        </p:spPr>
        <p:txBody>
          <a:bodyPr wrap="square" rtlCol="0">
            <a:spAutoFit/>
          </a:bodyPr>
          <a:lstStyle/>
          <a:p>
            <a:r>
              <a:rPr kumimoji="1" lang="en-US" altLang="ja-JP" sz="2000"/>
              <a:t>【</a:t>
            </a:r>
            <a:r>
              <a:rPr kumimoji="1" lang="ja-JP" altLang="en-US" sz="2000"/>
              <a:t>補助率</a:t>
            </a:r>
            <a:r>
              <a:rPr kumimoji="1" lang="en-US" altLang="ja-JP" sz="2000"/>
              <a:t>】</a:t>
            </a:r>
            <a:r>
              <a:rPr kumimoji="1" lang="ja-JP" altLang="en-US" sz="2000"/>
              <a:t>　</a:t>
            </a:r>
            <a:r>
              <a:rPr kumimoji="1" lang="ja-JP" altLang="en-US"/>
              <a:t>１対象事業者あたり　事業費</a:t>
            </a:r>
            <a:r>
              <a:rPr kumimoji="1" lang="en-US" altLang="ja-JP"/>
              <a:t>300</a:t>
            </a:r>
            <a:r>
              <a:rPr kumimoji="1" lang="ja-JP" altLang="en-US"/>
              <a:t>万円まで　補助対象経費の４分の３以内</a:t>
            </a:r>
            <a:endParaRPr kumimoji="1" lang="en-US" altLang="ja-JP"/>
          </a:p>
          <a:p>
            <a:r>
              <a:rPr lang="ja-JP" altLang="en-US"/>
              <a:t>　　　　　　　　　　　　　　　　　　　　　 事業費</a:t>
            </a:r>
            <a:r>
              <a:rPr lang="en-US" altLang="ja-JP"/>
              <a:t>300</a:t>
            </a:r>
            <a:r>
              <a:rPr lang="ja-JP" altLang="en-US"/>
              <a:t>万円を超える部分　補助対象経費の２分の１以内　　　　　　　</a:t>
            </a:r>
            <a:r>
              <a:rPr kumimoji="1" lang="ja-JP" altLang="en-US"/>
              <a:t>　　　　　　　　　　　　　　</a:t>
            </a:r>
          </a:p>
        </p:txBody>
      </p:sp>
      <p:sp>
        <p:nvSpPr>
          <p:cNvPr id="4" name="テキスト ボックス 3">
            <a:extLst>
              <a:ext uri="{FF2B5EF4-FFF2-40B4-BE49-F238E27FC236}">
                <a16:creationId xmlns:a16="http://schemas.microsoft.com/office/drawing/2014/main" id="{FAAE5742-A83C-7FE0-C6DC-623373729AE7}"/>
              </a:ext>
            </a:extLst>
          </p:cNvPr>
          <p:cNvSpPr txBox="1"/>
          <p:nvPr/>
        </p:nvSpPr>
        <p:spPr>
          <a:xfrm>
            <a:off x="750594" y="2133600"/>
            <a:ext cx="9146334" cy="4270400"/>
          </a:xfrm>
          <a:prstGeom prst="rect">
            <a:avLst/>
          </a:prstGeom>
          <a:noFill/>
        </p:spPr>
        <p:txBody>
          <a:bodyPr wrap="square">
            <a:spAutoFit/>
          </a:bodyPr>
          <a:lstStyle/>
          <a:p>
            <a:pPr defTabSz="914400">
              <a:spcBef>
                <a:spcPts val="1200"/>
              </a:spcBef>
              <a:defRPr/>
            </a:pPr>
            <a:r>
              <a:rPr kumimoji="1" lang="ja-JP" altLang="en-US" sz="1800" b="1">
                <a:solidFill>
                  <a:prstClr val="black"/>
                </a:solidFill>
                <a:latin typeface="+mn-ea"/>
              </a:rPr>
              <a:t>・補助金の交付の例</a:t>
            </a:r>
            <a:endParaRPr kumimoji="1" lang="en-US" altLang="ja-JP" sz="1800" b="1">
              <a:solidFill>
                <a:prstClr val="black"/>
              </a:solidFill>
              <a:latin typeface="+mn-ea"/>
            </a:endParaRPr>
          </a:p>
          <a:p>
            <a:pPr defTabSz="914400">
              <a:spcBef>
                <a:spcPts val="600"/>
              </a:spcBef>
              <a:defRPr/>
            </a:pPr>
            <a:r>
              <a:rPr kumimoji="1" lang="ja-JP" altLang="en-US" sz="1800">
                <a:solidFill>
                  <a:prstClr val="black"/>
                </a:solidFill>
                <a:latin typeface="+mn-ea"/>
              </a:rPr>
              <a:t>  　（例</a:t>
            </a:r>
            <a:r>
              <a:rPr kumimoji="1" lang="en-US" altLang="ja-JP" sz="1800">
                <a:solidFill>
                  <a:prstClr val="black"/>
                </a:solidFill>
                <a:latin typeface="+mn-ea"/>
              </a:rPr>
              <a:t>1</a:t>
            </a:r>
            <a:r>
              <a:rPr kumimoji="1" lang="ja-JP" altLang="en-US" sz="1800">
                <a:solidFill>
                  <a:prstClr val="black"/>
                </a:solidFill>
                <a:latin typeface="+mn-ea"/>
              </a:rPr>
              <a:t>：</a:t>
            </a:r>
            <a:r>
              <a:rPr kumimoji="1" lang="ja-JP" altLang="en-US" sz="1800" u="sng">
                <a:solidFill>
                  <a:prstClr val="black"/>
                </a:solidFill>
                <a:latin typeface="+mn-ea"/>
              </a:rPr>
              <a:t>事業費</a:t>
            </a:r>
            <a:r>
              <a:rPr kumimoji="1" lang="en-US" altLang="ja-JP" sz="1800" u="sng">
                <a:solidFill>
                  <a:prstClr val="black"/>
                </a:solidFill>
                <a:latin typeface="+mn-ea"/>
              </a:rPr>
              <a:t>100</a:t>
            </a:r>
            <a:r>
              <a:rPr kumimoji="1" lang="ja-JP" altLang="en-US" sz="1800" u="sng">
                <a:solidFill>
                  <a:prstClr val="black"/>
                </a:solidFill>
                <a:latin typeface="+mn-ea"/>
              </a:rPr>
              <a:t>万円の場合</a:t>
            </a:r>
            <a:r>
              <a:rPr kumimoji="1" lang="ja-JP" altLang="en-US" sz="1800">
                <a:solidFill>
                  <a:prstClr val="black"/>
                </a:solidFill>
                <a:latin typeface="+mn-ea"/>
              </a:rPr>
              <a:t>（</a:t>
            </a:r>
            <a:r>
              <a:rPr kumimoji="1" lang="en-US" altLang="ja-JP" sz="1800">
                <a:solidFill>
                  <a:prstClr val="black"/>
                </a:solidFill>
                <a:latin typeface="+mn-ea"/>
              </a:rPr>
              <a:t>300</a:t>
            </a:r>
            <a:r>
              <a:rPr kumimoji="1" lang="ja-JP" altLang="en-US" sz="1800">
                <a:solidFill>
                  <a:prstClr val="black"/>
                </a:solidFill>
                <a:latin typeface="+mn-ea"/>
              </a:rPr>
              <a:t>万円以下）</a:t>
            </a:r>
            <a:endParaRPr kumimoji="1" lang="en-US" altLang="ja-JP" sz="1800">
              <a:solidFill>
                <a:prstClr val="black"/>
              </a:solidFill>
              <a:latin typeface="+mn-ea"/>
            </a:endParaRPr>
          </a:p>
          <a:p>
            <a:pPr defTabSz="914400">
              <a:spcBef>
                <a:spcPts val="600"/>
              </a:spcBef>
              <a:defRPr/>
            </a:pPr>
            <a:r>
              <a:rPr kumimoji="1" lang="ja-JP" altLang="en-US" sz="1800">
                <a:solidFill>
                  <a:prstClr val="black"/>
                </a:solidFill>
                <a:latin typeface="+mn-ea"/>
              </a:rPr>
              <a:t>　　　　</a:t>
            </a:r>
            <a:r>
              <a:rPr kumimoji="1" lang="en-US" altLang="ja-JP" sz="1800">
                <a:solidFill>
                  <a:prstClr val="black"/>
                </a:solidFill>
                <a:latin typeface="+mn-ea"/>
              </a:rPr>
              <a:t>100</a:t>
            </a:r>
            <a:r>
              <a:rPr kumimoji="1" lang="ja-JP" altLang="en-US" sz="1800">
                <a:solidFill>
                  <a:prstClr val="black"/>
                </a:solidFill>
                <a:latin typeface="+mn-ea"/>
              </a:rPr>
              <a:t>万円</a:t>
            </a:r>
            <a:r>
              <a:rPr kumimoji="1" lang="en-US" altLang="ja-JP" sz="1800">
                <a:solidFill>
                  <a:prstClr val="black"/>
                </a:solidFill>
                <a:latin typeface="+mn-ea"/>
              </a:rPr>
              <a:t>×3/4=</a:t>
            </a:r>
            <a:r>
              <a:rPr kumimoji="1" lang="en-US" altLang="ja-JP" sz="1800" u="sng">
                <a:solidFill>
                  <a:prstClr val="black"/>
                </a:solidFill>
                <a:latin typeface="+mn-ea"/>
              </a:rPr>
              <a:t>75</a:t>
            </a:r>
            <a:r>
              <a:rPr kumimoji="1" lang="ja-JP" altLang="en-US" sz="1800" u="sng">
                <a:solidFill>
                  <a:prstClr val="black"/>
                </a:solidFill>
                <a:latin typeface="+mn-ea"/>
              </a:rPr>
              <a:t>万円</a:t>
            </a:r>
            <a:endParaRPr lang="en-US" altLang="ja-JP" u="sng">
              <a:solidFill>
                <a:prstClr val="black"/>
              </a:solidFill>
              <a:latin typeface="+mn-ea"/>
            </a:endParaRPr>
          </a:p>
          <a:p>
            <a:pPr defTabSz="914400">
              <a:spcBef>
                <a:spcPts val="600"/>
              </a:spcBef>
              <a:defRPr/>
            </a:pPr>
            <a:endParaRPr kumimoji="1" lang="en-US" altLang="ja-JP" sz="1800" u="sng">
              <a:solidFill>
                <a:prstClr val="black"/>
              </a:solidFill>
              <a:latin typeface="+mn-ea"/>
            </a:endParaRPr>
          </a:p>
          <a:p>
            <a:pPr>
              <a:spcBef>
                <a:spcPts val="600"/>
              </a:spcBef>
              <a:defRPr/>
            </a:pPr>
            <a:r>
              <a:rPr lang="ja-JP" altLang="en-US">
                <a:solidFill>
                  <a:prstClr val="black"/>
                </a:solidFill>
                <a:latin typeface="+mn-ea"/>
              </a:rPr>
              <a:t> 　 （例</a:t>
            </a:r>
            <a:r>
              <a:rPr lang="en-US" altLang="ja-JP">
                <a:solidFill>
                  <a:prstClr val="black"/>
                </a:solidFill>
                <a:latin typeface="+mn-ea"/>
              </a:rPr>
              <a:t>2</a:t>
            </a:r>
            <a:r>
              <a:rPr lang="ja-JP" altLang="en-US">
                <a:solidFill>
                  <a:prstClr val="black"/>
                </a:solidFill>
                <a:latin typeface="+mn-ea"/>
              </a:rPr>
              <a:t>：</a:t>
            </a:r>
            <a:r>
              <a:rPr lang="ja-JP" altLang="en-US" u="sng">
                <a:solidFill>
                  <a:prstClr val="black"/>
                </a:solidFill>
                <a:latin typeface="+mn-ea"/>
              </a:rPr>
              <a:t>事業費</a:t>
            </a:r>
            <a:r>
              <a:rPr lang="en-US" altLang="ja-JP" u="sng">
                <a:solidFill>
                  <a:prstClr val="black"/>
                </a:solidFill>
                <a:latin typeface="+mn-ea"/>
              </a:rPr>
              <a:t>850</a:t>
            </a:r>
            <a:r>
              <a:rPr lang="ja-JP" altLang="en-US" u="sng">
                <a:solidFill>
                  <a:prstClr val="black"/>
                </a:solidFill>
                <a:latin typeface="+mn-ea"/>
              </a:rPr>
              <a:t>万円の場合</a:t>
            </a:r>
            <a:r>
              <a:rPr lang="ja-JP" altLang="en-US">
                <a:solidFill>
                  <a:prstClr val="black"/>
                </a:solidFill>
                <a:latin typeface="+mn-ea"/>
              </a:rPr>
              <a:t>（</a:t>
            </a:r>
            <a:r>
              <a:rPr lang="en-US" altLang="ja-JP">
                <a:solidFill>
                  <a:prstClr val="black"/>
                </a:solidFill>
                <a:latin typeface="+mn-ea"/>
              </a:rPr>
              <a:t>300</a:t>
            </a:r>
            <a:r>
              <a:rPr lang="ja-JP" altLang="en-US">
                <a:solidFill>
                  <a:prstClr val="black"/>
                </a:solidFill>
                <a:latin typeface="+mn-ea"/>
              </a:rPr>
              <a:t>万円超）</a:t>
            </a:r>
            <a:endParaRPr lang="en-US" altLang="ja-JP" u="sng">
              <a:solidFill>
                <a:prstClr val="black"/>
              </a:solidFill>
              <a:latin typeface="+mn-ea"/>
            </a:endParaRPr>
          </a:p>
          <a:p>
            <a:pPr>
              <a:defRPr/>
            </a:pPr>
            <a:r>
              <a:rPr lang="ja-JP" altLang="en-US">
                <a:solidFill>
                  <a:prstClr val="black"/>
                </a:solidFill>
                <a:latin typeface="+mn-ea"/>
              </a:rPr>
              <a:t>　 　     </a:t>
            </a:r>
            <a:r>
              <a:rPr lang="en-US" altLang="ja-JP">
                <a:solidFill>
                  <a:prstClr val="black"/>
                </a:solidFill>
                <a:latin typeface="+mn-ea"/>
              </a:rPr>
              <a:t>(1)300</a:t>
            </a:r>
            <a:r>
              <a:rPr lang="ja-JP" altLang="en-US">
                <a:solidFill>
                  <a:prstClr val="black"/>
                </a:solidFill>
                <a:latin typeface="+mn-ea"/>
              </a:rPr>
              <a:t>万円まで 　</a:t>
            </a:r>
            <a:r>
              <a:rPr lang="en-US" altLang="ja-JP">
                <a:solidFill>
                  <a:prstClr val="black"/>
                </a:solidFill>
                <a:latin typeface="+mn-ea"/>
              </a:rPr>
              <a:t>300</a:t>
            </a:r>
            <a:r>
              <a:rPr lang="ja-JP" altLang="en-US">
                <a:solidFill>
                  <a:prstClr val="black"/>
                </a:solidFill>
                <a:latin typeface="+mn-ea"/>
              </a:rPr>
              <a:t>万円</a:t>
            </a:r>
            <a:r>
              <a:rPr lang="en-US" altLang="ja-JP">
                <a:solidFill>
                  <a:prstClr val="black"/>
                </a:solidFill>
                <a:latin typeface="+mn-ea"/>
              </a:rPr>
              <a:t>×3/4=225</a:t>
            </a:r>
            <a:r>
              <a:rPr lang="ja-JP" altLang="en-US">
                <a:solidFill>
                  <a:prstClr val="black"/>
                </a:solidFill>
                <a:latin typeface="+mn-ea"/>
              </a:rPr>
              <a:t>万円</a:t>
            </a:r>
            <a:endParaRPr lang="en-US" altLang="ja-JP">
              <a:solidFill>
                <a:prstClr val="black"/>
              </a:solidFill>
              <a:latin typeface="+mn-ea"/>
            </a:endParaRPr>
          </a:p>
          <a:p>
            <a:pPr>
              <a:spcBef>
                <a:spcPts val="300"/>
              </a:spcBef>
              <a:defRPr/>
            </a:pPr>
            <a:r>
              <a:rPr lang="ja-JP" altLang="en-US">
                <a:solidFill>
                  <a:prstClr val="black"/>
                </a:solidFill>
                <a:latin typeface="+mn-ea"/>
              </a:rPr>
              <a:t>　　      </a:t>
            </a:r>
            <a:r>
              <a:rPr lang="en-US" altLang="ja-JP">
                <a:solidFill>
                  <a:prstClr val="black"/>
                </a:solidFill>
                <a:latin typeface="+mn-ea"/>
              </a:rPr>
              <a:t>(2)300</a:t>
            </a:r>
            <a:r>
              <a:rPr lang="ja-JP" altLang="en-US">
                <a:solidFill>
                  <a:prstClr val="black"/>
                </a:solidFill>
                <a:latin typeface="+mn-ea"/>
              </a:rPr>
              <a:t>万円を超える部分 </a:t>
            </a:r>
            <a:r>
              <a:rPr lang="en-US" altLang="ja-JP">
                <a:solidFill>
                  <a:prstClr val="black"/>
                </a:solidFill>
                <a:latin typeface="+mn-ea"/>
              </a:rPr>
              <a:t>(850</a:t>
            </a:r>
            <a:r>
              <a:rPr lang="ja-JP" altLang="en-US">
                <a:solidFill>
                  <a:prstClr val="black"/>
                </a:solidFill>
                <a:latin typeface="+mn-ea"/>
              </a:rPr>
              <a:t>－</a:t>
            </a:r>
            <a:r>
              <a:rPr lang="en-US" altLang="ja-JP">
                <a:solidFill>
                  <a:prstClr val="black"/>
                </a:solidFill>
                <a:latin typeface="+mn-ea"/>
              </a:rPr>
              <a:t>300</a:t>
            </a:r>
            <a:r>
              <a:rPr lang="ja-JP" altLang="en-US">
                <a:solidFill>
                  <a:prstClr val="black"/>
                </a:solidFill>
                <a:latin typeface="+mn-ea"/>
              </a:rPr>
              <a:t>万円</a:t>
            </a:r>
            <a:r>
              <a:rPr lang="en-US" altLang="ja-JP">
                <a:solidFill>
                  <a:prstClr val="black"/>
                </a:solidFill>
                <a:latin typeface="+mn-ea"/>
              </a:rPr>
              <a:t>)×1/2=275</a:t>
            </a:r>
            <a:r>
              <a:rPr lang="ja-JP" altLang="en-US">
                <a:solidFill>
                  <a:prstClr val="black"/>
                </a:solidFill>
                <a:latin typeface="+mn-ea"/>
              </a:rPr>
              <a:t>万円</a:t>
            </a:r>
            <a:endParaRPr lang="en-US" altLang="ja-JP">
              <a:solidFill>
                <a:prstClr val="black"/>
              </a:solidFill>
              <a:latin typeface="+mn-ea"/>
            </a:endParaRPr>
          </a:p>
          <a:p>
            <a:pPr>
              <a:spcBef>
                <a:spcPts val="300"/>
              </a:spcBef>
              <a:defRPr/>
            </a:pPr>
            <a:r>
              <a:rPr lang="ja-JP" altLang="en-US">
                <a:solidFill>
                  <a:prstClr val="black"/>
                </a:solidFill>
                <a:latin typeface="+mn-ea"/>
              </a:rPr>
              <a:t>　　  　   ⇒補助額は、</a:t>
            </a:r>
            <a:r>
              <a:rPr lang="en-US" altLang="ja-JP">
                <a:solidFill>
                  <a:prstClr val="black"/>
                </a:solidFill>
                <a:latin typeface="+mn-ea"/>
              </a:rPr>
              <a:t>(1)</a:t>
            </a:r>
            <a:r>
              <a:rPr lang="ja-JP" altLang="en-US">
                <a:solidFill>
                  <a:prstClr val="black"/>
                </a:solidFill>
                <a:latin typeface="+mn-ea"/>
              </a:rPr>
              <a:t>＋</a:t>
            </a:r>
            <a:r>
              <a:rPr lang="en-US" altLang="ja-JP">
                <a:solidFill>
                  <a:prstClr val="black"/>
                </a:solidFill>
                <a:latin typeface="+mn-ea"/>
              </a:rPr>
              <a:t>(2) </a:t>
            </a:r>
            <a:r>
              <a:rPr lang="ja-JP" altLang="en-US">
                <a:solidFill>
                  <a:prstClr val="black"/>
                </a:solidFill>
                <a:latin typeface="+mn-ea"/>
              </a:rPr>
              <a:t>＝</a:t>
            </a:r>
            <a:r>
              <a:rPr lang="en-US" altLang="ja-JP" u="sng">
                <a:solidFill>
                  <a:prstClr val="black"/>
                </a:solidFill>
                <a:latin typeface="+mn-ea"/>
              </a:rPr>
              <a:t>500</a:t>
            </a:r>
            <a:r>
              <a:rPr lang="ja-JP" altLang="en-US" u="sng">
                <a:solidFill>
                  <a:prstClr val="black"/>
                </a:solidFill>
                <a:latin typeface="+mn-ea"/>
              </a:rPr>
              <a:t>万円</a:t>
            </a:r>
            <a:endParaRPr lang="en-US" altLang="ja-JP" u="sng">
              <a:solidFill>
                <a:prstClr val="black"/>
              </a:solidFill>
              <a:latin typeface="+mn-ea"/>
            </a:endParaRPr>
          </a:p>
          <a:p>
            <a:pPr>
              <a:spcBef>
                <a:spcPts val="300"/>
              </a:spcBef>
              <a:defRPr/>
            </a:pPr>
            <a:endParaRPr lang="en-US" altLang="ja-JP" u="sng">
              <a:solidFill>
                <a:prstClr val="black"/>
              </a:solidFill>
              <a:latin typeface="+mn-ea"/>
            </a:endParaRPr>
          </a:p>
          <a:p>
            <a:pPr>
              <a:spcBef>
                <a:spcPts val="600"/>
              </a:spcBef>
              <a:defRPr/>
            </a:pPr>
            <a:r>
              <a:rPr lang="ja-JP" altLang="en-US">
                <a:solidFill>
                  <a:prstClr val="black"/>
                </a:solidFill>
                <a:latin typeface="+mn-ea"/>
              </a:rPr>
              <a:t>    （例</a:t>
            </a:r>
            <a:r>
              <a:rPr lang="en-US" altLang="ja-JP">
                <a:solidFill>
                  <a:prstClr val="black"/>
                </a:solidFill>
                <a:latin typeface="+mn-ea"/>
              </a:rPr>
              <a:t>3</a:t>
            </a:r>
            <a:r>
              <a:rPr lang="ja-JP" altLang="en-US">
                <a:solidFill>
                  <a:prstClr val="black"/>
                </a:solidFill>
                <a:latin typeface="+mn-ea"/>
              </a:rPr>
              <a:t>：</a:t>
            </a:r>
            <a:r>
              <a:rPr lang="ja-JP" altLang="en-US" u="sng">
                <a:solidFill>
                  <a:prstClr val="black"/>
                </a:solidFill>
                <a:latin typeface="+mn-ea"/>
              </a:rPr>
              <a:t>事業費</a:t>
            </a:r>
            <a:r>
              <a:rPr lang="en-US" altLang="ja-JP" u="sng">
                <a:solidFill>
                  <a:prstClr val="black"/>
                </a:solidFill>
                <a:latin typeface="+mn-ea"/>
              </a:rPr>
              <a:t>2,850</a:t>
            </a:r>
            <a:r>
              <a:rPr lang="ja-JP" altLang="en-US" u="sng">
                <a:solidFill>
                  <a:prstClr val="black"/>
                </a:solidFill>
                <a:latin typeface="+mn-ea"/>
              </a:rPr>
              <a:t>万円の場合</a:t>
            </a:r>
            <a:r>
              <a:rPr lang="ja-JP" altLang="en-US">
                <a:solidFill>
                  <a:prstClr val="black"/>
                </a:solidFill>
                <a:latin typeface="+mn-ea"/>
              </a:rPr>
              <a:t>（</a:t>
            </a:r>
            <a:r>
              <a:rPr lang="en-US" altLang="ja-JP">
                <a:solidFill>
                  <a:prstClr val="black"/>
                </a:solidFill>
                <a:latin typeface="+mn-ea"/>
              </a:rPr>
              <a:t>300</a:t>
            </a:r>
            <a:r>
              <a:rPr lang="ja-JP" altLang="en-US">
                <a:solidFill>
                  <a:prstClr val="black"/>
                </a:solidFill>
                <a:latin typeface="+mn-ea"/>
              </a:rPr>
              <a:t>万円超）</a:t>
            </a:r>
            <a:endParaRPr lang="en-US" altLang="ja-JP" u="sng">
              <a:solidFill>
                <a:prstClr val="black"/>
              </a:solidFill>
              <a:latin typeface="+mn-ea"/>
            </a:endParaRPr>
          </a:p>
          <a:p>
            <a:pPr>
              <a:defRPr/>
            </a:pPr>
            <a:r>
              <a:rPr lang="ja-JP" altLang="en-US">
                <a:solidFill>
                  <a:prstClr val="black"/>
                </a:solidFill>
                <a:latin typeface="+mn-ea"/>
              </a:rPr>
              <a:t>　 　     </a:t>
            </a:r>
            <a:r>
              <a:rPr lang="en-US" altLang="ja-JP">
                <a:solidFill>
                  <a:prstClr val="black"/>
                </a:solidFill>
                <a:latin typeface="+mn-ea"/>
              </a:rPr>
              <a:t>(1)300</a:t>
            </a:r>
            <a:r>
              <a:rPr lang="ja-JP" altLang="en-US">
                <a:solidFill>
                  <a:prstClr val="black"/>
                </a:solidFill>
                <a:latin typeface="+mn-ea"/>
              </a:rPr>
              <a:t>万円まで 　</a:t>
            </a:r>
            <a:r>
              <a:rPr lang="en-US" altLang="ja-JP">
                <a:solidFill>
                  <a:prstClr val="black"/>
                </a:solidFill>
                <a:latin typeface="+mn-ea"/>
              </a:rPr>
              <a:t>300</a:t>
            </a:r>
            <a:r>
              <a:rPr lang="ja-JP" altLang="en-US">
                <a:solidFill>
                  <a:prstClr val="black"/>
                </a:solidFill>
                <a:latin typeface="+mn-ea"/>
              </a:rPr>
              <a:t>万円</a:t>
            </a:r>
            <a:r>
              <a:rPr lang="en-US" altLang="ja-JP">
                <a:solidFill>
                  <a:prstClr val="black"/>
                </a:solidFill>
                <a:latin typeface="+mn-ea"/>
              </a:rPr>
              <a:t>×3/4=225</a:t>
            </a:r>
            <a:r>
              <a:rPr lang="ja-JP" altLang="en-US">
                <a:solidFill>
                  <a:prstClr val="black"/>
                </a:solidFill>
                <a:latin typeface="+mn-ea"/>
              </a:rPr>
              <a:t>万円</a:t>
            </a:r>
            <a:endParaRPr lang="en-US" altLang="ja-JP">
              <a:solidFill>
                <a:prstClr val="black"/>
              </a:solidFill>
              <a:latin typeface="+mn-ea"/>
            </a:endParaRPr>
          </a:p>
          <a:p>
            <a:pPr>
              <a:spcBef>
                <a:spcPts val="300"/>
              </a:spcBef>
              <a:defRPr/>
            </a:pPr>
            <a:r>
              <a:rPr lang="ja-JP" altLang="en-US">
                <a:solidFill>
                  <a:prstClr val="black"/>
                </a:solidFill>
                <a:latin typeface="+mn-ea"/>
              </a:rPr>
              <a:t>　　      </a:t>
            </a:r>
            <a:r>
              <a:rPr lang="en-US" altLang="ja-JP">
                <a:solidFill>
                  <a:prstClr val="black"/>
                </a:solidFill>
                <a:latin typeface="+mn-ea"/>
              </a:rPr>
              <a:t>(2)300</a:t>
            </a:r>
            <a:r>
              <a:rPr lang="ja-JP" altLang="en-US">
                <a:solidFill>
                  <a:prstClr val="black"/>
                </a:solidFill>
                <a:latin typeface="+mn-ea"/>
              </a:rPr>
              <a:t>万円を超える部分 </a:t>
            </a:r>
            <a:r>
              <a:rPr lang="en-US" altLang="ja-JP">
                <a:solidFill>
                  <a:prstClr val="black"/>
                </a:solidFill>
                <a:latin typeface="+mn-ea"/>
              </a:rPr>
              <a:t>(2,850</a:t>
            </a:r>
            <a:r>
              <a:rPr lang="ja-JP" altLang="en-US">
                <a:solidFill>
                  <a:prstClr val="black"/>
                </a:solidFill>
                <a:latin typeface="+mn-ea"/>
              </a:rPr>
              <a:t>－</a:t>
            </a:r>
            <a:r>
              <a:rPr lang="en-US" altLang="ja-JP">
                <a:solidFill>
                  <a:prstClr val="black"/>
                </a:solidFill>
                <a:latin typeface="+mn-ea"/>
              </a:rPr>
              <a:t>300</a:t>
            </a:r>
            <a:r>
              <a:rPr lang="ja-JP" altLang="en-US">
                <a:solidFill>
                  <a:prstClr val="black"/>
                </a:solidFill>
                <a:latin typeface="+mn-ea"/>
              </a:rPr>
              <a:t>万円</a:t>
            </a:r>
            <a:r>
              <a:rPr lang="en-US" altLang="ja-JP">
                <a:solidFill>
                  <a:prstClr val="black"/>
                </a:solidFill>
                <a:latin typeface="+mn-ea"/>
              </a:rPr>
              <a:t>)×1/2=1,275</a:t>
            </a:r>
            <a:r>
              <a:rPr lang="ja-JP" altLang="en-US">
                <a:solidFill>
                  <a:prstClr val="black"/>
                </a:solidFill>
                <a:latin typeface="+mn-ea"/>
              </a:rPr>
              <a:t>万円</a:t>
            </a:r>
            <a:endParaRPr lang="en-US" altLang="ja-JP">
              <a:solidFill>
                <a:prstClr val="black"/>
              </a:solidFill>
              <a:latin typeface="+mn-ea"/>
            </a:endParaRPr>
          </a:p>
          <a:p>
            <a:pPr>
              <a:spcBef>
                <a:spcPts val="300"/>
              </a:spcBef>
              <a:defRPr/>
            </a:pPr>
            <a:r>
              <a:rPr lang="ja-JP" altLang="en-US">
                <a:solidFill>
                  <a:prstClr val="black"/>
                </a:solidFill>
                <a:latin typeface="+mn-ea"/>
              </a:rPr>
              <a:t>　　  　  ⇒補助額は、</a:t>
            </a:r>
            <a:r>
              <a:rPr lang="en-US" altLang="ja-JP">
                <a:solidFill>
                  <a:prstClr val="black"/>
                </a:solidFill>
                <a:latin typeface="+mn-ea"/>
              </a:rPr>
              <a:t>(1)</a:t>
            </a:r>
            <a:r>
              <a:rPr lang="ja-JP" altLang="en-US">
                <a:solidFill>
                  <a:prstClr val="black"/>
                </a:solidFill>
                <a:latin typeface="+mn-ea"/>
              </a:rPr>
              <a:t>＋</a:t>
            </a:r>
            <a:r>
              <a:rPr lang="en-US" altLang="ja-JP">
                <a:solidFill>
                  <a:prstClr val="black"/>
                </a:solidFill>
                <a:latin typeface="+mn-ea"/>
              </a:rPr>
              <a:t>(2) </a:t>
            </a:r>
            <a:r>
              <a:rPr lang="ja-JP" altLang="en-US">
                <a:solidFill>
                  <a:prstClr val="black"/>
                </a:solidFill>
                <a:latin typeface="+mn-ea"/>
              </a:rPr>
              <a:t>＝</a:t>
            </a:r>
            <a:r>
              <a:rPr lang="en-US" altLang="ja-JP" u="sng">
                <a:solidFill>
                  <a:prstClr val="black"/>
                </a:solidFill>
                <a:latin typeface="+mn-ea"/>
              </a:rPr>
              <a:t>1,500</a:t>
            </a:r>
            <a:r>
              <a:rPr lang="ja-JP" altLang="en-US" u="sng">
                <a:solidFill>
                  <a:prstClr val="black"/>
                </a:solidFill>
                <a:latin typeface="+mn-ea"/>
              </a:rPr>
              <a:t>万円</a:t>
            </a:r>
            <a:endParaRPr lang="en-US" altLang="ja-JP" u="sng">
              <a:solidFill>
                <a:prstClr val="black"/>
              </a:solidFill>
              <a:latin typeface="+mn-ea"/>
            </a:endParaRPr>
          </a:p>
        </p:txBody>
      </p:sp>
    </p:spTree>
    <p:extLst>
      <p:ext uri="{BB962C8B-B14F-4D97-AF65-F5344CB8AC3E}">
        <p14:creationId xmlns:p14="http://schemas.microsoft.com/office/powerpoint/2010/main" val="3966386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635C1D5-A6C6-2DC7-15CA-85876020276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E5A1F92-4B03-13C1-F9FA-D081F25E44F9}"/>
              </a:ext>
            </a:extLst>
          </p:cNvPr>
          <p:cNvSpPr txBox="1">
            <a:spLocks noGrp="1"/>
          </p:cNvSpPr>
          <p:nvPr>
            <p:ph type="title"/>
          </p:nvPr>
        </p:nvSpPr>
        <p:spPr>
          <a:xfrm>
            <a:off x="858418" y="233629"/>
            <a:ext cx="6761582" cy="505908"/>
          </a:xfrm>
          <a:prstGeom prst="rect">
            <a:avLst/>
          </a:prstGeom>
        </p:spPr>
        <p:txBody>
          <a:bodyPr vert="horz" wrap="square" lIns="0" tIns="13335" rIns="0" bIns="0" rtlCol="0">
            <a:spAutoFit/>
          </a:bodyPr>
          <a:lstStyle/>
          <a:p>
            <a:pPr marL="12700">
              <a:lnSpc>
                <a:spcPct val="100000"/>
              </a:lnSpc>
              <a:spcBef>
                <a:spcPts val="105"/>
              </a:spcBef>
            </a:pPr>
            <a:r>
              <a:rPr lang="en-US" altLang="ja-JP" sz="3200" u="none">
                <a:solidFill>
                  <a:srgbClr val="0D2841"/>
                </a:solidFill>
                <a:latin typeface="ＭＳ Ｐゴシック"/>
                <a:cs typeface="ＭＳ Ｐゴシック"/>
              </a:rPr>
              <a:t>4</a:t>
            </a:r>
            <a:r>
              <a:rPr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　事業内容　</a:t>
            </a:r>
            <a:r>
              <a:rPr lang="en-US" altLang="ja-JP" sz="3200" u="none">
                <a:solidFill>
                  <a:srgbClr val="0D2841"/>
                </a:solidFill>
                <a:latin typeface="ＭＳ Ｐゴシック"/>
                <a:cs typeface="ＭＳ Ｐゴシック"/>
              </a:rPr>
              <a:t>【</a:t>
            </a:r>
            <a:r>
              <a:rPr lang="ja-JP" altLang="en-US" sz="3200" u="none">
                <a:solidFill>
                  <a:srgbClr val="0D2841"/>
                </a:solidFill>
                <a:latin typeface="ＭＳ Ｐゴシック"/>
                <a:cs typeface="ＭＳ Ｐゴシック"/>
              </a:rPr>
              <a:t>経営継続支援メニュー</a:t>
            </a:r>
            <a:r>
              <a:rPr lang="en-US" altLang="ja-JP" sz="3200" u="none">
                <a:solidFill>
                  <a:srgbClr val="0D2841"/>
                </a:solidFill>
                <a:latin typeface="ＭＳ Ｐゴシック"/>
                <a:cs typeface="ＭＳ Ｐゴシック"/>
              </a:rPr>
              <a:t>】</a:t>
            </a:r>
            <a:endParaRPr sz="3200">
              <a:latin typeface="ＭＳ Ｐゴシック"/>
              <a:cs typeface="ＭＳ Ｐゴシック"/>
            </a:endParaRPr>
          </a:p>
        </p:txBody>
      </p:sp>
      <p:sp>
        <p:nvSpPr>
          <p:cNvPr id="3" name="object 3">
            <a:extLst>
              <a:ext uri="{FF2B5EF4-FFF2-40B4-BE49-F238E27FC236}">
                <a16:creationId xmlns:a16="http://schemas.microsoft.com/office/drawing/2014/main" id="{6043E07B-E8A6-96E9-EBA2-D7C6D0738D7A}"/>
              </a:ext>
            </a:extLst>
          </p:cNvPr>
          <p:cNvSpPr/>
          <p:nvPr/>
        </p:nvSpPr>
        <p:spPr>
          <a:xfrm>
            <a:off x="501281" y="764666"/>
            <a:ext cx="11049000" cy="0"/>
          </a:xfrm>
          <a:custGeom>
            <a:avLst/>
            <a:gdLst/>
            <a:ahLst/>
            <a:cxnLst/>
            <a:rect l="l" t="t" r="r" b="b"/>
            <a:pathLst>
              <a:path w="11049000">
                <a:moveTo>
                  <a:pt x="0" y="0"/>
                </a:moveTo>
                <a:lnTo>
                  <a:pt x="11048987" y="0"/>
                </a:lnTo>
              </a:path>
            </a:pathLst>
          </a:custGeom>
          <a:ln w="12700">
            <a:solidFill>
              <a:srgbClr val="155F82"/>
            </a:solidFill>
          </a:ln>
        </p:spPr>
        <p:txBody>
          <a:bodyPr wrap="square" lIns="0" tIns="0" rIns="0" bIns="0" rtlCol="0"/>
          <a:lstStyle/>
          <a:p>
            <a:endParaRPr/>
          </a:p>
        </p:txBody>
      </p:sp>
      <p:sp>
        <p:nvSpPr>
          <p:cNvPr id="6" name="object 6">
            <a:extLst>
              <a:ext uri="{FF2B5EF4-FFF2-40B4-BE49-F238E27FC236}">
                <a16:creationId xmlns:a16="http://schemas.microsoft.com/office/drawing/2014/main" id="{4B72BB05-73A3-B07C-F2CC-C22638443CC8}"/>
              </a:ext>
            </a:extLst>
          </p:cNvPr>
          <p:cNvSpPr txBox="1">
            <a:spLocks noGrp="1"/>
          </p:cNvSpPr>
          <p:nvPr>
            <p:ph type="sldNum" sz="quarter" idx="7"/>
          </p:nvPr>
        </p:nvSpPr>
        <p:spPr>
          <a:prstGeom prst="rect">
            <a:avLst/>
          </a:prstGeom>
        </p:spPr>
        <p:txBody>
          <a:bodyPr vert="horz" wrap="square" lIns="0" tIns="0" rIns="0" bIns="0" rtlCol="0">
            <a:spAutoFit/>
          </a:bodyPr>
          <a:lstStyle/>
          <a:p>
            <a:pPr marL="38100">
              <a:lnSpc>
                <a:spcPts val="1395"/>
              </a:lnSpc>
            </a:pPr>
            <a:fld id="{81D60167-4931-47E6-BA6A-407CBD079E47}" type="slidenum">
              <a:rPr dirty="0"/>
              <a:t>9</a:t>
            </a:fld>
            <a:endParaRPr/>
          </a:p>
        </p:txBody>
      </p:sp>
      <p:sp>
        <p:nvSpPr>
          <p:cNvPr id="7" name="テキスト ボックス 6">
            <a:extLst>
              <a:ext uri="{FF2B5EF4-FFF2-40B4-BE49-F238E27FC236}">
                <a16:creationId xmlns:a16="http://schemas.microsoft.com/office/drawing/2014/main" id="{52600466-AF98-615E-A302-9DC30E325C26}"/>
              </a:ext>
            </a:extLst>
          </p:cNvPr>
          <p:cNvSpPr txBox="1"/>
          <p:nvPr/>
        </p:nvSpPr>
        <p:spPr>
          <a:xfrm>
            <a:off x="492045" y="914400"/>
            <a:ext cx="10799687" cy="6063198"/>
          </a:xfrm>
          <a:prstGeom prst="rect">
            <a:avLst/>
          </a:prstGeom>
          <a:noFill/>
        </p:spPr>
        <p:txBody>
          <a:bodyPr wrap="square" rtlCol="0">
            <a:spAutoFit/>
          </a:bodyPr>
          <a:lstStyle/>
          <a:p>
            <a:r>
              <a:rPr kumimoji="1" lang="en-US" altLang="ja-JP" sz="2000" dirty="0"/>
              <a:t>【</a:t>
            </a:r>
            <a:r>
              <a:rPr kumimoji="1" lang="ja-JP" altLang="en-US" sz="2000" dirty="0"/>
              <a:t>取組内容</a:t>
            </a:r>
            <a:r>
              <a:rPr kumimoji="1" lang="en-US" altLang="ja-JP" sz="2000" dirty="0"/>
              <a:t>】</a:t>
            </a:r>
          </a:p>
          <a:p>
            <a:r>
              <a:rPr lang="ja-JP" altLang="en-US" dirty="0"/>
              <a:t>　　　　　　　経営を継続するために</a:t>
            </a:r>
            <a:r>
              <a:rPr lang="ja-JP" altLang="en-US" dirty="0">
                <a:solidFill>
                  <a:srgbClr val="FF0000"/>
                </a:solidFill>
              </a:rPr>
              <a:t>新たに行う</a:t>
            </a:r>
            <a:r>
              <a:rPr lang="ja-JP" altLang="en-US" dirty="0"/>
              <a:t>以下の取組を支援</a:t>
            </a:r>
            <a:endParaRPr lang="en-US" altLang="ja-JP" dirty="0"/>
          </a:p>
          <a:p>
            <a:r>
              <a:rPr kumimoji="1" lang="ja-JP" altLang="en-US" dirty="0">
                <a:solidFill>
                  <a:srgbClr val="FF0000"/>
                </a:solidFill>
              </a:rPr>
              <a:t>　　　　　　　</a:t>
            </a:r>
            <a:r>
              <a:rPr kumimoji="1" lang="ja-JP" altLang="en-US" dirty="0"/>
              <a:t>・暑熱対策設備（細霧冷房や送風機等）の導入</a:t>
            </a:r>
            <a:endParaRPr kumimoji="1" lang="en-US" altLang="ja-JP" dirty="0"/>
          </a:p>
          <a:p>
            <a:r>
              <a:rPr lang="ja-JP" altLang="en-US" dirty="0"/>
              <a:t>　　　　　　　・省エネルギー対策設備（冷蔵、冷凍設備等）の導入</a:t>
            </a:r>
            <a:endParaRPr lang="en-US" altLang="ja-JP" dirty="0"/>
          </a:p>
          <a:p>
            <a:r>
              <a:rPr lang="ja-JP" altLang="en-US" dirty="0"/>
              <a:t>　　　　　　　・生産性向上に資する機械、設備等の導入</a:t>
            </a:r>
            <a:endParaRPr lang="en-US" altLang="ja-JP" dirty="0"/>
          </a:p>
          <a:p>
            <a:r>
              <a:rPr kumimoji="1" lang="ja-JP" altLang="en-US" dirty="0"/>
              <a:t>　　　　　　　・草地の改良、食害防止、放牧、国産飼料の利用拡大</a:t>
            </a:r>
            <a:endParaRPr kumimoji="1" lang="en-US" altLang="ja-JP" dirty="0"/>
          </a:p>
          <a:p>
            <a:r>
              <a:rPr lang="ja-JP" altLang="en-US" dirty="0"/>
              <a:t>　　　　　　　・高能力種畜の導入</a:t>
            </a:r>
            <a:endParaRPr lang="en-US" altLang="ja-JP" dirty="0"/>
          </a:p>
          <a:p>
            <a:r>
              <a:rPr kumimoji="1" lang="ja-JP" altLang="en-US" dirty="0"/>
              <a:t>　　　　　　　・畜産コンサルタントの導入</a:t>
            </a:r>
            <a:endParaRPr kumimoji="1" lang="en-US" altLang="ja-JP" dirty="0"/>
          </a:p>
          <a:p>
            <a:r>
              <a:rPr lang="ja-JP" altLang="en-US" dirty="0"/>
              <a:t>　　　　　　　・自ら生産した畜産物の販売促進に係る取組</a:t>
            </a:r>
            <a:endParaRPr lang="en-US" altLang="ja-JP" dirty="0"/>
          </a:p>
          <a:p>
            <a:endParaRPr kumimoji="1" lang="en-US" altLang="ja-JP" dirty="0"/>
          </a:p>
          <a:p>
            <a:r>
              <a:rPr lang="en-US" altLang="ja-JP" sz="2000" dirty="0"/>
              <a:t>【</a:t>
            </a:r>
            <a:r>
              <a:rPr lang="ja-JP" altLang="en-US" sz="2000" dirty="0"/>
              <a:t>対象経費</a:t>
            </a:r>
            <a:r>
              <a:rPr lang="en-US" altLang="ja-JP" sz="2000" dirty="0"/>
              <a:t>】</a:t>
            </a:r>
            <a:r>
              <a:rPr lang="ja-JP" altLang="en-US" dirty="0"/>
              <a:t>次ページで説明</a:t>
            </a:r>
            <a:endParaRPr lang="en-US" altLang="ja-JP" sz="2000" dirty="0"/>
          </a:p>
          <a:p>
            <a:r>
              <a:rPr kumimoji="1" lang="en-US" altLang="ja-JP" sz="2000" dirty="0"/>
              <a:t>【</a:t>
            </a:r>
            <a:r>
              <a:rPr kumimoji="1" lang="ja-JP" altLang="en-US" sz="2000" dirty="0"/>
              <a:t>補助率</a:t>
            </a:r>
            <a:r>
              <a:rPr kumimoji="1" lang="en-US" altLang="ja-JP" sz="2000" dirty="0"/>
              <a:t>】</a:t>
            </a:r>
            <a:endParaRPr kumimoji="1" lang="en-US" altLang="ja-JP" sz="2400" dirty="0"/>
          </a:p>
          <a:p>
            <a:r>
              <a:rPr lang="ja-JP" altLang="en-US" dirty="0"/>
              <a:t>　　　　　　　１対象事業者あたり</a:t>
            </a:r>
            <a:endParaRPr lang="en-US" altLang="ja-JP" dirty="0"/>
          </a:p>
          <a:p>
            <a:r>
              <a:rPr kumimoji="1" lang="ja-JP" altLang="en-US" dirty="0"/>
              <a:t>　　　　　　　・事業費</a:t>
            </a:r>
            <a:r>
              <a:rPr kumimoji="1" lang="en-US" altLang="ja-JP" dirty="0"/>
              <a:t>300</a:t>
            </a:r>
            <a:r>
              <a:rPr kumimoji="1" lang="ja-JP" altLang="en-US" dirty="0"/>
              <a:t>万円まで　補助対象経費の４分の３以内</a:t>
            </a:r>
            <a:endParaRPr kumimoji="1" lang="en-US" altLang="ja-JP" dirty="0"/>
          </a:p>
          <a:p>
            <a:r>
              <a:rPr lang="ja-JP" altLang="en-US" dirty="0"/>
              <a:t>　　　　　　　・事業費</a:t>
            </a:r>
            <a:r>
              <a:rPr lang="en-US" altLang="ja-JP" dirty="0"/>
              <a:t>300</a:t>
            </a:r>
            <a:r>
              <a:rPr lang="ja-JP" altLang="en-US" dirty="0"/>
              <a:t>万円を超える部分　補助対象経費の２分の１以内</a:t>
            </a:r>
            <a:endParaRPr lang="en-US" altLang="ja-JP" dirty="0"/>
          </a:p>
          <a:p>
            <a:r>
              <a:rPr lang="en-US" altLang="ja-JP" sz="2000" dirty="0"/>
              <a:t>【</a:t>
            </a:r>
            <a:r>
              <a:rPr lang="ja-JP" altLang="en-US" sz="2000" dirty="0"/>
              <a:t>補助額</a:t>
            </a:r>
            <a:r>
              <a:rPr lang="en-US" altLang="ja-JP" sz="2000" dirty="0"/>
              <a:t>】</a:t>
            </a:r>
          </a:p>
          <a:p>
            <a:r>
              <a:rPr kumimoji="1" lang="ja-JP" altLang="en-US" dirty="0"/>
              <a:t>　　　　　　　下限</a:t>
            </a:r>
            <a:r>
              <a:rPr kumimoji="1" lang="en-US" altLang="ja-JP" dirty="0"/>
              <a:t>10</a:t>
            </a:r>
            <a:r>
              <a:rPr kumimoji="1" lang="ja-JP" altLang="en-US" dirty="0"/>
              <a:t>万円～上限</a:t>
            </a:r>
            <a:r>
              <a:rPr lang="en-US" altLang="ja-JP" dirty="0"/>
              <a:t>500</a:t>
            </a:r>
            <a:r>
              <a:rPr kumimoji="1" lang="ja-JP" altLang="en-US" dirty="0"/>
              <a:t>万円　（</a:t>
            </a:r>
            <a:r>
              <a:rPr kumimoji="1" lang="en-US" altLang="ja-JP" dirty="0"/>
              <a:t>1,000</a:t>
            </a:r>
            <a:r>
              <a:rPr kumimoji="1" lang="ja-JP" altLang="en-US" dirty="0"/>
              <a:t>円未満の端数は切り捨て</a:t>
            </a:r>
            <a:r>
              <a:rPr lang="ja-JP" altLang="en-US" dirty="0"/>
              <a:t>）</a:t>
            </a:r>
            <a:endParaRPr lang="en-US" altLang="ja-JP" dirty="0"/>
          </a:p>
          <a:p>
            <a:endParaRPr kumimoji="1" lang="en-US" altLang="ja-JP" dirty="0"/>
          </a:p>
          <a:p>
            <a:r>
              <a:rPr lang="en-US" altLang="ja-JP" sz="2000" dirty="0"/>
              <a:t>【</a:t>
            </a:r>
            <a:r>
              <a:rPr lang="ja-JP" altLang="en-US" sz="2000" dirty="0"/>
              <a:t>その他</a:t>
            </a:r>
            <a:r>
              <a:rPr lang="en-US" altLang="ja-JP" sz="2000" dirty="0"/>
              <a:t>】</a:t>
            </a:r>
          </a:p>
          <a:p>
            <a:r>
              <a:rPr kumimoji="1" lang="ja-JP" altLang="en-US" dirty="0"/>
              <a:t>　　　　　　　原則として、同一年で重点支援メニューとの同時申請は不可</a:t>
            </a:r>
            <a:endParaRPr kumimoji="1" lang="en-US" altLang="ja-JP" dirty="0"/>
          </a:p>
          <a:p>
            <a:r>
              <a:rPr lang="ja-JP" altLang="en-US" dirty="0"/>
              <a:t>　　　　　　　</a:t>
            </a:r>
            <a:endParaRPr kumimoji="1" lang="ja-JP" altLang="en-US" dirty="0"/>
          </a:p>
        </p:txBody>
      </p:sp>
    </p:spTree>
    <p:extLst>
      <p:ext uri="{BB962C8B-B14F-4D97-AF65-F5344CB8AC3E}">
        <p14:creationId xmlns:p14="http://schemas.microsoft.com/office/powerpoint/2010/main" val="2067866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9516CBC767EF14C927A0EF8CEFB75BD" ma:contentTypeVersion="10" ma:contentTypeDescription="新しいドキュメントを作成します。" ma:contentTypeScope="" ma:versionID="3f33055e665b2203c334ecd9d2dcc00d">
  <xsd:schema xmlns:xsd="http://www.w3.org/2001/XMLSchema" xmlns:xs="http://www.w3.org/2001/XMLSchema" xmlns:p="http://schemas.microsoft.com/office/2006/metadata/properties" xmlns:ns2="d1f12837-e4b9-46cf-aabe-750c4a4ba081" targetNamespace="http://schemas.microsoft.com/office/2006/metadata/properties" ma:root="true" ma:fieldsID="40c20457c64ce94806e00020c3ae713b" ns2:_="">
    <xsd:import namespace="d1f12837-e4b9-46cf-aabe-750c4a4ba08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f12837-e4b9-46cf-aabe-750c4a4ba0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629d7330-8f8f-43ff-822f-8badfcb16fd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1f12837-e4b9-46cf-aabe-750c4a4ba08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97E725-A5E5-4FD2-925D-5269B2F628AB}">
  <ds:schemaRefs>
    <ds:schemaRef ds:uri="d1f12837-e4b9-46cf-aabe-750c4a4ba0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8F73830-9CD4-4281-9D38-5F9755113E80}">
  <ds:schemaRefs>
    <ds:schemaRef ds:uri="d1f12837-e4b9-46cf-aabe-750c4a4ba0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754B9CE-E98C-4BD0-838F-3BDAB9BDE1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235</TotalTime>
  <Words>6181</Words>
  <Application>Microsoft Office PowerPoint</Application>
  <PresentationFormat>ワイド画面</PresentationFormat>
  <Paragraphs>855</Paragraphs>
  <Slides>37</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37</vt:i4>
      </vt:variant>
    </vt:vector>
  </HeadingPairs>
  <TitlesOfParts>
    <vt:vector size="45" baseType="lpstr">
      <vt:lpstr>HGP明朝E</vt:lpstr>
      <vt:lpstr>ＭＳ Ｐゴシック</vt:lpstr>
      <vt:lpstr>ＭＳ ゴシック</vt:lpstr>
      <vt:lpstr>メイリオ</vt:lpstr>
      <vt:lpstr>游ゴシック</vt:lpstr>
      <vt:lpstr>Calibri</vt:lpstr>
      <vt:lpstr>Times New Roman</vt:lpstr>
      <vt:lpstr>Office Theme</vt:lpstr>
      <vt:lpstr>　 持続可能な畜産経営推進事業補助金 交付事務の手続き </vt:lpstr>
      <vt:lpstr>  本日の流れ/ご説明事項(目次) </vt:lpstr>
      <vt:lpstr>1.　事業目的</vt:lpstr>
      <vt:lpstr>2.　事業概要　　　</vt:lpstr>
      <vt:lpstr>3.　対象となる補助事業者（事業実施主体）【重点支援メニュー、経営継続支援メニュー】</vt:lpstr>
      <vt:lpstr>3.　対象となる補助事業者（事業実施主体）【家畜運搬体制整備メニュー】</vt:lpstr>
      <vt:lpstr>4.　事業内容　【重点支援メニュー】</vt:lpstr>
      <vt:lpstr>4.　事業内容　【重点支援メニュー】</vt:lpstr>
      <vt:lpstr>4.　事業内容　【経営継続支援メニュー】</vt:lpstr>
      <vt:lpstr>4.　事業内容　【経営継続支援メニュー】</vt:lpstr>
      <vt:lpstr>4.　事業内容　【経営継続支援メニュー】</vt:lpstr>
      <vt:lpstr>4.　事業内容　【経営継続支援メニュー】</vt:lpstr>
      <vt:lpstr>4.　事業内容　【家畜運搬体制整備支援メニュー】</vt:lpstr>
      <vt:lpstr>5.　申請・報告等の手続き　【申請書類等の送付】</vt:lpstr>
      <vt:lpstr>5.　申請・報告等の手続き　【事業の流れ】</vt:lpstr>
      <vt:lpstr>5.　申請・報告等の手続き　【事前確認】</vt:lpstr>
      <vt:lpstr>5.　申請・報告等の手続き　【事前確認】</vt:lpstr>
      <vt:lpstr>6.　計画申請に必要な書類の記載例</vt:lpstr>
      <vt:lpstr>6.　計画申請に必要な書類の記載例</vt:lpstr>
      <vt:lpstr>6.　計画申請に必要な書類の記載例</vt:lpstr>
      <vt:lpstr>6.　計画申請に必要な書類の記載例</vt:lpstr>
      <vt:lpstr>6.　計画申請に必要な書類の記載例</vt:lpstr>
      <vt:lpstr>6.　計画申請に必要な書類の記載例</vt:lpstr>
      <vt:lpstr>6.　計画申請に必要な書類の記載例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7.　申請・報告等の手続き　【本申請】</vt:lpstr>
      <vt:lpstr>8.　地域振興局等担当課</vt:lpstr>
      <vt:lpstr>8.　地域振興局等担当課</vt:lpstr>
      <vt:lpstr>8.　事前確認の委託機関先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Tomonori Takahashi</dc:creator>
  <cp:lastModifiedBy>土屋　孝史</cp:lastModifiedBy>
  <cp:revision>29</cp:revision>
  <dcterms:created xsi:type="dcterms:W3CDTF">2026-04-06T01:58:07Z</dcterms:created>
  <dcterms:modified xsi:type="dcterms:W3CDTF">2026-04-21T07:19:29Z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2026-04-01T00:00:00Z</vt:filetime>
  </property>
  <property fmtid="{D5CDD505-2E9C-101B-9397-08002B2CF9AE}" pid="3" name="Creator">
    <vt:lpwstr>Aspose Pty Ltd.</vt:lpwstr>
  </property>
  <property fmtid="{D5CDD505-2E9C-101B-9397-08002B2CF9AE}" pid="4" name="LastSaved">
    <vt:filetime>2026-04-06T00:00:00Z</vt:filetime>
  </property>
  <property fmtid="{D5CDD505-2E9C-101B-9397-08002B2CF9AE}" pid="5" name="ContentTypeId">
    <vt:lpwstr>0x010100D9516CBC767EF14C927A0EF8CEFB75BD</vt:lpwstr>
  </property>
</Properties>
</file>