
<file path=[Content_Types].xml><?xml version="1.0" encoding="utf-8"?>
<Types xmlns="http://schemas.openxmlformats.org/package/2006/content-types">
  <Default Extension="emf" ContentType="image/x-emf"/>
  <Default Extension="glb" ContentType="model/gltf.binary"/>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7" r:id="rId2"/>
    <p:sldId id="290" r:id="rId3"/>
    <p:sldId id="306" r:id="rId4"/>
    <p:sldId id="257" r:id="rId5"/>
    <p:sldId id="292" r:id="rId6"/>
    <p:sldId id="311" r:id="rId7"/>
    <p:sldId id="312" r:id="rId8"/>
    <p:sldId id="300" r:id="rId9"/>
    <p:sldId id="295" r:id="rId10"/>
    <p:sldId id="271" r:id="rId11"/>
    <p:sldId id="281" r:id="rId12"/>
    <p:sldId id="266" r:id="rId13"/>
    <p:sldId id="282" r:id="rId14"/>
    <p:sldId id="280" r:id="rId15"/>
    <p:sldId id="260" r:id="rId16"/>
    <p:sldId id="288" r:id="rId17"/>
    <p:sldId id="302" r:id="rId18"/>
    <p:sldId id="303" r:id="rId19"/>
  </p:sldIdLst>
  <p:sldSz cx="6858000" cy="9144000" type="screen4x3"/>
  <p:notesSz cx="9939338" cy="6807200"/>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ext uri="{19B8F6BF-5375-455C-9EA6-DF929625EA0E}">
        <p15:presenceInfo xmlns:p15="http://schemas.microsoft.com/office/powerpoint/2012/main" userId="S::hidetaka_miyake460@maff.go.jp::a2587125-3f3b-45ae-bb8d-3e0abf637d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92083" autoAdjust="0"/>
  </p:normalViewPr>
  <p:slideViewPr>
    <p:cSldViewPr>
      <p:cViewPr varScale="1">
        <p:scale>
          <a:sx n="46" d="100"/>
          <a:sy n="46" d="100"/>
        </p:scale>
        <p:origin x="2416" y="4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2144"/>
        <p:guide pos="3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7" cy="3413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284" y="0"/>
            <a:ext cx="4306737" cy="341393"/>
          </a:xfrm>
          <a:prstGeom prst="rect">
            <a:avLst/>
          </a:prstGeom>
        </p:spPr>
        <p:txBody>
          <a:bodyPr vert="horz" lIns="91440" tIns="45720" rIns="91440" bIns="45720" rtlCol="0"/>
          <a:lstStyle>
            <a:lvl1pPr algn="r">
              <a:defRPr sz="1200"/>
            </a:lvl1pPr>
          </a:lstStyle>
          <a:p>
            <a:fld id="{B1D5C5DC-A768-47A0-B157-BE43269E0057}" type="datetimeFigureOut">
              <a:rPr kumimoji="1" lang="ja-JP" altLang="en-US" smtClean="0"/>
              <a:t>2023/1/20</a:t>
            </a:fld>
            <a:endParaRPr kumimoji="1" lang="ja-JP" altLang="en-US"/>
          </a:p>
        </p:txBody>
      </p:sp>
      <p:sp>
        <p:nvSpPr>
          <p:cNvPr id="4" name="フッター プレースホルダー 3"/>
          <p:cNvSpPr>
            <a:spLocks noGrp="1"/>
          </p:cNvSpPr>
          <p:nvPr>
            <p:ph type="ftr" sz="quarter" idx="2"/>
          </p:nvPr>
        </p:nvSpPr>
        <p:spPr>
          <a:xfrm>
            <a:off x="1" y="6465807"/>
            <a:ext cx="4306737" cy="3413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284" y="6465807"/>
            <a:ext cx="4306737" cy="341393"/>
          </a:xfrm>
          <a:prstGeom prst="rect">
            <a:avLst/>
          </a:prstGeom>
        </p:spPr>
        <p:txBody>
          <a:bodyPr vert="horz" lIns="91440" tIns="45720" rIns="91440" bIns="45720" rtlCol="0" anchor="b"/>
          <a:lstStyle>
            <a:lvl1pPr algn="r">
              <a:defRPr sz="1200"/>
            </a:lvl1pPr>
          </a:lstStyle>
          <a:p>
            <a:fld id="{1F5B5F30-CABB-4B3A-AD33-D8C409BE9B12}" type="slidenum">
              <a:rPr kumimoji="1" lang="ja-JP" altLang="en-US" smtClean="0"/>
              <a:t>‹#›</a:t>
            </a:fld>
            <a:endParaRPr kumimoji="1" lang="ja-JP" altLang="en-US"/>
          </a:p>
        </p:txBody>
      </p:sp>
    </p:spTree>
    <p:extLst>
      <p:ext uri="{BB962C8B-B14F-4D97-AF65-F5344CB8AC3E}">
        <p14:creationId xmlns:p14="http://schemas.microsoft.com/office/powerpoint/2010/main" val="1878110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4307045" cy="340360"/>
          </a:xfrm>
          <a:prstGeom prst="rect">
            <a:avLst/>
          </a:prstGeom>
        </p:spPr>
        <p:txBody>
          <a:bodyPr vert="horz" lIns="92227" tIns="46113" rIns="92227" bIns="46113"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3" y="0"/>
            <a:ext cx="4307045" cy="340360"/>
          </a:xfrm>
          <a:prstGeom prst="rect">
            <a:avLst/>
          </a:prstGeom>
        </p:spPr>
        <p:txBody>
          <a:bodyPr vert="horz" lIns="92227" tIns="46113" rIns="92227" bIns="46113" rtlCol="0"/>
          <a:lstStyle>
            <a:lvl1pPr algn="r">
              <a:defRPr sz="1200"/>
            </a:lvl1pPr>
          </a:lstStyle>
          <a:p>
            <a:fld id="{3ED6EF41-D272-4925-8C27-870F13DD05DC}" type="datetimeFigureOut">
              <a:rPr kumimoji="1" lang="ja-JP" altLang="en-US" smtClean="0"/>
              <a:t>2023/1/20</a:t>
            </a:fld>
            <a:endParaRPr kumimoji="1" lang="ja-JP" altLang="en-US"/>
          </a:p>
        </p:txBody>
      </p:sp>
      <p:sp>
        <p:nvSpPr>
          <p:cNvPr id="4" name="スライド イメージ プレースホルダー 3"/>
          <p:cNvSpPr>
            <a:spLocks noGrp="1" noRot="1" noChangeAspect="1"/>
          </p:cNvSpPr>
          <p:nvPr>
            <p:ph type="sldImg" idx="2"/>
          </p:nvPr>
        </p:nvSpPr>
        <p:spPr>
          <a:xfrm>
            <a:off x="4011613" y="509588"/>
            <a:ext cx="1916112" cy="2554287"/>
          </a:xfrm>
          <a:prstGeom prst="rect">
            <a:avLst/>
          </a:prstGeom>
          <a:noFill/>
          <a:ln w="12700">
            <a:solidFill>
              <a:prstClr val="black"/>
            </a:solidFill>
          </a:ln>
        </p:spPr>
        <p:txBody>
          <a:bodyPr vert="horz" lIns="92227" tIns="46113" rIns="92227" bIns="46113"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0"/>
          </a:xfrm>
          <a:prstGeom prst="rect">
            <a:avLst/>
          </a:prstGeom>
        </p:spPr>
        <p:txBody>
          <a:bodyPr vert="horz" lIns="92227" tIns="46113" rIns="92227"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6465660"/>
            <a:ext cx="4307045" cy="340360"/>
          </a:xfrm>
          <a:prstGeom prst="rect">
            <a:avLst/>
          </a:prstGeom>
        </p:spPr>
        <p:txBody>
          <a:bodyPr vert="horz" lIns="92227" tIns="46113" rIns="92227" bIns="461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3" y="6465660"/>
            <a:ext cx="4307045" cy="340360"/>
          </a:xfrm>
          <a:prstGeom prst="rect">
            <a:avLst/>
          </a:prstGeom>
        </p:spPr>
        <p:txBody>
          <a:bodyPr vert="horz" lIns="92227" tIns="46113" rIns="92227" bIns="46113"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9</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11</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14</a:t>
            </a:fld>
            <a:endParaRPr kumimoji="1" lang="ja-JP" altLang="en-US"/>
          </a:p>
        </p:txBody>
      </p:sp>
    </p:spTree>
    <p:extLst>
      <p:ext uri="{BB962C8B-B14F-4D97-AF65-F5344CB8AC3E}">
        <p14:creationId xmlns:p14="http://schemas.microsoft.com/office/powerpoint/2010/main" val="411536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265997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11613" y="509588"/>
            <a:ext cx="1916112" cy="25542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18</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2023/1/20</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17/06/relationships/model3d" Target="../media/model3d1.glb"/><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BB522787-FA89-4CFA-B489-AF49572554FD}"/>
              </a:ext>
            </a:extLst>
          </p:cNvPr>
          <p:cNvSpPr/>
          <p:nvPr/>
        </p:nvSpPr>
        <p:spPr>
          <a:xfrm>
            <a:off x="188640" y="144016"/>
            <a:ext cx="6480720" cy="8388424"/>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600" dirty="0">
              <a:latin typeface="+mj-ea"/>
              <a:cs typeface="Meiryo UI" panose="020B0604030504040204" pitchFamily="50" charset="-128"/>
            </a:endParaRPr>
          </a:p>
          <a:p>
            <a:pPr algn="ctr">
              <a:spcAft>
                <a:spcPts val="800"/>
              </a:spcAft>
            </a:pPr>
            <a:r>
              <a:rPr lang="ja-JP" altLang="en-US" sz="2000" dirty="0">
                <a:latin typeface="Agency FB" panose="020B0503020202020204" pitchFamily="34" charset="0"/>
                <a:ea typeface="+mj-ea"/>
                <a:cs typeface="Meiryo UI" panose="020B0604030504040204" pitchFamily="50" charset="-128"/>
              </a:rPr>
              <a:t>飼養衛生管理マニュアル例</a:t>
            </a:r>
            <a:endParaRPr lang="en-US" altLang="ja-JP" sz="2000" dirty="0">
              <a:latin typeface="Agency FB" panose="020B0503020202020204" pitchFamily="34" charset="0"/>
              <a:ea typeface="+mj-ea"/>
              <a:cs typeface="Meiryo UI" panose="020B0604030504040204" pitchFamily="50" charset="-128"/>
            </a:endParaRPr>
          </a:p>
          <a:p>
            <a:pPr algn="ctr">
              <a:spcAft>
                <a:spcPts val="800"/>
              </a:spcAft>
            </a:pPr>
            <a:endParaRPr lang="en-US" altLang="ja-JP" sz="2000" dirty="0">
              <a:latin typeface="+mj-ea"/>
              <a:ea typeface="+mj-ea"/>
              <a:cs typeface="Meiryo UI" panose="020B0604030504040204" pitchFamily="50" charset="-128"/>
            </a:endParaRPr>
          </a:p>
          <a:p>
            <a:pPr>
              <a:spcBef>
                <a:spcPts val="600"/>
              </a:spcBef>
            </a:pPr>
            <a:r>
              <a:rPr lang="ja-JP" altLang="en-US" sz="1600" dirty="0">
                <a:latin typeface="+mj-ea"/>
                <a:ea typeface="+mj-ea"/>
                <a:cs typeface="Meiryo UI" panose="020B0604030504040204" pitchFamily="50" charset="-128"/>
              </a:rPr>
              <a:t>はじめに</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令和２年６月</a:t>
            </a:r>
            <a:r>
              <a:rPr lang="en-US" altLang="ja-JP" sz="1600" dirty="0">
                <a:latin typeface="+mj-ea"/>
                <a:ea typeface="+mj-ea"/>
                <a:cs typeface="Meiryo UI" panose="020B0604030504040204" pitchFamily="50" charset="-128"/>
              </a:rPr>
              <a:t>30</a:t>
            </a:r>
            <a:r>
              <a:rPr lang="ja-JP" altLang="en-US" sz="1600" dirty="0">
                <a:latin typeface="+mj-ea"/>
                <a:ea typeface="+mj-ea"/>
                <a:cs typeface="Meiryo UI" panose="020B0604030504040204" pitchFamily="50" charset="-128"/>
              </a:rPr>
              <a:t>日に新たな飼養衛生管理基準（以下「新基準」という。）を含む家畜伝染病予防法施行規則及び家畜伝染病予防法施行規則の一部を改正する省令の一部を改正する省令（令和２年農林水産省令第</a:t>
            </a:r>
            <a:r>
              <a:rPr lang="en-US" altLang="ja-JP" sz="1600" dirty="0">
                <a:latin typeface="+mj-ea"/>
                <a:ea typeface="+mj-ea"/>
                <a:cs typeface="Meiryo UI" panose="020B0604030504040204" pitchFamily="50" charset="-128"/>
              </a:rPr>
              <a:t>46</a:t>
            </a:r>
            <a:r>
              <a:rPr lang="ja-JP" altLang="en-US" sz="1600" dirty="0">
                <a:latin typeface="+mj-ea"/>
                <a:ea typeface="+mj-ea"/>
                <a:cs typeface="Meiryo UI" panose="020B0604030504040204" pitchFamily="50" charset="-128"/>
              </a:rPr>
              <a:t>号）が公布されました。</a:t>
            </a:r>
          </a:p>
          <a:p>
            <a:pPr>
              <a:spcAft>
                <a:spcPts val="800"/>
              </a:spcAft>
            </a:pPr>
            <a:r>
              <a:rPr lang="ja-JP" altLang="en-US" sz="1600" dirty="0">
                <a:latin typeface="+mj-ea"/>
                <a:ea typeface="+mj-ea"/>
                <a:cs typeface="Meiryo UI" panose="020B0604030504040204" pitchFamily="50" charset="-128"/>
              </a:rPr>
              <a:t>　新基準においては、これまで農場で実施している衛生対策を見える化した上で、関係者間（農場の従事者や外部従事者）で共有し、徹底した実践を図るため「飼養衛生管理マニュアル」を作成することを規定しています。</a:t>
            </a:r>
          </a:p>
          <a:p>
            <a:pPr>
              <a:spcAft>
                <a:spcPts val="800"/>
              </a:spcAft>
            </a:pPr>
            <a:r>
              <a:rPr lang="ja-JP" altLang="en-US" sz="1600" dirty="0">
                <a:latin typeface="+mj-ea"/>
                <a:ea typeface="+mj-ea"/>
                <a:cs typeface="Meiryo UI" panose="020B0604030504040204" pitchFamily="50" charset="-128"/>
              </a:rPr>
              <a:t>　農場において飼養衛生管理マニュアルの作成が円滑に進むように、生産者団体の協力も得ながらマニュアル例を作成しました。</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本マニュアル例は、基本的な衛生管理システムの項目を示したものです。</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農場ごとの作業体系に合わせて加筆・修正し、策定後も家畜の所有者等による自己点検や担当の獣医師等による指摘事項を踏まえ、随時改訂を続けていくようお願いします。</a:t>
            </a:r>
          </a:p>
          <a:p>
            <a:pPr>
              <a:spcAft>
                <a:spcPts val="800"/>
              </a:spcAft>
            </a:pPr>
            <a:r>
              <a:rPr lang="ja-JP" altLang="en-US" sz="1600" dirty="0">
                <a:latin typeface="+mj-ea"/>
                <a:ea typeface="+mj-ea"/>
                <a:cs typeface="Meiryo UI" panose="020B0604030504040204" pitchFamily="50" charset="-128"/>
              </a:rPr>
              <a:t>　なお、農場ＨＡＣＣＰ、ＪＧＡＰ対応農場においては、農場のマネジメントシステム、作業手順等に基づいてマニュアルを策定してください。</a:t>
            </a:r>
            <a:endParaRPr lang="en-US" altLang="ja-JP" sz="1600" dirty="0">
              <a:latin typeface="+mj-ea"/>
              <a:ea typeface="+mj-ea"/>
              <a:cs typeface="Meiryo UI" panose="020B0604030504040204" pitchFamily="50" charset="-128"/>
            </a:endParaRPr>
          </a:p>
          <a:p>
            <a:pPr>
              <a:spcAft>
                <a:spcPts val="800"/>
              </a:spcAft>
            </a:pPr>
            <a:endParaRPr lang="en-US" altLang="ja-JP" sz="16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r>
              <a:rPr lang="ja-JP" altLang="en-US" sz="1400" dirty="0">
                <a:latin typeface="+mj-ea"/>
                <a:ea typeface="+mj-ea"/>
                <a:cs typeface="Meiryo UI" panose="020B0604030504040204" pitchFamily="50" charset="-128"/>
              </a:rPr>
              <a:t>令和２年</a:t>
            </a:r>
            <a:r>
              <a:rPr lang="en-US" altLang="ja-JP" sz="1400" dirty="0">
                <a:latin typeface="+mj-ea"/>
                <a:ea typeface="+mj-ea"/>
                <a:cs typeface="Meiryo UI" panose="020B0604030504040204" pitchFamily="50" charset="-128"/>
              </a:rPr>
              <a:t>10</a:t>
            </a:r>
            <a:r>
              <a:rPr lang="ja-JP" altLang="en-US" sz="1400" dirty="0">
                <a:latin typeface="+mj-ea"/>
                <a:ea typeface="+mj-ea"/>
                <a:cs typeface="Meiryo UI" panose="020B0604030504040204" pitchFamily="50" charset="-128"/>
              </a:rPr>
              <a:t>月１日</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角丸四角形 13">
            <a:extLst>
              <a:ext uri="{FF2B5EF4-FFF2-40B4-BE49-F238E27FC236}">
                <a16:creationId xmlns:a16="http://schemas.microsoft.com/office/drawing/2014/main" id="{EB8424D9-254D-4568-BE89-4883E6F8D4A0}"/>
              </a:ext>
            </a:extLst>
          </p:cNvPr>
          <p:cNvSpPr/>
          <p:nvPr/>
        </p:nvSpPr>
        <p:spPr>
          <a:xfrm>
            <a:off x="3429946" y="7452320"/>
            <a:ext cx="3239414" cy="1152127"/>
          </a:xfrm>
          <a:prstGeom prst="roundRect">
            <a:avLst>
              <a:gd name="adj" fmla="val 0"/>
            </a:avLst>
          </a:prstGeom>
          <a:noFill/>
          <a:ln w="12700">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400" dirty="0">
              <a:latin typeface="+mn-ea"/>
              <a:cs typeface="Meiryo UI" panose="020B0604030504040204" pitchFamily="50" charset="-128"/>
            </a:endParaRPr>
          </a:p>
          <a:p>
            <a:pPr algn="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農林水産省消費・安全局動物衛生課</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家畜防疫対策室病原体管理班</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p>
        </p:txBody>
      </p:sp>
    </p:spTree>
    <p:extLst>
      <p:ext uri="{BB962C8B-B14F-4D97-AF65-F5344CB8AC3E}">
        <p14:creationId xmlns:p14="http://schemas.microsoft.com/office/powerpoint/2010/main" val="7285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593B478-29CE-49A7-B350-62D633020F9F}"/>
              </a:ext>
            </a:extLst>
          </p:cNvPr>
          <p:cNvSpPr/>
          <p:nvPr/>
        </p:nvSpPr>
        <p:spPr>
          <a:xfrm>
            <a:off x="1" y="781091"/>
            <a:ext cx="7389439" cy="671338"/>
          </a:xfrm>
          <a:prstGeom prst="rect">
            <a:avLst/>
          </a:prstGeom>
        </p:spPr>
        <p:txBody>
          <a:bodyPr wrap="square">
            <a:spAutoFit/>
          </a:bodyPr>
          <a:lstStyle/>
          <a:p>
            <a:pPr>
              <a:lnSpc>
                <a:spcPts val="2400"/>
              </a:lnSpc>
              <a:defRPr/>
            </a:pPr>
            <a:r>
              <a:rPr lang="ja-JP" altLang="en-US" sz="1800" dirty="0">
                <a:latin typeface="+mn-ea"/>
              </a:rPr>
              <a:t>○目的別に資材等の保管場所を設定し、毎週　  　曜日整理・整頓し、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18" name="正方形/長方形 17">
            <a:extLst>
              <a:ext uri="{FF2B5EF4-FFF2-40B4-BE49-F238E27FC236}">
                <a16:creationId xmlns:a16="http://schemas.microsoft.com/office/drawing/2014/main" id="{86BF1310-D10C-40DB-819A-51F95D634D09}"/>
              </a:ext>
            </a:extLst>
          </p:cNvPr>
          <p:cNvSpPr/>
          <p:nvPr/>
        </p:nvSpPr>
        <p:spPr>
          <a:xfrm>
            <a:off x="55494" y="1926543"/>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7D0C9844-D471-4A33-8B6A-E88541FF1120}"/>
              </a:ext>
            </a:extLst>
          </p:cNvPr>
          <p:cNvSpPr txBox="1"/>
          <p:nvPr/>
        </p:nvSpPr>
        <p:spPr>
          <a:xfrm>
            <a:off x="4558974" y="843527"/>
            <a:ext cx="288032" cy="307777"/>
          </a:xfrm>
          <a:prstGeom prst="rect">
            <a:avLst/>
          </a:prstGeom>
          <a:noFill/>
          <a:ln>
            <a:solidFill>
              <a:schemeClr val="tx1"/>
            </a:solidFill>
          </a:ln>
        </p:spPr>
        <p:txBody>
          <a:bodyPr wrap="square" rtlCol="0">
            <a:spAutoFit/>
          </a:bodyPr>
          <a:lstStyle/>
          <a:p>
            <a:pPr algn="ctr"/>
            <a:r>
              <a:rPr kumimoji="1" lang="ja-JP" altLang="en-US" sz="1400" dirty="0">
                <a:latin typeface="ＭＳ 明朝" panose="02020609040205080304" pitchFamily="17" charset="-128"/>
                <a:ea typeface="ＭＳ 明朝" panose="02020609040205080304" pitchFamily="17" charset="-128"/>
              </a:rPr>
              <a:t>●</a:t>
            </a:r>
          </a:p>
        </p:txBody>
      </p:sp>
      <p:sp>
        <p:nvSpPr>
          <p:cNvPr id="25" name="正方形/長方形 24">
            <a:extLst>
              <a:ext uri="{FF2B5EF4-FFF2-40B4-BE49-F238E27FC236}">
                <a16:creationId xmlns:a16="http://schemas.microsoft.com/office/drawing/2014/main" id="{5415F21C-AF00-4FF7-9DE8-2EC2FC8A3099}"/>
              </a:ext>
            </a:extLst>
          </p:cNvPr>
          <p:cNvSpPr/>
          <p:nvPr/>
        </p:nvSpPr>
        <p:spPr>
          <a:xfrm>
            <a:off x="43564" y="6727900"/>
            <a:ext cx="6697804" cy="979114"/>
          </a:xfrm>
          <a:prstGeom prst="rect">
            <a:avLst/>
          </a:prstGeom>
        </p:spPr>
        <p:txBody>
          <a:bodyPr wrap="square">
            <a:spAutoFit/>
          </a:bodyPr>
          <a:lstStyle/>
          <a:p>
            <a:pPr>
              <a:lnSpc>
                <a:spcPts val="2400"/>
              </a:lnSpc>
              <a:defRPr/>
            </a:pPr>
            <a:r>
              <a:rPr lang="ja-JP" altLang="en-US" sz="1800" dirty="0">
                <a:latin typeface="+mn-ea"/>
              </a:rPr>
              <a:t>○毎月、</a:t>
            </a:r>
            <a:endParaRPr lang="en-US" altLang="ja-JP" sz="1800" dirty="0">
              <a:latin typeface="+mn-ea"/>
            </a:endParaRPr>
          </a:p>
          <a:p>
            <a:pPr>
              <a:lnSpc>
                <a:spcPts val="2400"/>
              </a:lnSpc>
              <a:defRPr/>
            </a:pPr>
            <a:r>
              <a:rPr lang="ja-JP" altLang="en-US" sz="1800" dirty="0">
                <a:latin typeface="+mn-ea"/>
              </a:rPr>
              <a:t>　　　　　　　　　　   が衛生管理区域内及び防護柵の周囲を除草し、</a:t>
            </a:r>
            <a:endParaRPr lang="en-US" altLang="ja-JP" sz="1800" dirty="0">
              <a:latin typeface="+mn-ea"/>
            </a:endParaRPr>
          </a:p>
          <a:p>
            <a:pPr>
              <a:lnSpc>
                <a:spcPts val="2400"/>
              </a:lnSpc>
              <a:defRPr/>
            </a:pPr>
            <a:r>
              <a:rPr lang="ja-JP" altLang="en-US" sz="1800" dirty="0">
                <a:latin typeface="+mn-ea"/>
              </a:rPr>
              <a:t>　　</a:t>
            </a:r>
            <a:r>
              <a:rPr lang="en-US" altLang="ja-JP" sz="1800" dirty="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6" name="テキスト ボックス 25">
            <a:extLst>
              <a:ext uri="{FF2B5EF4-FFF2-40B4-BE49-F238E27FC236}">
                <a16:creationId xmlns:a16="http://schemas.microsoft.com/office/drawing/2014/main" id="{85ABE802-D2E0-42CA-B98E-8A75D9CCC7D5}"/>
              </a:ext>
            </a:extLst>
          </p:cNvPr>
          <p:cNvSpPr txBox="1"/>
          <p:nvPr/>
        </p:nvSpPr>
        <p:spPr>
          <a:xfrm>
            <a:off x="161522" y="7073833"/>
            <a:ext cx="161036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7" name="テキスト ボックス 26">
            <a:extLst>
              <a:ext uri="{FF2B5EF4-FFF2-40B4-BE49-F238E27FC236}">
                <a16:creationId xmlns:a16="http://schemas.microsoft.com/office/drawing/2014/main" id="{B92B7E6A-7545-4029-85E2-81A2FE8BF67B}"/>
              </a:ext>
            </a:extLst>
          </p:cNvPr>
          <p:cNvSpPr txBox="1"/>
          <p:nvPr/>
        </p:nvSpPr>
        <p:spPr>
          <a:xfrm>
            <a:off x="945774"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6" name="正方形/長方形 35">
            <a:extLst>
              <a:ext uri="{FF2B5EF4-FFF2-40B4-BE49-F238E27FC236}">
                <a16:creationId xmlns:a16="http://schemas.microsoft.com/office/drawing/2014/main" id="{4B2A186F-FAD2-4A55-93DC-7967B22E6E6B}"/>
              </a:ext>
            </a:extLst>
          </p:cNvPr>
          <p:cNvSpPr/>
          <p:nvPr/>
        </p:nvSpPr>
        <p:spPr>
          <a:xfrm>
            <a:off x="82314" y="5444549"/>
            <a:ext cx="164271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7" name="正方形/長方形 36">
            <a:extLst>
              <a:ext uri="{FF2B5EF4-FFF2-40B4-BE49-F238E27FC236}">
                <a16:creationId xmlns:a16="http://schemas.microsoft.com/office/drawing/2014/main" id="{D3441332-8D3E-416D-9E8A-62E617BEE163}"/>
              </a:ext>
            </a:extLst>
          </p:cNvPr>
          <p:cNvSpPr/>
          <p:nvPr/>
        </p:nvSpPr>
        <p:spPr>
          <a:xfrm>
            <a:off x="113751" y="3823656"/>
            <a:ext cx="1669531" cy="58551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latin typeface="ＭＳ 明朝" panose="02020609040205080304" pitchFamily="17" charset="-128"/>
                <a:ea typeface="ＭＳ 明朝" panose="02020609040205080304" pitchFamily="17" charset="-128"/>
              </a:rPr>
              <a:t>担当：</a:t>
            </a:r>
            <a:endParaRPr kumimoji="1" lang="en-US" altLang="ja-JP" sz="1400" dirty="0">
              <a:solidFill>
                <a:schemeClr val="tx1"/>
              </a:solidFill>
              <a:latin typeface="ＭＳ 明朝" panose="02020609040205080304" pitchFamily="17" charset="-128"/>
              <a:ea typeface="ＭＳ 明朝" panose="02020609040205080304" pitchFamily="17" charset="-128"/>
            </a:endParaRPr>
          </a:p>
          <a:p>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記載</a:t>
            </a:r>
            <a:r>
              <a:rPr kumimoji="1" lang="en-US" altLang="ja-JP" sz="1400" dirty="0">
                <a:solidFill>
                  <a:schemeClr val="tx1"/>
                </a:solidFill>
                <a:latin typeface="ＭＳ 明朝" panose="02020609040205080304" pitchFamily="17" charset="-128"/>
                <a:ea typeface="ＭＳ 明朝" panose="02020609040205080304" pitchFamily="17" charset="-128"/>
              </a:rPr>
              <a:t>】</a:t>
            </a:r>
            <a:r>
              <a:rPr kumimoji="1" lang="ja-JP" altLang="en-US" sz="1400" dirty="0">
                <a:solidFill>
                  <a:schemeClr val="tx1"/>
                </a:solidFill>
                <a:latin typeface="ＭＳ 明朝" panose="02020609040205080304" pitchFamily="17" charset="-128"/>
                <a:ea typeface="ＭＳ 明朝" panose="02020609040205080304" pitchFamily="17" charset="-128"/>
              </a:rPr>
              <a:t>従事者名</a:t>
            </a:r>
            <a:endParaRPr kumimoji="1" lang="en-US" altLang="ja-JP" sz="1400" dirty="0">
              <a:solidFill>
                <a:schemeClr val="tx1"/>
              </a:solidFill>
              <a:latin typeface="ＭＳ 明朝" panose="02020609040205080304" pitchFamily="17" charset="-128"/>
              <a:ea typeface="ＭＳ 明朝" panose="02020609040205080304" pitchFamily="17" charset="-128"/>
            </a:endParaRPr>
          </a:p>
        </p:txBody>
      </p:sp>
      <p:sp>
        <p:nvSpPr>
          <p:cNvPr id="30" name="テキスト ボックス 29">
            <a:extLst>
              <a:ext uri="{FF2B5EF4-FFF2-40B4-BE49-F238E27FC236}">
                <a16:creationId xmlns:a16="http://schemas.microsoft.com/office/drawing/2014/main" id="{6BB0715B-CA71-44AD-A27B-31630B74EFBE}"/>
              </a:ext>
            </a:extLst>
          </p:cNvPr>
          <p:cNvSpPr txBox="1"/>
          <p:nvPr/>
        </p:nvSpPr>
        <p:spPr>
          <a:xfrm>
            <a:off x="118831" y="7388962"/>
            <a:ext cx="285833"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452404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48AB5866-2B13-4DDF-B0E6-B7E2E12E29B6}"/>
              </a:ext>
            </a:extLst>
          </p:cNvPr>
          <p:cNvSpPr/>
          <p:nvPr/>
        </p:nvSpPr>
        <p:spPr>
          <a:xfrm>
            <a:off x="51314" y="1010671"/>
            <a:ext cx="6806686" cy="5595763"/>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は、豚舎周囲を毎日見回り、こぼれ餌があればその都度、清掃する。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a:t>
            </a:r>
            <a:r>
              <a:rPr lang="en-US" altLang="ja-JP" sz="1867" dirty="0">
                <a:latin typeface="+mn-ea"/>
              </a:rPr>
              <a:t>                           </a:t>
            </a:r>
            <a:r>
              <a:rPr lang="ja-JP" altLang="en-US" sz="1867" dirty="0">
                <a:latin typeface="+mn-ea"/>
              </a:rPr>
              <a:t>は毎週     曜日と     曜日、タンクの下に消石灰を散布し、業務日誌に記録する。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en-US" altLang="ja-JP" sz="1867" dirty="0">
                <a:latin typeface="+mn-ea"/>
              </a:rPr>
              <a:t>              </a:t>
            </a:r>
            <a:r>
              <a:rPr lang="ja-JP" altLang="en-US" sz="1867" dirty="0">
                <a:latin typeface="+mn-ea"/>
              </a:rPr>
              <a:t>　　</a:t>
            </a:r>
            <a:r>
              <a:rPr lang="en-US" altLang="ja-JP" sz="1867" dirty="0">
                <a:latin typeface="+mn-ea"/>
              </a:rPr>
              <a:t>      </a:t>
            </a:r>
            <a:r>
              <a:rPr lang="ja-JP" altLang="en-US" sz="1867" dirty="0">
                <a:latin typeface="+mn-ea"/>
              </a:rPr>
              <a:t>が給餌後に蓋を閉め、蓋等の破損がないか確認する。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　　　　　　　　　　　　　　      に報告後、業務日誌にも記録する。</a:t>
            </a:r>
            <a:endParaRPr lang="en-US" altLang="ja-JP" sz="1867" dirty="0">
              <a:latin typeface="+mn-ea"/>
            </a:endParaRPr>
          </a:p>
        </p:txBody>
      </p:sp>
      <p:pic>
        <p:nvPicPr>
          <p:cNvPr id="80" name="図 79">
            <a:extLst>
              <a:ext uri="{FF2B5EF4-FFF2-40B4-BE49-F238E27FC236}">
                <a16:creationId xmlns:a16="http://schemas.microsoft.com/office/drawing/2014/main"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893318"/>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id="{18FFCDE6-1D29-4E01-AD1D-22839DD23FEF}"/>
              </a:ext>
            </a:extLst>
          </p:cNvPr>
          <p:cNvPicPr>
            <a:picLocks noChangeAspect="1"/>
          </p:cNvPicPr>
          <p:nvPr/>
        </p:nvPicPr>
        <p:blipFill>
          <a:blip r:embed="rId4"/>
          <a:stretch>
            <a:fillRect/>
          </a:stretch>
        </p:blipFill>
        <p:spPr>
          <a:xfrm>
            <a:off x="3600926" y="6537413"/>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id="{330FE19A-B493-4E4C-924D-98FC974D52FB}"/>
              </a:ext>
            </a:extLst>
          </p:cNvPr>
          <p:cNvPicPr>
            <a:picLocks noChangeAspect="1"/>
          </p:cNvPicPr>
          <p:nvPr/>
        </p:nvPicPr>
        <p:blipFill>
          <a:blip r:embed="rId5"/>
          <a:stretch>
            <a:fillRect/>
          </a:stretch>
        </p:blipFill>
        <p:spPr>
          <a:xfrm>
            <a:off x="194958" y="6581778"/>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id="{31254437-C956-420F-9834-8DA58DA41A01}"/>
              </a:ext>
            </a:extLst>
          </p:cNvPr>
          <p:cNvSpPr/>
          <p:nvPr/>
        </p:nvSpPr>
        <p:spPr>
          <a:xfrm rot="21075870">
            <a:off x="2710952" y="4173026"/>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18" name="テキスト ボックス 17">
            <a:extLst>
              <a:ext uri="{FF2B5EF4-FFF2-40B4-BE49-F238E27FC236}">
                <a16:creationId xmlns:a16="http://schemas.microsoft.com/office/drawing/2014/main" id="{A864A4E1-E675-40A3-965F-6748874EBE50}"/>
              </a:ext>
            </a:extLst>
          </p:cNvPr>
          <p:cNvSpPr txBox="1"/>
          <p:nvPr/>
        </p:nvSpPr>
        <p:spPr>
          <a:xfrm>
            <a:off x="487260" y="1365139"/>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6F04D69B-196A-4A0A-B7A2-2E69197B393B}"/>
              </a:ext>
            </a:extLst>
          </p:cNvPr>
          <p:cNvSpPr txBox="1"/>
          <p:nvPr/>
        </p:nvSpPr>
        <p:spPr>
          <a:xfrm>
            <a:off x="3600926" y="5920407"/>
            <a:ext cx="259405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10B4327E-8DD1-4EA4-8B18-D9FB5FB28A0C}"/>
              </a:ext>
            </a:extLst>
          </p:cNvPr>
          <p:cNvSpPr txBox="1"/>
          <p:nvPr/>
        </p:nvSpPr>
        <p:spPr>
          <a:xfrm>
            <a:off x="487260" y="230446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AE2E7FD-0259-45C3-AA3D-CF4DC41AAC19}"/>
              </a:ext>
            </a:extLst>
          </p:cNvPr>
          <p:cNvSpPr txBox="1"/>
          <p:nvPr/>
        </p:nvSpPr>
        <p:spPr>
          <a:xfrm>
            <a:off x="3067347" y="2289230"/>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8BD3D284-8A32-4313-A6A8-0EC54E6D6E67}"/>
              </a:ext>
            </a:extLst>
          </p:cNvPr>
          <p:cNvSpPr txBox="1"/>
          <p:nvPr/>
        </p:nvSpPr>
        <p:spPr>
          <a:xfrm>
            <a:off x="4093592" y="2282949"/>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6" name="テキスト ボックス 25">
            <a:extLst>
              <a:ext uri="{FF2B5EF4-FFF2-40B4-BE49-F238E27FC236}">
                <a16:creationId xmlns:a16="http://schemas.microsoft.com/office/drawing/2014/main" id="{3EC60B82-8EFB-41CA-AC31-55AE6415D273}"/>
              </a:ext>
            </a:extLst>
          </p:cNvPr>
          <p:cNvSpPr txBox="1"/>
          <p:nvPr/>
        </p:nvSpPr>
        <p:spPr>
          <a:xfrm>
            <a:off x="1441747" y="5333987"/>
            <a:ext cx="171760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55648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8A4C3E34-B1DA-460A-B2C4-DBBBD6B954D2}"/>
              </a:ext>
            </a:extLst>
          </p:cNvPr>
          <p:cNvSpPr/>
          <p:nvPr/>
        </p:nvSpPr>
        <p:spPr>
          <a:xfrm>
            <a:off x="0" y="1406953"/>
            <a:ext cx="6858000" cy="6413422"/>
          </a:xfrm>
          <a:prstGeom prst="rect">
            <a:avLst/>
          </a:prstGeom>
        </p:spPr>
        <p:txBody>
          <a:bodyPr wrap="square">
            <a:spAutoFit/>
          </a:bodyPr>
          <a:lstStyle/>
          <a:p>
            <a:r>
              <a:rPr lang="ja-JP" altLang="en-US" sz="1867" dirty="0">
                <a:latin typeface="+mn-ea"/>
              </a:rPr>
              <a:t>○　　　　　　　　　　　 が毎朝、塩素消毒装置の稼働状況を確認する。</a:t>
            </a:r>
            <a:endParaRPr lang="en-US" altLang="ja-JP" sz="1867" dirty="0">
              <a:latin typeface="+mn-ea"/>
            </a:endParaRPr>
          </a:p>
          <a:p>
            <a:endParaRPr lang="en-US" altLang="ja-JP" sz="1867" dirty="0">
              <a:latin typeface="+mn-ea"/>
            </a:endParaRPr>
          </a:p>
          <a:p>
            <a:r>
              <a:rPr lang="ja-JP" altLang="en-US" sz="1867" dirty="0">
                <a:latin typeface="+mn-ea"/>
              </a:rPr>
              <a:t>○　　　　　　　　　　   が飲水の塩素濃度チェックを１日　　　回実施し、記録する。塩素濃度に異状が確認された場合、装置に故障がないか確認し、故障の場合、　　　　　　　　　　　　　　　に報告後、業務日誌にも記録する。</a:t>
            </a:r>
            <a:endParaRPr lang="en-US" altLang="ja-JP" sz="1867" dirty="0">
              <a:latin typeface="+mn-ea"/>
            </a:endParaRPr>
          </a:p>
          <a:p>
            <a:endParaRPr lang="en-US" altLang="ja-JP" sz="1867" dirty="0">
              <a:latin typeface="+mn-ea"/>
            </a:endParaRPr>
          </a:p>
          <a:p>
            <a:r>
              <a:rPr lang="ja-JP" altLang="en-US" sz="1867" dirty="0">
                <a:latin typeface="+mn-ea"/>
              </a:rPr>
              <a:t>○　　　　　　　　　　　　　　　 は業者に装置の修繕を依頼する。</a:t>
            </a:r>
            <a:endParaRPr lang="en-US" altLang="ja-JP" sz="1867" dirty="0">
              <a:latin typeface="+mn-ea"/>
            </a:endParaRPr>
          </a:p>
          <a:p>
            <a:endParaRPr lang="en-US" altLang="ja-JP" sz="1867" dirty="0">
              <a:latin typeface="+mn-ea"/>
            </a:endParaRPr>
          </a:p>
          <a:p>
            <a:r>
              <a:rPr lang="ja-JP" altLang="en-US" sz="1867" dirty="0">
                <a:latin typeface="+mn-ea"/>
              </a:rPr>
              <a:t>○　　　　　　　　　　  が、　　　　　　　　　　　　　  、水質検査を実施し、　　　　　　　　　　　　　　　</a:t>
            </a:r>
            <a:endParaRPr lang="en-US" altLang="ja-JP" sz="1867" dirty="0">
              <a:latin typeface="+mn-ea"/>
            </a:endParaRPr>
          </a:p>
          <a:p>
            <a:r>
              <a:rPr lang="ja-JP" altLang="en-US" sz="1867" dirty="0">
                <a:latin typeface="+mn-ea"/>
              </a:rPr>
              <a:t>　　　　　　　　　　　　　　　　  に結果を報告し、結果は事務所のファイ</a:t>
            </a:r>
            <a:endParaRPr lang="en-US" altLang="ja-JP" sz="1867" dirty="0">
              <a:latin typeface="+mn-ea"/>
            </a:endParaRPr>
          </a:p>
          <a:p>
            <a:r>
              <a:rPr lang="ja-JP" altLang="en-US" sz="1867" dirty="0">
                <a:latin typeface="+mn-ea"/>
              </a:rPr>
              <a:t>　　ルに保管する。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r>
              <a:rPr lang="ja-JP" altLang="en-US" sz="1867" dirty="0">
                <a:latin typeface="+mn-ea"/>
              </a:rPr>
              <a:t>○　　　　　　　　　　  は水場の防鳥ネットについて、毎週　　　曜日、破損の有無を確認する。破損が確認された際は、随時補修し、</a:t>
            </a:r>
            <a:endParaRPr lang="en-US" altLang="ja-JP" sz="1867" dirty="0">
              <a:latin typeface="+mn-ea"/>
            </a:endParaRPr>
          </a:p>
          <a:p>
            <a:r>
              <a:rPr lang="ja-JP" altLang="en-US" sz="1867" dirty="0">
                <a:latin typeface="+mn-ea"/>
              </a:rPr>
              <a:t>　　　　　　　　　　　　　　   に報告後、事務所の作業日誌に記録する。</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pic>
        <p:nvPicPr>
          <p:cNvPr id="12" name="図 11">
            <a:extLst>
              <a:ext uri="{FF2B5EF4-FFF2-40B4-BE49-F238E27FC236}">
                <a16:creationId xmlns:a16="http://schemas.microsoft.com/office/drawing/2014/main" id="{91B71656-F0BF-42C7-ADA9-02B9F3A12FC3}"/>
              </a:ext>
            </a:extLst>
          </p:cNvPr>
          <p:cNvPicPr>
            <a:picLocks noChangeAspect="1"/>
          </p:cNvPicPr>
          <p:nvPr/>
        </p:nvPicPr>
        <p:blipFill>
          <a:blip r:embed="rId3"/>
          <a:stretch>
            <a:fillRect/>
          </a:stretch>
        </p:blipFill>
        <p:spPr>
          <a:xfrm>
            <a:off x="3717032" y="7488771"/>
            <a:ext cx="2394400" cy="1531935"/>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id="{6FEA2CC4-34C1-4886-8C2B-F7E66BE0A185}"/>
              </a:ext>
            </a:extLst>
          </p:cNvPr>
          <p:cNvPicPr>
            <a:picLocks noChangeAspect="1"/>
          </p:cNvPicPr>
          <p:nvPr/>
        </p:nvPicPr>
        <p:blipFill>
          <a:blip r:embed="rId4"/>
          <a:stretch>
            <a:fillRect/>
          </a:stretch>
        </p:blipFill>
        <p:spPr>
          <a:xfrm>
            <a:off x="3717032" y="471741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19" name="テキスト ボックス 18">
            <a:extLst>
              <a:ext uri="{FF2B5EF4-FFF2-40B4-BE49-F238E27FC236}">
                <a16:creationId xmlns:a16="http://schemas.microsoft.com/office/drawing/2014/main" id="{81F54D0C-B79D-4B06-A496-4D10832D7560}"/>
              </a:ext>
            </a:extLst>
          </p:cNvPr>
          <p:cNvSpPr txBox="1"/>
          <p:nvPr/>
        </p:nvSpPr>
        <p:spPr>
          <a:xfrm>
            <a:off x="2410177" y="2581274"/>
            <a:ext cx="233963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4F5A9CE6-394E-47D8-B0F2-035C27F8157A}"/>
              </a:ext>
            </a:extLst>
          </p:cNvPr>
          <p:cNvSpPr txBox="1"/>
          <p:nvPr/>
        </p:nvSpPr>
        <p:spPr>
          <a:xfrm>
            <a:off x="436092" y="1455911"/>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3" name="テキスト ボックス 22">
            <a:extLst>
              <a:ext uri="{FF2B5EF4-FFF2-40B4-BE49-F238E27FC236}">
                <a16:creationId xmlns:a16="http://schemas.microsoft.com/office/drawing/2014/main" id="{9B7A2733-A7B7-4481-948F-F8E129EAF501}"/>
              </a:ext>
            </a:extLst>
          </p:cNvPr>
          <p:cNvSpPr txBox="1"/>
          <p:nvPr/>
        </p:nvSpPr>
        <p:spPr>
          <a:xfrm>
            <a:off x="5445224" y="1985241"/>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C019036E-733B-425F-9E7B-83645E7A63A2}"/>
              </a:ext>
            </a:extLst>
          </p:cNvPr>
          <p:cNvSpPr txBox="1"/>
          <p:nvPr/>
        </p:nvSpPr>
        <p:spPr>
          <a:xfrm>
            <a:off x="392711" y="396339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5" name="テキスト ボックス 24">
            <a:extLst>
              <a:ext uri="{FF2B5EF4-FFF2-40B4-BE49-F238E27FC236}">
                <a16:creationId xmlns:a16="http://schemas.microsoft.com/office/drawing/2014/main" id="{CE75F013-F6F9-461A-BB2F-C831CD3A8D75}"/>
              </a:ext>
            </a:extLst>
          </p:cNvPr>
          <p:cNvSpPr txBox="1"/>
          <p:nvPr/>
        </p:nvSpPr>
        <p:spPr>
          <a:xfrm>
            <a:off x="2410177" y="3978840"/>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6" name="テキスト ボックス 25">
            <a:extLst>
              <a:ext uri="{FF2B5EF4-FFF2-40B4-BE49-F238E27FC236}">
                <a16:creationId xmlns:a16="http://schemas.microsoft.com/office/drawing/2014/main" id="{EB048E6D-A83F-42D2-B9F3-7B453F74DED2}"/>
              </a:ext>
            </a:extLst>
          </p:cNvPr>
          <p:cNvSpPr txBox="1"/>
          <p:nvPr/>
        </p:nvSpPr>
        <p:spPr>
          <a:xfrm>
            <a:off x="395155" y="4303713"/>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7" name="テキスト ボックス 26">
            <a:extLst>
              <a:ext uri="{FF2B5EF4-FFF2-40B4-BE49-F238E27FC236}">
                <a16:creationId xmlns:a16="http://schemas.microsoft.com/office/drawing/2014/main" id="{543BE1E7-01B0-468F-BC59-41AC4CFB66A8}"/>
              </a:ext>
            </a:extLst>
          </p:cNvPr>
          <p:cNvSpPr txBox="1"/>
          <p:nvPr/>
        </p:nvSpPr>
        <p:spPr>
          <a:xfrm>
            <a:off x="354483" y="6549372"/>
            <a:ext cx="163426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8" name="テキスト ボックス 27">
            <a:extLst>
              <a:ext uri="{FF2B5EF4-FFF2-40B4-BE49-F238E27FC236}">
                <a16:creationId xmlns:a16="http://schemas.microsoft.com/office/drawing/2014/main" id="{B9DCE58F-E6FF-467E-9962-AA2241EBB888}"/>
              </a:ext>
            </a:extLst>
          </p:cNvPr>
          <p:cNvSpPr txBox="1"/>
          <p:nvPr/>
        </p:nvSpPr>
        <p:spPr>
          <a:xfrm>
            <a:off x="5589240" y="655817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9" name="テキスト ボックス 28">
            <a:extLst>
              <a:ext uri="{FF2B5EF4-FFF2-40B4-BE49-F238E27FC236}">
                <a16:creationId xmlns:a16="http://schemas.microsoft.com/office/drawing/2014/main" id="{EE131AA6-A432-4144-8DD8-618DE4FD98FD}"/>
              </a:ext>
            </a:extLst>
          </p:cNvPr>
          <p:cNvSpPr txBox="1"/>
          <p:nvPr/>
        </p:nvSpPr>
        <p:spPr>
          <a:xfrm>
            <a:off x="144015" y="7137667"/>
            <a:ext cx="233963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8" name="テキスト ボックス 17">
            <a:extLst>
              <a:ext uri="{FF2B5EF4-FFF2-40B4-BE49-F238E27FC236}">
                <a16:creationId xmlns:a16="http://schemas.microsoft.com/office/drawing/2014/main" id="{15F8FF14-B79E-41A2-AD14-823E11ED24B9}"/>
              </a:ext>
            </a:extLst>
          </p:cNvPr>
          <p:cNvSpPr txBox="1"/>
          <p:nvPr/>
        </p:nvSpPr>
        <p:spPr>
          <a:xfrm>
            <a:off x="404664" y="2016018"/>
            <a:ext cx="162475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20" name="テキスト ボックス 19">
            <a:extLst>
              <a:ext uri="{FF2B5EF4-FFF2-40B4-BE49-F238E27FC236}">
                <a16:creationId xmlns:a16="http://schemas.microsoft.com/office/drawing/2014/main" id="{D7F462B5-F01B-4E33-A133-F7F442C44008}"/>
              </a:ext>
            </a:extLst>
          </p:cNvPr>
          <p:cNvSpPr txBox="1"/>
          <p:nvPr/>
        </p:nvSpPr>
        <p:spPr>
          <a:xfrm>
            <a:off x="354483" y="3443374"/>
            <a:ext cx="233963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362945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8424E6-F900-41DF-A2AB-3BB56A066672}"/>
              </a:ext>
            </a:extLst>
          </p:cNvPr>
          <p:cNvSpPr/>
          <p:nvPr/>
        </p:nvSpPr>
        <p:spPr>
          <a:xfrm>
            <a:off x="204856" y="1125733"/>
            <a:ext cx="6592175" cy="1594667"/>
          </a:xfrm>
          <a:prstGeom prst="rect">
            <a:avLst/>
          </a:prstGeom>
        </p:spPr>
        <p:txBody>
          <a:bodyPr wrap="square">
            <a:spAutoFit/>
          </a:bodyPr>
          <a:lstStyle/>
          <a:p>
            <a:pPr>
              <a:lnSpc>
                <a:spcPts val="2400"/>
              </a:lnSpc>
              <a:defRPr/>
            </a:pPr>
            <a:r>
              <a:rPr lang="ja-JP" altLang="en-US" sz="1867" dirty="0">
                <a:latin typeface="+mn-ea"/>
              </a:rPr>
              <a:t>○毎週　　　曜日　　　　　　　　　　   が、衛生管理区域の外周を見回り、野生動物の痕跡（糞、足跡、掘り返し跡等）がないか確認する。確認された場合、　　　　　　　　　　　　　　　   に報告後、作業日誌にも記録する。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37" name="テキスト ボックス 36">
            <a:extLst>
              <a:ext uri="{FF2B5EF4-FFF2-40B4-BE49-F238E27FC236}">
                <a16:creationId xmlns:a16="http://schemas.microsoft.com/office/drawing/2014/main" id="{3E998A3F-00D2-4679-A458-4B85DF1A1438}"/>
              </a:ext>
            </a:extLst>
          </p:cNvPr>
          <p:cNvSpPr txBox="1"/>
          <p:nvPr/>
        </p:nvSpPr>
        <p:spPr>
          <a:xfrm>
            <a:off x="1988838" y="1140109"/>
            <a:ext cx="165618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48" name="テキスト ボックス 47">
            <a:extLst>
              <a:ext uri="{FF2B5EF4-FFF2-40B4-BE49-F238E27FC236}">
                <a16:creationId xmlns:a16="http://schemas.microsoft.com/office/drawing/2014/main"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383194"/>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防護柵・防鳥ネット</a:t>
            </a:r>
          </a:p>
        </p:txBody>
      </p:sp>
      <p:sp>
        <p:nvSpPr>
          <p:cNvPr id="56" name="正方形/長方形 55">
            <a:extLst>
              <a:ext uri="{FF2B5EF4-FFF2-40B4-BE49-F238E27FC236}">
                <a16:creationId xmlns:a16="http://schemas.microsoft.com/office/drawing/2014/main" id="{06240376-42D9-40E7-B334-5CB9F93C9AE4}"/>
              </a:ext>
            </a:extLst>
          </p:cNvPr>
          <p:cNvSpPr/>
          <p:nvPr/>
        </p:nvSpPr>
        <p:spPr>
          <a:xfrm>
            <a:off x="197786" y="6093421"/>
            <a:ext cx="6622419" cy="1286891"/>
          </a:xfrm>
          <a:prstGeom prst="rect">
            <a:avLst/>
          </a:prstGeom>
        </p:spPr>
        <p:txBody>
          <a:bodyPr wrap="square">
            <a:spAutoFit/>
          </a:bodyPr>
          <a:lstStyle/>
          <a:p>
            <a:pPr>
              <a:lnSpc>
                <a:spcPts val="2400"/>
              </a:lnSpc>
              <a:defRPr/>
            </a:pPr>
            <a:r>
              <a:rPr lang="ja-JP" altLang="en-US" sz="1867" dirty="0">
                <a:latin typeface="+mn-ea"/>
              </a:rPr>
              <a:t>毎週　　 曜日、　　　　　　　　　　  が防護柵と防鳥ネットの破損がないか見回りを行う。破損があった場合は、衛生管理区域内に備えてある道具や材料を使って補修し、 　　　　　　　　　　　　　　   に報告後、作業日誌にも記録する。</a:t>
            </a:r>
            <a:endParaRPr lang="en-US" altLang="ja-JP" sz="1867" dirty="0">
              <a:latin typeface="+mn-ea"/>
            </a:endParaRPr>
          </a:p>
        </p:txBody>
      </p:sp>
      <p:sp>
        <p:nvSpPr>
          <p:cNvPr id="57" name="テキスト ボックス 56">
            <a:extLst>
              <a:ext uri="{FF2B5EF4-FFF2-40B4-BE49-F238E27FC236}">
                <a16:creationId xmlns:a16="http://schemas.microsoft.com/office/drawing/2014/main" id="{156C729E-344D-4B3B-8C16-F0FB62CDEB1F}"/>
              </a:ext>
            </a:extLst>
          </p:cNvPr>
          <p:cNvSpPr txBox="1"/>
          <p:nvPr/>
        </p:nvSpPr>
        <p:spPr>
          <a:xfrm>
            <a:off x="1817478" y="6145110"/>
            <a:ext cx="1611522"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8" name="テキスト ボックス 57">
            <a:extLst>
              <a:ext uri="{FF2B5EF4-FFF2-40B4-BE49-F238E27FC236}">
                <a16:creationId xmlns:a16="http://schemas.microsoft.com/office/drawing/2014/main" id="{8CD05379-EA91-4F18-9CD2-5D18A4AAA7C7}"/>
              </a:ext>
            </a:extLst>
          </p:cNvPr>
          <p:cNvSpPr txBox="1"/>
          <p:nvPr/>
        </p:nvSpPr>
        <p:spPr>
          <a:xfrm>
            <a:off x="769245" y="61306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id="{8C769A90-5821-448A-B20D-7DA457484C6F}"/>
              </a:ext>
            </a:extLst>
          </p:cNvPr>
          <p:cNvSpPr txBox="1"/>
          <p:nvPr/>
        </p:nvSpPr>
        <p:spPr>
          <a:xfrm>
            <a:off x="1052736" y="1144299"/>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sp>
        <p:nvSpPr>
          <p:cNvPr id="20" name="テキスト ボックス 19">
            <a:extLst>
              <a:ext uri="{FF2B5EF4-FFF2-40B4-BE49-F238E27FC236}">
                <a16:creationId xmlns:a16="http://schemas.microsoft.com/office/drawing/2014/main" id="{4401B296-0E9C-485B-9C94-D6867660ABEF}"/>
              </a:ext>
            </a:extLst>
          </p:cNvPr>
          <p:cNvSpPr txBox="1"/>
          <p:nvPr/>
        </p:nvSpPr>
        <p:spPr>
          <a:xfrm>
            <a:off x="3942927" y="6736866"/>
            <a:ext cx="245749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22" name="テキスト ボックス 21">
            <a:extLst>
              <a:ext uri="{FF2B5EF4-FFF2-40B4-BE49-F238E27FC236}">
                <a16:creationId xmlns:a16="http://schemas.microsoft.com/office/drawing/2014/main" id="{3DE595C0-EC00-483E-AEBD-E994AB364741}"/>
              </a:ext>
            </a:extLst>
          </p:cNvPr>
          <p:cNvSpPr txBox="1"/>
          <p:nvPr/>
        </p:nvSpPr>
        <p:spPr>
          <a:xfrm>
            <a:off x="2413422" y="1789605"/>
            <a:ext cx="252774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pic>
        <p:nvPicPr>
          <p:cNvPr id="3" name="図 2">
            <a:extLst>
              <a:ext uri="{FF2B5EF4-FFF2-40B4-BE49-F238E27FC236}">
                <a16:creationId xmlns:a16="http://schemas.microsoft.com/office/drawing/2014/main" id="{2C7369BC-7878-41A0-843E-A15483F5D711}"/>
              </a:ext>
            </a:extLst>
          </p:cNvPr>
          <p:cNvPicPr>
            <a:picLocks noChangeAspect="1"/>
          </p:cNvPicPr>
          <p:nvPr/>
        </p:nvPicPr>
        <p:blipFill>
          <a:blip r:embed="rId6"/>
          <a:stretch>
            <a:fillRect/>
          </a:stretch>
        </p:blipFill>
        <p:spPr>
          <a:xfrm>
            <a:off x="3677295" y="7380312"/>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テキスト ボックス 87">
            <a:extLst>
              <a:ext uri="{FF2B5EF4-FFF2-40B4-BE49-F238E27FC236}">
                <a16:creationId xmlns:a16="http://schemas.microsoft.com/office/drawing/2014/main" id="{4A835467-B4C5-4EDA-86E0-8082DD6689BF}"/>
              </a:ext>
            </a:extLst>
          </p:cNvPr>
          <p:cNvSpPr txBox="1"/>
          <p:nvPr/>
        </p:nvSpPr>
        <p:spPr>
          <a:xfrm>
            <a:off x="111169" y="755576"/>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死体の適正な保管</a:t>
            </a:r>
          </a:p>
        </p:txBody>
      </p:sp>
      <p:sp>
        <p:nvSpPr>
          <p:cNvPr id="89" name="正方形/長方形 88">
            <a:extLst>
              <a:ext uri="{FF2B5EF4-FFF2-40B4-BE49-F238E27FC236}">
                <a16:creationId xmlns:a16="http://schemas.microsoft.com/office/drawing/2014/main" id="{D96543C1-FD10-4E35-B6BA-DD011A44FD30}"/>
              </a:ext>
            </a:extLst>
          </p:cNvPr>
          <p:cNvSpPr/>
          <p:nvPr/>
        </p:nvSpPr>
        <p:spPr>
          <a:xfrm>
            <a:off x="184605" y="1299577"/>
            <a:ext cx="6501242" cy="7442422"/>
          </a:xfrm>
          <a:prstGeom prst="rect">
            <a:avLst/>
          </a:prstGeom>
        </p:spPr>
        <p:txBody>
          <a:bodyPr wrap="square">
            <a:spAutoFit/>
          </a:bodyPr>
          <a:lstStyle/>
          <a:p>
            <a:pPr>
              <a:lnSpc>
                <a:spcPts val="2400"/>
              </a:lnSpc>
              <a:defRPr/>
            </a:pPr>
            <a:r>
              <a:rPr lang="ja-JP" altLang="en-US" sz="1867" dirty="0">
                <a:latin typeface="+mn-ea"/>
              </a:rPr>
              <a:t>○　　　　　　　　　　    は、</a:t>
            </a:r>
            <a:r>
              <a:rPr lang="ja-JP" altLang="en-US" sz="1867">
                <a:latin typeface="+mn-ea"/>
              </a:rPr>
              <a:t>死亡豚を発見したら、異常がないことを確認し、保管庫に運搬する。また、胎盤</a:t>
            </a:r>
            <a:r>
              <a:rPr lang="ja-JP" altLang="en-US" sz="1867" dirty="0">
                <a:latin typeface="+mn-ea"/>
              </a:rPr>
              <a:t>を発見後すぐに、保管庫へ運搬する。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　　　　　　　　　　    は死体回収日に、保管庫が空になった後、</a:t>
            </a:r>
            <a:endParaRPr lang="en-US" altLang="ja-JP" sz="1867" dirty="0">
              <a:latin typeface="+mn-ea"/>
            </a:endParaRPr>
          </a:p>
          <a:p>
            <a:pPr>
              <a:lnSpc>
                <a:spcPts val="2400"/>
              </a:lnSpc>
              <a:defRPr/>
            </a:pPr>
            <a:r>
              <a:rPr lang="ja-JP" altLang="en-US" sz="1867" dirty="0">
                <a:latin typeface="+mn-ea"/>
              </a:rPr>
              <a:t>　デッキブラシで汚れを落としながら洗浄した後、消毒する</a:t>
            </a:r>
            <a:endParaRPr lang="en-US" altLang="ja-JP" sz="1867" dirty="0">
              <a:latin typeface="+mn-ea"/>
            </a:endParaRPr>
          </a:p>
          <a:p>
            <a:pPr>
              <a:lnSpc>
                <a:spcPts val="2400"/>
              </a:lnSpc>
              <a:defRPr/>
            </a:pPr>
            <a:r>
              <a:rPr lang="ja-JP" altLang="en-US" sz="1867" dirty="0">
                <a:latin typeface="+mn-ea"/>
              </a:rPr>
              <a:t>（　　　　　　　　　　　　　　　　 ）。また、洗浄水は、排水溝に流す。</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○保管庫及び動力噴霧器に破損があった場合、随時補修し、</a:t>
            </a:r>
            <a:endParaRPr lang="en-US" altLang="ja-JP" sz="1867" dirty="0">
              <a:latin typeface="+mn-ea"/>
            </a:endParaRPr>
          </a:p>
          <a:p>
            <a:pPr>
              <a:lnSpc>
                <a:spcPts val="2400"/>
              </a:lnSpc>
              <a:defRPr/>
            </a:pPr>
            <a:r>
              <a:rPr lang="ja-JP" altLang="en-US" sz="1867" dirty="0">
                <a:latin typeface="+mn-ea"/>
              </a:rPr>
              <a:t>　　　　　　　　　　　　　　　  に報告し、作業日誌にも記録する。</a:t>
            </a:r>
            <a:endParaRPr lang="en-US" altLang="ja-JP" sz="1867" dirty="0">
              <a:latin typeface="+mn-ea"/>
            </a:endParaRPr>
          </a:p>
        </p:txBody>
      </p:sp>
      <p:pic>
        <p:nvPicPr>
          <p:cNvPr id="3" name="図 2">
            <a:extLst>
              <a:ext uri="{FF2B5EF4-FFF2-40B4-BE49-F238E27FC236}">
                <a16:creationId xmlns:a16="http://schemas.microsoft.com/office/drawing/2014/main" id="{C8ED719C-583B-45CA-8FE1-BC252A55E7E9}"/>
              </a:ext>
            </a:extLst>
          </p:cNvPr>
          <p:cNvPicPr>
            <a:picLocks noChangeAspect="1"/>
          </p:cNvPicPr>
          <p:nvPr/>
        </p:nvPicPr>
        <p:blipFill>
          <a:blip r:embed="rId3"/>
          <a:stretch>
            <a:fillRect/>
          </a:stretch>
        </p:blipFill>
        <p:spPr>
          <a:xfrm>
            <a:off x="3577051" y="1984310"/>
            <a:ext cx="3096344" cy="2298175"/>
          </a:xfrm>
          <a:prstGeom prst="rect">
            <a:avLst/>
          </a:prstGeom>
          <a:ln>
            <a:solidFill>
              <a:schemeClr val="tx1"/>
            </a:solidFill>
          </a:ln>
        </p:spPr>
      </p:pic>
      <p:sp>
        <p:nvSpPr>
          <p:cNvPr id="25" name="正方形/長方形 24">
            <a:extLst>
              <a:ext uri="{FF2B5EF4-FFF2-40B4-BE49-F238E27FC236}">
                <a16:creationId xmlns:a16="http://schemas.microsoft.com/office/drawing/2014/main" id="{03B26E3F-99EC-463E-8097-71F44F33CB08}"/>
              </a:ext>
            </a:extLst>
          </p:cNvPr>
          <p:cNvSpPr/>
          <p:nvPr/>
        </p:nvSpPr>
        <p:spPr>
          <a:xfrm>
            <a:off x="5821750" y="3928990"/>
            <a:ext cx="776809" cy="353495"/>
          </a:xfrm>
          <a:prstGeom prst="rect">
            <a:avLst/>
          </a:prstGeom>
          <a:solidFill>
            <a:schemeClr val="bg1"/>
          </a:solidFill>
          <a:ln>
            <a:solidFill>
              <a:schemeClr val="tx1"/>
            </a:solidFill>
          </a:ln>
        </p:spPr>
        <p:txBody>
          <a:bodyPr wrap="square">
            <a:spAutoFit/>
          </a:bodyPr>
          <a:lstStyle/>
          <a:p>
            <a:pPr>
              <a:lnSpc>
                <a:spcPts val="2400"/>
              </a:lnSpc>
              <a:defRPr/>
            </a:pPr>
            <a:r>
              <a:rPr lang="ja-JP" altLang="en-US" sz="1400" dirty="0">
                <a:solidFill>
                  <a:schemeClr val="dk1"/>
                </a:solidFill>
                <a:latin typeface="+mn-ea"/>
              </a:rPr>
              <a:t>保管庫</a:t>
            </a:r>
            <a:endParaRPr lang="en-US" altLang="ja-JP" sz="1400" dirty="0">
              <a:solidFill>
                <a:schemeClr val="dk1"/>
              </a:solidFill>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11169" y="185977"/>
            <a:ext cx="612614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死亡豚等への野生動物の接触防止対策</a:t>
            </a:r>
          </a:p>
        </p:txBody>
      </p:sp>
      <p:pic>
        <p:nvPicPr>
          <p:cNvPr id="2" name="図 1">
            <a:extLst>
              <a:ext uri="{FF2B5EF4-FFF2-40B4-BE49-F238E27FC236}">
                <a16:creationId xmlns:a16="http://schemas.microsoft.com/office/drawing/2014/main" id="{434BAEFC-D338-4B73-9597-C34FF340A8DC}"/>
              </a:ext>
            </a:extLst>
          </p:cNvPr>
          <p:cNvPicPr>
            <a:picLocks noChangeAspect="1"/>
          </p:cNvPicPr>
          <p:nvPr/>
        </p:nvPicPr>
        <p:blipFill>
          <a:blip r:embed="rId4"/>
          <a:stretch>
            <a:fillRect/>
          </a:stretch>
        </p:blipFill>
        <p:spPr>
          <a:xfrm>
            <a:off x="3577051" y="5809268"/>
            <a:ext cx="2869065" cy="2075100"/>
          </a:xfrm>
          <a:prstGeom prst="rect">
            <a:avLst/>
          </a:prstGeom>
          <a:ln>
            <a:solidFill>
              <a:schemeClr val="tx1"/>
            </a:solidFill>
          </a:ln>
        </p:spPr>
      </p:pic>
      <p:sp>
        <p:nvSpPr>
          <p:cNvPr id="8" name="テキスト ボックス 7">
            <a:extLst>
              <a:ext uri="{FF2B5EF4-FFF2-40B4-BE49-F238E27FC236}">
                <a16:creationId xmlns:a16="http://schemas.microsoft.com/office/drawing/2014/main" id="{87207955-6A99-49EA-8B44-3383C70278D9}"/>
              </a:ext>
            </a:extLst>
          </p:cNvPr>
          <p:cNvSpPr txBox="1"/>
          <p:nvPr/>
        </p:nvSpPr>
        <p:spPr>
          <a:xfrm>
            <a:off x="6237312" y="8682553"/>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12</a:t>
            </a:r>
            <a:endParaRPr kumimoji="1" lang="ja-JP" altLang="en-US" b="1" dirty="0"/>
          </a:p>
        </p:txBody>
      </p:sp>
      <p:sp>
        <p:nvSpPr>
          <p:cNvPr id="13" name="テキスト ボックス 12">
            <a:extLst>
              <a:ext uri="{FF2B5EF4-FFF2-40B4-BE49-F238E27FC236}">
                <a16:creationId xmlns:a16="http://schemas.microsoft.com/office/drawing/2014/main" id="{AB70CAEF-5462-442F-9F37-EDBCBE5DDD99}"/>
              </a:ext>
            </a:extLst>
          </p:cNvPr>
          <p:cNvSpPr txBox="1"/>
          <p:nvPr/>
        </p:nvSpPr>
        <p:spPr>
          <a:xfrm>
            <a:off x="602804" y="1311689"/>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14" name="テキスト ボックス 13">
            <a:extLst>
              <a:ext uri="{FF2B5EF4-FFF2-40B4-BE49-F238E27FC236}">
                <a16:creationId xmlns:a16="http://schemas.microsoft.com/office/drawing/2014/main" id="{76D1F91E-717E-40E4-B88A-467880F3BF0A}"/>
              </a:ext>
            </a:extLst>
          </p:cNvPr>
          <p:cNvSpPr txBox="1"/>
          <p:nvPr/>
        </p:nvSpPr>
        <p:spPr>
          <a:xfrm>
            <a:off x="213825" y="8368679"/>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
        <p:nvSpPr>
          <p:cNvPr id="15" name="テキスト ボックス 14">
            <a:extLst>
              <a:ext uri="{FF2B5EF4-FFF2-40B4-BE49-F238E27FC236}">
                <a16:creationId xmlns:a16="http://schemas.microsoft.com/office/drawing/2014/main" id="{610BEFFF-09EF-4C57-AAED-12040762B098}"/>
              </a:ext>
            </a:extLst>
          </p:cNvPr>
          <p:cNvSpPr txBox="1"/>
          <p:nvPr/>
        </p:nvSpPr>
        <p:spPr>
          <a:xfrm>
            <a:off x="404664" y="5344343"/>
            <a:ext cx="25433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逆性石けん</a:t>
            </a:r>
            <a:r>
              <a:rPr kumimoji="1" lang="en-US" altLang="ja-JP" sz="1400" dirty="0">
                <a:latin typeface="ＭＳ 明朝" panose="02020609040205080304" pitchFamily="17" charset="-128"/>
                <a:ea typeface="ＭＳ 明朝" panose="02020609040205080304" pitchFamily="17" charset="-128"/>
              </a:rPr>
              <a:t>500</a:t>
            </a:r>
            <a:r>
              <a:rPr kumimoji="1" lang="ja-JP" altLang="en-US" sz="1400" dirty="0">
                <a:latin typeface="ＭＳ 明朝" panose="02020609040205080304" pitchFamily="17" charset="-128"/>
                <a:ea typeface="ＭＳ 明朝" panose="02020609040205080304" pitchFamily="17" charset="-128"/>
              </a:rPr>
              <a:t>倍等</a:t>
            </a:r>
          </a:p>
        </p:txBody>
      </p:sp>
      <p:sp>
        <p:nvSpPr>
          <p:cNvPr id="16" name="テキスト ボックス 15">
            <a:extLst>
              <a:ext uri="{FF2B5EF4-FFF2-40B4-BE49-F238E27FC236}">
                <a16:creationId xmlns:a16="http://schemas.microsoft.com/office/drawing/2014/main" id="{C0CE00F7-01A8-4CAC-A138-0E965EC5FA2F}"/>
              </a:ext>
            </a:extLst>
          </p:cNvPr>
          <p:cNvSpPr txBox="1"/>
          <p:nvPr/>
        </p:nvSpPr>
        <p:spPr>
          <a:xfrm>
            <a:off x="602804" y="4696271"/>
            <a:ext cx="167406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883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id="{801D9B68-E8B3-4686-A4F0-7E0D45D57E53}"/>
              </a:ext>
            </a:extLst>
          </p:cNvPr>
          <p:cNvSpPr/>
          <p:nvPr/>
        </p:nvSpPr>
        <p:spPr>
          <a:xfrm>
            <a:off x="116632" y="1187624"/>
            <a:ext cx="6752407" cy="3749103"/>
          </a:xfrm>
          <a:prstGeom prst="rect">
            <a:avLst/>
          </a:prstGeom>
          <a:noFill/>
        </p:spPr>
        <p:txBody>
          <a:bodyPr wrap="square">
            <a:spAutoFit/>
          </a:bodyPr>
          <a:lstStyle/>
          <a:p>
            <a:pPr>
              <a:lnSpc>
                <a:spcPts val="2400"/>
              </a:lnSpc>
              <a:defRPr/>
            </a:pPr>
            <a:r>
              <a:rPr lang="ja-JP" altLang="en-US" sz="1867" dirty="0">
                <a:latin typeface="+mn-ea"/>
              </a:rPr>
              <a:t>○給餌  　 時間後、通路にこぼれた餌を　　　　　　　　　　   が掃除する。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　　　　　　　　　     がネズミの侵入跡と粘着シートを確認し、ネズミの侵入状況をチェック表に記録する。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○侵入跡が確認された場合、</a:t>
            </a:r>
            <a:r>
              <a:rPr lang="en-US" altLang="ja-JP" sz="1867" dirty="0">
                <a:latin typeface="+mn-ea"/>
              </a:rPr>
              <a:t>          </a:t>
            </a:r>
            <a:r>
              <a:rPr lang="ja-JP" altLang="en-US" sz="1867" dirty="0">
                <a:latin typeface="+mn-ea"/>
              </a:rPr>
              <a:t>　　　　　    が侵入跡一帯に粘着シートを設置するとともに、その周囲に殺鼠剤を撒く。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○対策の実施状況は、　　　　　　　　　　　　　　     に報告し、作業日誌にも記録する。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id="{C74A4F7F-F7DC-45E2-A849-A931786B7A18}"/>
              </a:ext>
            </a:extLst>
          </p:cNvPr>
          <p:cNvSpPr/>
          <p:nvPr/>
        </p:nvSpPr>
        <p:spPr>
          <a:xfrm>
            <a:off x="2883476" y="5363897"/>
            <a:ext cx="3459620" cy="1276824"/>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③豚が誤食しないようにする。</a:t>
            </a:r>
          </a:p>
        </p:txBody>
      </p:sp>
      <p:pic>
        <p:nvPicPr>
          <p:cNvPr id="43" name="図 42">
            <a:extLst>
              <a:ext uri="{FF2B5EF4-FFF2-40B4-BE49-F238E27FC236}">
                <a16:creationId xmlns:a16="http://schemas.microsoft.com/office/drawing/2014/main"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8736A29F-418C-4824-A325-E4A8E70BF912}"/>
              </a:ext>
            </a:extLst>
          </p:cNvPr>
          <p:cNvSpPr txBox="1"/>
          <p:nvPr/>
        </p:nvSpPr>
        <p:spPr>
          <a:xfrm>
            <a:off x="4221088" y="1246116"/>
            <a:ext cx="169273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0" name="テキスト ボックス 49">
            <a:extLst>
              <a:ext uri="{FF2B5EF4-FFF2-40B4-BE49-F238E27FC236}">
                <a16:creationId xmlns:a16="http://schemas.microsoft.com/office/drawing/2014/main" id="{6821FE57-9796-4261-9850-05EBEF24786A}"/>
              </a:ext>
            </a:extLst>
          </p:cNvPr>
          <p:cNvSpPr txBox="1"/>
          <p:nvPr/>
        </p:nvSpPr>
        <p:spPr>
          <a:xfrm>
            <a:off x="1883000" y="2116439"/>
            <a:ext cx="1762024"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1" name="テキスト ボックス 50">
            <a:extLst>
              <a:ext uri="{FF2B5EF4-FFF2-40B4-BE49-F238E27FC236}">
                <a16:creationId xmlns:a16="http://schemas.microsoft.com/office/drawing/2014/main" id="{FCD57D30-6666-49DE-9289-C449673F75E9}"/>
              </a:ext>
            </a:extLst>
          </p:cNvPr>
          <p:cNvSpPr txBox="1"/>
          <p:nvPr/>
        </p:nvSpPr>
        <p:spPr>
          <a:xfrm>
            <a:off x="3080267" y="3059800"/>
            <a:ext cx="1626439"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a:t>
            </a:r>
          </a:p>
        </p:txBody>
      </p:sp>
      <p:sp>
        <p:nvSpPr>
          <p:cNvPr id="52" name="テキスト ボックス 51">
            <a:extLst>
              <a:ext uri="{FF2B5EF4-FFF2-40B4-BE49-F238E27FC236}">
                <a16:creationId xmlns:a16="http://schemas.microsoft.com/office/drawing/2014/main" id="{1E9DE24A-DFBA-4A11-8453-D66DD7964288}"/>
              </a:ext>
            </a:extLst>
          </p:cNvPr>
          <p:cNvSpPr txBox="1"/>
          <p:nvPr/>
        </p:nvSpPr>
        <p:spPr>
          <a:xfrm>
            <a:off x="944182" y="1215339"/>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id="{E077CEBD-80CA-4F39-A1BA-77B1E09EE4C5}"/>
              </a:ext>
            </a:extLst>
          </p:cNvPr>
          <p:cNvSpPr txBox="1"/>
          <p:nvPr/>
        </p:nvSpPr>
        <p:spPr>
          <a:xfrm>
            <a:off x="944182" y="2109387"/>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
        <p:nvSpPr>
          <p:cNvPr id="24" name="テキスト ボックス 23">
            <a:extLst>
              <a:ext uri="{FF2B5EF4-FFF2-40B4-BE49-F238E27FC236}">
                <a16:creationId xmlns:a16="http://schemas.microsoft.com/office/drawing/2014/main" id="{CEA2DA3A-8607-4E5F-90AA-B99B63C843A2}"/>
              </a:ext>
            </a:extLst>
          </p:cNvPr>
          <p:cNvSpPr txBox="1"/>
          <p:nvPr/>
        </p:nvSpPr>
        <p:spPr>
          <a:xfrm>
            <a:off x="2531666" y="3983284"/>
            <a:ext cx="2337493"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a:t>
            </a:r>
          </a:p>
        </p:txBody>
      </p:sp>
    </p:spTree>
    <p:extLst>
      <p:ext uri="{BB962C8B-B14F-4D97-AF65-F5344CB8AC3E}">
        <p14:creationId xmlns:p14="http://schemas.microsoft.com/office/powerpoint/2010/main" val="134487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id="{140E4102-E71A-491C-8624-53F0014F1C95}"/>
              </a:ext>
            </a:extLst>
          </p:cNvPr>
          <p:cNvSpPr/>
          <p:nvPr/>
        </p:nvSpPr>
        <p:spPr>
          <a:xfrm>
            <a:off x="2416698" y="6150953"/>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積込場</a:t>
            </a:r>
          </a:p>
        </p:txBody>
      </p:sp>
      <p:sp>
        <p:nvSpPr>
          <p:cNvPr id="196" name="四角形: 角を丸くする 195">
            <a:extLst>
              <a:ext uri="{FF2B5EF4-FFF2-40B4-BE49-F238E27FC236}">
                <a16:creationId xmlns:a16="http://schemas.microsoft.com/office/drawing/2014/main" id="{0BF7566D-92DE-4CA8-B8B4-E030A7A24783}"/>
              </a:ext>
            </a:extLst>
          </p:cNvPr>
          <p:cNvSpPr/>
          <p:nvPr/>
        </p:nvSpPr>
        <p:spPr>
          <a:xfrm>
            <a:off x="69533" y="7628334"/>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b="1" dirty="0">
                <a:solidFill>
                  <a:srgbClr val="FF0000"/>
                </a:solidFill>
                <a:latin typeface="ＭＳ ゴシック" panose="020B0609070205080204" pitchFamily="49" charset="-128"/>
                <a:ea typeface="ＭＳ ゴシック" panose="020B0609070205080204" pitchFamily="49" charset="-128"/>
              </a:rPr>
              <a:t>豚舎</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出荷デポにおける交差汚染防止対策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dirty="0">
                <a:latin typeface="+mn-ea"/>
                <a:cs typeface="Meiryo UI" panose="020B0604030504040204" pitchFamily="50" charset="-128"/>
              </a:rPr>
              <a:t>豚を出荷デポに収容後は、衛生管理区域外の衣服・靴へ着替え、積込作業を行い、積み込み後、出荷デポの洗浄・消毒を行う。</a:t>
            </a:r>
            <a:endParaRPr lang="en-US" altLang="ja-JP" sz="1867" dirty="0">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2132" y="5458135"/>
            <a:ext cx="866868" cy="866868"/>
          </a:xfrm>
          <a:prstGeom prst="rect">
            <a:avLst/>
          </a:prstGeom>
        </p:spPr>
      </p:pic>
      <p:sp>
        <p:nvSpPr>
          <p:cNvPr id="56" name="正方形/長方形 55">
            <a:extLst>
              <a:ext uri="{FF2B5EF4-FFF2-40B4-BE49-F238E27FC236}">
                <a16:creationId xmlns:a16="http://schemas.microsoft.com/office/drawing/2014/main" id="{24DC7ED5-D434-4DFE-ACBD-22C20F6F9441}"/>
              </a:ext>
            </a:extLst>
          </p:cNvPr>
          <p:cNvSpPr/>
          <p:nvPr/>
        </p:nvSpPr>
        <p:spPr>
          <a:xfrm>
            <a:off x="116632" y="1835696"/>
            <a:ext cx="6651856" cy="3139321"/>
          </a:xfrm>
          <a:prstGeom prst="rect">
            <a:avLst/>
          </a:prstGeom>
        </p:spPr>
        <p:txBody>
          <a:bodyPr wrap="square">
            <a:spAutoFit/>
          </a:bodyPr>
          <a:lstStyle/>
          <a:p>
            <a:r>
              <a:rPr lang="ja-JP" altLang="en-US" sz="1800" dirty="0">
                <a:latin typeface="+mn-ea"/>
              </a:rPr>
              <a:t>○　　　　　　　　　　 　    は、豚を豚舎（Ａ側）から出荷デポ（Ｂ側）に追い込む。その際、出荷デポには立ち入らない。</a:t>
            </a:r>
            <a:endParaRPr lang="en-US" altLang="ja-JP" sz="1800" dirty="0">
              <a:latin typeface="+mn-ea"/>
            </a:endParaRPr>
          </a:p>
          <a:p>
            <a:r>
              <a:rPr lang="en-US" altLang="ja-JP" sz="1800" dirty="0">
                <a:latin typeface="+mn-ea"/>
              </a:rPr>
              <a:t>※</a:t>
            </a:r>
            <a:r>
              <a:rPr lang="ja-JP" altLang="en-US" sz="1800" dirty="0">
                <a:latin typeface="+mn-ea"/>
              </a:rPr>
              <a:t>出荷デポ等の衛生管理区域外へ出る必要がある場合は、衣服・靴の交換を行う。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a:latin typeface="+mn-ea"/>
              </a:rPr>
              <a:t>○　　　　　　　　　　　    は、出荷デポから豚をトラック（Ｃ側）へ積み込む。その際、衛生管理区域には立ち入らない。</a:t>
            </a:r>
            <a:endParaRPr lang="en-US" altLang="ja-JP" sz="1800" dirty="0">
              <a:latin typeface="+mn-ea"/>
            </a:endParaRPr>
          </a:p>
          <a:p>
            <a:endParaRPr lang="en-US" altLang="ja-JP" sz="1800" dirty="0">
              <a:latin typeface="+mn-ea"/>
            </a:endParaRPr>
          </a:p>
          <a:p>
            <a:r>
              <a:rPr lang="ja-JP" altLang="en-US" sz="1800" dirty="0">
                <a:latin typeface="+mn-ea"/>
              </a:rPr>
              <a:t>○全ての豚を積み込み後、　　　　　　　　　　　    は、出荷デポを洗浄・消毒し、洗浄水は、側溝に流す。</a:t>
            </a:r>
            <a:endParaRPr lang="en-US" altLang="ja-JP" sz="1800" dirty="0">
              <a:latin typeface="+mn-ea"/>
            </a:endParaRPr>
          </a:p>
          <a:p>
            <a:r>
              <a:rPr lang="en-US" altLang="ja-JP" sz="1800" dirty="0">
                <a:latin typeface="+mn-ea"/>
              </a:rPr>
              <a:t>※</a:t>
            </a:r>
            <a:r>
              <a:rPr lang="ja-JP" altLang="en-US" sz="1800" dirty="0">
                <a:latin typeface="+mn-ea"/>
              </a:rPr>
              <a:t>衛生管理区域内に戻る際は、衣服・靴を交換する。</a:t>
            </a:r>
            <a:endParaRPr lang="en-US" altLang="ja-JP" sz="1800" dirty="0">
              <a:latin typeface="+mn-ea"/>
            </a:endParaRPr>
          </a:p>
        </p:txBody>
      </p:sp>
      <p:grpSp>
        <p:nvGrpSpPr>
          <p:cNvPr id="57" name="グループ化 56">
            <a:extLst>
              <a:ext uri="{FF2B5EF4-FFF2-40B4-BE49-F238E27FC236}">
                <a16:creationId xmlns:a16="http://schemas.microsoft.com/office/drawing/2014/main" id="{5CDF1F5B-BEBA-4DC5-8873-CBFE86B9B7B2}"/>
              </a:ext>
            </a:extLst>
          </p:cNvPr>
          <p:cNvGrpSpPr/>
          <p:nvPr/>
        </p:nvGrpSpPr>
        <p:grpSpPr>
          <a:xfrm>
            <a:off x="106936" y="5614376"/>
            <a:ext cx="2376264" cy="3102062"/>
            <a:chOff x="-6564063" y="1488301"/>
            <a:chExt cx="3872381" cy="4894289"/>
          </a:xfrm>
          <a:solidFill>
            <a:schemeClr val="bg1">
              <a:lumMod val="85000"/>
            </a:schemeClr>
          </a:solidFill>
        </p:grpSpPr>
        <p:sp>
          <p:nvSpPr>
            <p:cNvPr id="58" name="正方形/長方形 57">
              <a:extLst>
                <a:ext uri="{FF2B5EF4-FFF2-40B4-BE49-F238E27FC236}">
                  <a16:creationId xmlns:a16="http://schemas.microsoft.com/office/drawing/2014/main"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正方形/長方形 58">
              <a:extLst>
                <a:ext uri="{FF2B5EF4-FFF2-40B4-BE49-F238E27FC236}">
                  <a16:creationId xmlns:a16="http://schemas.microsoft.com/office/drawing/2014/main" id="{C34335A9-8FC4-4E0D-ACFB-EDA0CC3495AF}"/>
                </a:ext>
              </a:extLst>
            </p:cNvPr>
            <p:cNvSpPr/>
            <p:nvPr/>
          </p:nvSpPr>
          <p:spPr>
            <a:xfrm>
              <a:off x="-5572000" y="148830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6BBAE931-D573-4912-B613-166A7B68A1EB}"/>
                </a:ext>
              </a:extLst>
            </p:cNvPr>
            <p:cNvSpPr/>
            <p:nvPr/>
          </p:nvSpPr>
          <p:spPr>
            <a:xfrm>
              <a:off x="-6564063" y="5819171"/>
              <a:ext cx="2880318" cy="56341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8C42F8D5-E722-4BC4-A4E7-A17EB8DDEA68}"/>
                </a:ext>
              </a:extLst>
            </p:cNvPr>
            <p:cNvCxnSpPr>
              <a:cxnSpLocks/>
            </p:cNvCxnSpPr>
            <p:nvPr/>
          </p:nvCxnSpPr>
          <p:spPr>
            <a:xfrm flipV="1">
              <a:off x="-5572000" y="161369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0CD5D31-2868-4EB2-8C3E-50314DB4DCC2}"/>
                </a:ext>
              </a:extLst>
            </p:cNvPr>
            <p:cNvCxnSpPr>
              <a:cxnSpLocks/>
            </p:cNvCxnSpPr>
            <p:nvPr/>
          </p:nvCxnSpPr>
          <p:spPr>
            <a:xfrm flipV="1">
              <a:off x="-5588660" y="5819171"/>
              <a:ext cx="1888255" cy="36602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テキスト ボックス 63">
            <a:extLst>
              <a:ext uri="{FF2B5EF4-FFF2-40B4-BE49-F238E27FC236}">
                <a16:creationId xmlns:a16="http://schemas.microsoft.com/office/drawing/2014/main" id="{2AE383DD-92AD-4CAC-9A1F-165F7DB5D42F}"/>
              </a:ext>
            </a:extLst>
          </p:cNvPr>
          <p:cNvSpPr txBox="1"/>
          <p:nvPr/>
        </p:nvSpPr>
        <p:spPr>
          <a:xfrm>
            <a:off x="895561" y="7527597"/>
            <a:ext cx="547504"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Ｂ</a:t>
            </a:r>
          </a:p>
        </p:txBody>
      </p:sp>
      <p:sp>
        <p:nvSpPr>
          <p:cNvPr id="65" name="テキスト ボックス 64">
            <a:extLst>
              <a:ext uri="{FF2B5EF4-FFF2-40B4-BE49-F238E27FC236}">
                <a16:creationId xmlns:a16="http://schemas.microsoft.com/office/drawing/2014/main" id="{D65CCACA-E60B-46D7-B97B-EBEDE125CD8F}"/>
              </a:ext>
            </a:extLst>
          </p:cNvPr>
          <p:cNvSpPr txBox="1"/>
          <p:nvPr/>
        </p:nvSpPr>
        <p:spPr>
          <a:xfrm>
            <a:off x="-11897" y="8410870"/>
            <a:ext cx="585312"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Ａ</a:t>
            </a:r>
          </a:p>
        </p:txBody>
      </p:sp>
      <p:sp>
        <p:nvSpPr>
          <p:cNvPr id="70" name="テキスト ボックス 69">
            <a:extLst>
              <a:ext uri="{FF2B5EF4-FFF2-40B4-BE49-F238E27FC236}">
                <a16:creationId xmlns:a16="http://schemas.microsoft.com/office/drawing/2014/main" id="{C297D975-48D5-4859-A037-75133E99EEE3}"/>
              </a:ext>
            </a:extLst>
          </p:cNvPr>
          <p:cNvSpPr txBox="1"/>
          <p:nvPr/>
        </p:nvSpPr>
        <p:spPr>
          <a:xfrm>
            <a:off x="2025616" y="5577548"/>
            <a:ext cx="589181" cy="307777"/>
          </a:xfrm>
          <a:prstGeom prst="rect">
            <a:avLst/>
          </a:prstGeom>
          <a:noFill/>
          <a:ln>
            <a:noFill/>
          </a:ln>
        </p:spPr>
        <p:txBody>
          <a:bodyPr wrap="square" rtlCol="0">
            <a:spAutoFit/>
          </a:bodyPr>
          <a:lstStyle/>
          <a:p>
            <a:pPr algn="ctr"/>
            <a:r>
              <a:rPr kumimoji="1" lang="ja-JP" altLang="en-US" sz="1400" dirty="0">
                <a:solidFill>
                  <a:schemeClr val="tx2"/>
                </a:solidFill>
                <a:latin typeface="+mn-ea"/>
              </a:rPr>
              <a:t>Ｃ</a:t>
            </a:r>
          </a:p>
        </p:txBody>
      </p:sp>
      <p:grpSp>
        <p:nvGrpSpPr>
          <p:cNvPr id="71" name="グループ化 70">
            <a:extLst>
              <a:ext uri="{FF2B5EF4-FFF2-40B4-BE49-F238E27FC236}">
                <a16:creationId xmlns:a16="http://schemas.microsoft.com/office/drawing/2014/main" id="{B0892EC0-BD52-4CEC-90AB-8C2F46A77847}"/>
              </a:ext>
            </a:extLst>
          </p:cNvPr>
          <p:cNvGrpSpPr/>
          <p:nvPr/>
        </p:nvGrpSpPr>
        <p:grpSpPr>
          <a:xfrm rot="5400000">
            <a:off x="-731785" y="6856249"/>
            <a:ext cx="2964371" cy="62676"/>
            <a:chOff x="-6292080" y="1115616"/>
            <a:chExt cx="4392488" cy="296416"/>
          </a:xfrm>
        </p:grpSpPr>
        <p:sp>
          <p:nvSpPr>
            <p:cNvPr id="72" name="平行四辺形 71">
              <a:extLst>
                <a:ext uri="{FF2B5EF4-FFF2-40B4-BE49-F238E27FC236}">
                  <a16:creationId xmlns:a16="http://schemas.microsoft.com/office/drawing/2014/main"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平行四辺形 72">
              <a:extLst>
                <a:ext uri="{FF2B5EF4-FFF2-40B4-BE49-F238E27FC236}">
                  <a16:creationId xmlns:a16="http://schemas.microsoft.com/office/drawing/2014/main"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平行四辺形 73">
              <a:extLst>
                <a:ext uri="{FF2B5EF4-FFF2-40B4-BE49-F238E27FC236}">
                  <a16:creationId xmlns:a16="http://schemas.microsoft.com/office/drawing/2014/main"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a:extLst>
                <a:ext uri="{FF2B5EF4-FFF2-40B4-BE49-F238E27FC236}">
                  <a16:creationId xmlns:a16="http://schemas.microsoft.com/office/drawing/2014/main"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平行四辺形 76">
              <a:extLst>
                <a:ext uri="{FF2B5EF4-FFF2-40B4-BE49-F238E27FC236}">
                  <a16:creationId xmlns:a16="http://schemas.microsoft.com/office/drawing/2014/main"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平行四辺形 77">
              <a:extLst>
                <a:ext uri="{FF2B5EF4-FFF2-40B4-BE49-F238E27FC236}">
                  <a16:creationId xmlns:a16="http://schemas.microsoft.com/office/drawing/2014/main" id="{AEBEC5D5-ABD2-4A9C-BE29-28981B96095B}"/>
                </a:ext>
              </a:extLst>
            </p:cNvPr>
            <p:cNvSpPr/>
            <p:nvPr/>
          </p:nvSpPr>
          <p:spPr>
            <a:xfrm>
              <a:off x="-2619672"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平行四辺形 78">
              <a:extLst>
                <a:ext uri="{FF2B5EF4-FFF2-40B4-BE49-F238E27FC236}">
                  <a16:creationId xmlns:a16="http://schemas.microsoft.com/office/drawing/2014/main" id="{4AD0CCFC-4D3D-43CF-BE6F-254967140524}"/>
                </a:ext>
              </a:extLst>
            </p:cNvPr>
            <p:cNvSpPr/>
            <p:nvPr/>
          </p:nvSpPr>
          <p:spPr>
            <a:xfrm>
              <a:off x="-2403648" y="1124000"/>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平行四辺形 79">
              <a:extLst>
                <a:ext uri="{FF2B5EF4-FFF2-40B4-BE49-F238E27FC236}">
                  <a16:creationId xmlns:a16="http://schemas.microsoft.com/office/drawing/2014/main" id="{9C0113FC-8116-486F-8F7E-B306DB6CBE7D}"/>
                </a:ext>
              </a:extLst>
            </p:cNvPr>
            <p:cNvSpPr/>
            <p:nvPr/>
          </p:nvSpPr>
          <p:spPr>
            <a:xfrm>
              <a:off x="-2187624" y="1124000"/>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平行四辺形 80">
              <a:extLst>
                <a:ext uri="{FF2B5EF4-FFF2-40B4-BE49-F238E27FC236}">
                  <a16:creationId xmlns:a16="http://schemas.microsoft.com/office/drawing/2014/main"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平行四辺形 81">
              <a:extLst>
                <a:ext uri="{FF2B5EF4-FFF2-40B4-BE49-F238E27FC236}">
                  <a16:creationId xmlns:a16="http://schemas.microsoft.com/office/drawing/2014/main"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平行四辺形 82">
              <a:extLst>
                <a:ext uri="{FF2B5EF4-FFF2-40B4-BE49-F238E27FC236}">
                  <a16:creationId xmlns:a16="http://schemas.microsoft.com/office/drawing/2014/main"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a:extLst>
                <a:ext uri="{FF2B5EF4-FFF2-40B4-BE49-F238E27FC236}">
                  <a16:creationId xmlns:a16="http://schemas.microsoft.com/office/drawing/2014/main"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平行四辺形 84">
              <a:extLst>
                <a:ext uri="{FF2B5EF4-FFF2-40B4-BE49-F238E27FC236}">
                  <a16:creationId xmlns:a16="http://schemas.microsoft.com/office/drawing/2014/main"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平行四辺形 85">
              <a:extLst>
                <a:ext uri="{FF2B5EF4-FFF2-40B4-BE49-F238E27FC236}">
                  <a16:creationId xmlns:a16="http://schemas.microsoft.com/office/drawing/2014/main"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平行四辺形 86">
              <a:extLst>
                <a:ext uri="{FF2B5EF4-FFF2-40B4-BE49-F238E27FC236}">
                  <a16:creationId xmlns:a16="http://schemas.microsoft.com/office/drawing/2014/main"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a:extLst>
                <a:ext uri="{FF2B5EF4-FFF2-40B4-BE49-F238E27FC236}">
                  <a16:creationId xmlns:a16="http://schemas.microsoft.com/office/drawing/2014/main"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平行四辺形 88">
              <a:extLst>
                <a:ext uri="{FF2B5EF4-FFF2-40B4-BE49-F238E27FC236}">
                  <a16:creationId xmlns:a16="http://schemas.microsoft.com/office/drawing/2014/main"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平行四辺形 89">
              <a:extLst>
                <a:ext uri="{FF2B5EF4-FFF2-40B4-BE49-F238E27FC236}">
                  <a16:creationId xmlns:a16="http://schemas.microsoft.com/office/drawing/2014/main"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平行四辺形 90">
              <a:extLst>
                <a:ext uri="{FF2B5EF4-FFF2-40B4-BE49-F238E27FC236}">
                  <a16:creationId xmlns:a16="http://schemas.microsoft.com/office/drawing/2014/main"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a:extLst>
                <a:ext uri="{FF2B5EF4-FFF2-40B4-BE49-F238E27FC236}">
                  <a16:creationId xmlns:a16="http://schemas.microsoft.com/office/drawing/2014/main"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四角形: 角を丸くする 1">
            <a:extLst>
              <a:ext uri="{FF2B5EF4-FFF2-40B4-BE49-F238E27FC236}">
                <a16:creationId xmlns:a16="http://schemas.microsoft.com/office/drawing/2014/main" id="{889A0F51-5F47-406A-9D3C-E166E813DC7E}"/>
              </a:ext>
            </a:extLst>
          </p:cNvPr>
          <p:cNvSpPr/>
          <p:nvPr/>
        </p:nvSpPr>
        <p:spPr>
          <a:xfrm>
            <a:off x="44624" y="1634379"/>
            <a:ext cx="6741368" cy="3585693"/>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DAD61D7-7A83-4416-AB7B-32BF00E3A088}"/>
              </a:ext>
            </a:extLst>
          </p:cNvPr>
          <p:cNvSpPr txBox="1"/>
          <p:nvPr/>
        </p:nvSpPr>
        <p:spPr>
          <a:xfrm>
            <a:off x="1154495" y="6649742"/>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4" name="グループ化 3">
            <a:extLst>
              <a:ext uri="{FF2B5EF4-FFF2-40B4-BE49-F238E27FC236}">
                <a16:creationId xmlns:a16="http://schemas.microsoft.com/office/drawing/2014/main" id="{71751D78-1A8B-4AC5-8280-70690247E299}"/>
              </a:ext>
            </a:extLst>
          </p:cNvPr>
          <p:cNvGrpSpPr/>
          <p:nvPr/>
        </p:nvGrpSpPr>
        <p:grpSpPr>
          <a:xfrm>
            <a:off x="761563" y="8326583"/>
            <a:ext cx="1067010" cy="84287"/>
            <a:chOff x="9354781" y="6546415"/>
            <a:chExt cx="1067010" cy="117595"/>
          </a:xfrm>
        </p:grpSpPr>
        <p:sp>
          <p:nvSpPr>
            <p:cNvPr id="117" name="平行四辺形 116">
              <a:extLst>
                <a:ext uri="{FF2B5EF4-FFF2-40B4-BE49-F238E27FC236}">
                  <a16:creationId xmlns:a16="http://schemas.microsoft.com/office/drawing/2014/main" id="{069B15DF-326B-4C67-9512-FC514FDEF7E2}"/>
                </a:ext>
              </a:extLst>
            </p:cNvPr>
            <p:cNvSpPr/>
            <p:nvPr/>
          </p:nvSpPr>
          <p:spPr>
            <a:xfrm>
              <a:off x="969774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平行四辺形 117">
              <a:extLst>
                <a:ext uri="{FF2B5EF4-FFF2-40B4-BE49-F238E27FC236}">
                  <a16:creationId xmlns:a16="http://schemas.microsoft.com/office/drawing/2014/main" id="{7E077DFC-11A4-44C6-85B1-2B74EC541237}"/>
                </a:ext>
              </a:extLst>
            </p:cNvPr>
            <p:cNvSpPr/>
            <p:nvPr/>
          </p:nvSpPr>
          <p:spPr>
            <a:xfrm>
              <a:off x="981207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平行四辺形 118">
              <a:extLst>
                <a:ext uri="{FF2B5EF4-FFF2-40B4-BE49-F238E27FC236}">
                  <a16:creationId xmlns:a16="http://schemas.microsoft.com/office/drawing/2014/main" id="{9D6D4D11-D792-4DEB-BB53-51653D7A085F}"/>
                </a:ext>
              </a:extLst>
            </p:cNvPr>
            <p:cNvSpPr/>
            <p:nvPr/>
          </p:nvSpPr>
          <p:spPr>
            <a:xfrm>
              <a:off x="992639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平行四辺形 119">
              <a:extLst>
                <a:ext uri="{FF2B5EF4-FFF2-40B4-BE49-F238E27FC236}">
                  <a16:creationId xmlns:a16="http://schemas.microsoft.com/office/drawing/2014/main" id="{F7D5749E-A174-41EA-B4D4-930278646FEB}"/>
                </a:ext>
              </a:extLst>
            </p:cNvPr>
            <p:cNvSpPr/>
            <p:nvPr/>
          </p:nvSpPr>
          <p:spPr>
            <a:xfrm>
              <a:off x="935478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平行四辺形 120">
              <a:extLst>
                <a:ext uri="{FF2B5EF4-FFF2-40B4-BE49-F238E27FC236}">
                  <a16:creationId xmlns:a16="http://schemas.microsoft.com/office/drawing/2014/main" id="{B9D7C5AA-50E2-48C4-9D57-6C4324B59C12}"/>
                </a:ext>
              </a:extLst>
            </p:cNvPr>
            <p:cNvSpPr/>
            <p:nvPr/>
          </p:nvSpPr>
          <p:spPr>
            <a:xfrm>
              <a:off x="9469104"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平行四辺形 121">
              <a:extLst>
                <a:ext uri="{FF2B5EF4-FFF2-40B4-BE49-F238E27FC236}">
                  <a16:creationId xmlns:a16="http://schemas.microsoft.com/office/drawing/2014/main" id="{F768FA17-8C29-48E0-A2A5-F71C46023444}"/>
                </a:ext>
              </a:extLst>
            </p:cNvPr>
            <p:cNvSpPr/>
            <p:nvPr/>
          </p:nvSpPr>
          <p:spPr>
            <a:xfrm>
              <a:off x="958342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平行四辺形 134">
              <a:extLst>
                <a:ext uri="{FF2B5EF4-FFF2-40B4-BE49-F238E27FC236}">
                  <a16:creationId xmlns:a16="http://schemas.microsoft.com/office/drawing/2014/main" id="{8139279F-695D-4D97-B0A8-139C13FA3F9A}"/>
                </a:ext>
              </a:extLst>
            </p:cNvPr>
            <p:cNvSpPr/>
            <p:nvPr/>
          </p:nvSpPr>
          <p:spPr>
            <a:xfrm>
              <a:off x="10040716"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平行四辺形 135">
              <a:extLst>
                <a:ext uri="{FF2B5EF4-FFF2-40B4-BE49-F238E27FC236}">
                  <a16:creationId xmlns:a16="http://schemas.microsoft.com/office/drawing/2014/main" id="{1FEB0B1D-2420-439D-A508-70A0DA353FD4}"/>
                </a:ext>
              </a:extLst>
            </p:cNvPr>
            <p:cNvSpPr/>
            <p:nvPr/>
          </p:nvSpPr>
          <p:spPr>
            <a:xfrm>
              <a:off x="10155039" y="6546415"/>
              <a:ext cx="152430" cy="117595"/>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平行四辺形 136">
              <a:extLst>
                <a:ext uri="{FF2B5EF4-FFF2-40B4-BE49-F238E27FC236}">
                  <a16:creationId xmlns:a16="http://schemas.microsoft.com/office/drawing/2014/main" id="{F77069CF-8BBB-4794-A0F4-EE66B3B87E68}"/>
                </a:ext>
              </a:extLst>
            </p:cNvPr>
            <p:cNvSpPr/>
            <p:nvPr/>
          </p:nvSpPr>
          <p:spPr>
            <a:xfrm>
              <a:off x="10269361" y="6546415"/>
              <a:ext cx="152430" cy="117595"/>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CAC6A82B-59D9-4B33-BE2E-9631119CCC37}"/>
              </a:ext>
            </a:extLst>
          </p:cNvPr>
          <p:cNvGrpSpPr/>
          <p:nvPr/>
        </p:nvGrpSpPr>
        <p:grpSpPr>
          <a:xfrm>
            <a:off x="1821441" y="8306619"/>
            <a:ext cx="74421" cy="513853"/>
            <a:chOff x="9549679" y="7801816"/>
            <a:chExt cx="74421" cy="513853"/>
          </a:xfrm>
        </p:grpSpPr>
        <p:sp>
          <p:nvSpPr>
            <p:cNvPr id="139" name="平行四辺形 138">
              <a:extLst>
                <a:ext uri="{FF2B5EF4-FFF2-40B4-BE49-F238E27FC236}">
                  <a16:creationId xmlns:a16="http://schemas.microsoft.com/office/drawing/2014/main" id="{2655BCE8-7545-4348-A5EA-9FAB6995FB03}"/>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平行四辺形 139">
              <a:extLst>
                <a:ext uri="{FF2B5EF4-FFF2-40B4-BE49-F238E27FC236}">
                  <a16:creationId xmlns:a16="http://schemas.microsoft.com/office/drawing/2014/main" id="{3174A8A4-47C2-4217-9C95-C5F42AD51239}"/>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平行四辺形 140">
              <a:extLst>
                <a:ext uri="{FF2B5EF4-FFF2-40B4-BE49-F238E27FC236}">
                  <a16:creationId xmlns:a16="http://schemas.microsoft.com/office/drawing/2014/main" id="{E30BDFA0-1C88-4715-B88A-40290679FD83}"/>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平行四辺形 143">
              <a:extLst>
                <a:ext uri="{FF2B5EF4-FFF2-40B4-BE49-F238E27FC236}">
                  <a16:creationId xmlns:a16="http://schemas.microsoft.com/office/drawing/2014/main" id="{77A588FF-D661-4D38-8F23-CBCCF84A5DA1}"/>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A74FF7B6-AAA9-4E09-87AB-FC12C4A3B692}"/>
              </a:ext>
            </a:extLst>
          </p:cNvPr>
          <p:cNvGrpSpPr/>
          <p:nvPr/>
        </p:nvGrpSpPr>
        <p:grpSpPr>
          <a:xfrm>
            <a:off x="3441572" y="6158541"/>
            <a:ext cx="3308523" cy="2517915"/>
            <a:chOff x="8176289" y="2698912"/>
            <a:chExt cx="3862763" cy="2368126"/>
          </a:xfrm>
        </p:grpSpPr>
        <p:sp>
          <p:nvSpPr>
            <p:cNvPr id="16" name="正方形/長方形 15">
              <a:extLst>
                <a:ext uri="{FF2B5EF4-FFF2-40B4-BE49-F238E27FC236}">
                  <a16:creationId xmlns:a16="http://schemas.microsoft.com/office/drawing/2014/main" id="{D4AE3D3D-C9EF-449B-B404-A6992F3E750B}"/>
                </a:ext>
              </a:extLst>
            </p:cNvPr>
            <p:cNvSpPr/>
            <p:nvPr/>
          </p:nvSpPr>
          <p:spPr>
            <a:xfrm>
              <a:off x="8309791" y="2813420"/>
              <a:ext cx="3729260" cy="1672950"/>
            </a:xfrm>
            <a:prstGeom prst="rect">
              <a:avLst/>
            </a:prstGeom>
          </p:spPr>
          <p:txBody>
            <a:bodyPr wrap="square">
              <a:spAutoFit/>
            </a:bodyPr>
            <a:lstStyle/>
            <a:p>
              <a:pPr>
                <a:lnSpc>
                  <a:spcPts val="2400"/>
                </a:lnSpc>
                <a:defRPr/>
              </a:pPr>
              <a:r>
                <a:rPr lang="ja-JP" altLang="en-US" sz="1400" dirty="0">
                  <a:latin typeface="+mn-ea"/>
                </a:rPr>
                <a:t>Ａ：農場側の荷降ろしエリア（入口）　</a:t>
              </a:r>
              <a:endParaRPr lang="en-US" altLang="ja-JP" sz="1400" dirty="0">
                <a:latin typeface="+mn-ea"/>
              </a:endParaRPr>
            </a:p>
            <a:p>
              <a:pPr>
                <a:lnSpc>
                  <a:spcPts val="2400"/>
                </a:lnSpc>
                <a:defRPr/>
              </a:pPr>
              <a:r>
                <a:rPr lang="ja-JP" altLang="en-US" sz="1400" dirty="0">
                  <a:latin typeface="+mn-ea"/>
                </a:rPr>
                <a:t>Ｂ：出荷豚の係留場所（出荷デポ）　</a:t>
              </a:r>
              <a:endParaRPr lang="en-US" altLang="ja-JP" sz="1400" dirty="0">
                <a:latin typeface="+mn-ea"/>
              </a:endParaRPr>
            </a:p>
            <a:p>
              <a:pPr>
                <a:lnSpc>
                  <a:spcPts val="2400"/>
                </a:lnSpc>
                <a:defRPr/>
              </a:pPr>
              <a:r>
                <a:rPr lang="ja-JP" altLang="en-US" sz="1400" dirty="0">
                  <a:latin typeface="+mn-ea"/>
                </a:rPr>
                <a:t>Ｃ：衛生管理区域外側の出荷エリア　（出口）　</a:t>
              </a:r>
              <a:endParaRPr lang="en-US" altLang="ja-JP" sz="1400" dirty="0">
                <a:latin typeface="+mn-ea"/>
              </a:endParaRPr>
            </a:p>
            <a:p>
              <a:pPr>
                <a:lnSpc>
                  <a:spcPts val="2400"/>
                </a:lnSpc>
                <a:defRPr/>
              </a:pPr>
              <a:r>
                <a:rPr lang="ja-JP" altLang="en-US" sz="1400" dirty="0">
                  <a:latin typeface="+mn-ea"/>
                </a:rPr>
                <a:t>ア：衛生管理区域内用の衣服・靴を着用　</a:t>
              </a:r>
              <a:endParaRPr lang="en-US" altLang="ja-JP" sz="1400" dirty="0">
                <a:latin typeface="+mn-ea"/>
              </a:endParaRPr>
            </a:p>
            <a:p>
              <a:pPr>
                <a:lnSpc>
                  <a:spcPts val="2400"/>
                </a:lnSpc>
                <a:defRPr/>
              </a:pPr>
              <a:r>
                <a:rPr lang="ja-JP" altLang="en-US" sz="1400" dirty="0">
                  <a:latin typeface="+mn-ea"/>
                </a:rPr>
                <a:t>イ：衛生管理区域外用の衣服・靴を着用　</a:t>
              </a:r>
              <a:endParaRPr lang="en-US" altLang="ja-JP" sz="1400" dirty="0">
                <a:latin typeface="+mn-ea"/>
              </a:endParaRPr>
            </a:p>
            <a:p>
              <a:pPr>
                <a:lnSpc>
                  <a:spcPts val="2400"/>
                </a:lnSpc>
                <a:defRPr/>
              </a:pPr>
              <a:r>
                <a:rPr lang="ja-JP" altLang="en-US" sz="1400" dirty="0">
                  <a:latin typeface="+mn-ea"/>
                </a:rPr>
                <a:t>　：  衛生管理区域境界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pSp>
      <p:sp>
        <p:nvSpPr>
          <p:cNvPr id="198" name="矢印: 左カーブ 197">
            <a:extLst>
              <a:ext uri="{FF2B5EF4-FFF2-40B4-BE49-F238E27FC236}">
                <a16:creationId xmlns:a16="http://schemas.microsoft.com/office/drawing/2014/main" id="{62DB301F-571B-4E0B-BA6B-77C306EA113A}"/>
              </a:ext>
            </a:extLst>
          </p:cNvPr>
          <p:cNvSpPr/>
          <p:nvPr/>
        </p:nvSpPr>
        <p:spPr>
          <a:xfrm>
            <a:off x="1173369" y="8081188"/>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id="{4C73A80B-0C96-480F-8738-564CBAA7B27F}"/>
              </a:ext>
            </a:extLst>
          </p:cNvPr>
          <p:cNvSpPr/>
          <p:nvPr/>
        </p:nvSpPr>
        <p:spPr>
          <a:xfrm rot="10800000">
            <a:off x="924670" y="8095207"/>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id="{D04AF34A-D721-4A9A-B278-718118350C7C}"/>
              </a:ext>
            </a:extLst>
          </p:cNvPr>
          <p:cNvSpPr/>
          <p:nvPr/>
        </p:nvSpPr>
        <p:spPr>
          <a:xfrm>
            <a:off x="770733" y="8028384"/>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ボックス 201">
            <a:extLst>
              <a:ext uri="{FF2B5EF4-FFF2-40B4-BE49-F238E27FC236}">
                <a16:creationId xmlns:a16="http://schemas.microsoft.com/office/drawing/2014/main" id="{2D19E533-3E19-4773-ADC1-4120E43D7321}"/>
              </a:ext>
            </a:extLst>
          </p:cNvPr>
          <p:cNvSpPr txBox="1"/>
          <p:nvPr/>
        </p:nvSpPr>
        <p:spPr>
          <a:xfrm rot="10800000" flipV="1">
            <a:off x="1965063" y="6911838"/>
            <a:ext cx="1437461" cy="954107"/>
          </a:xfrm>
          <a:prstGeom prst="rect">
            <a:avLst/>
          </a:prstGeom>
          <a:no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id="{4AF29729-9351-4404-9062-6B2FC9647441}"/>
              </a:ext>
            </a:extLst>
          </p:cNvPr>
          <p:cNvCxnSpPr>
            <a:cxnSpLocks/>
            <a:stCxn id="58" idx="2"/>
          </p:cNvCxnSpPr>
          <p:nvPr/>
        </p:nvCxnSpPr>
        <p:spPr>
          <a:xfrm flipV="1">
            <a:off x="1295069" y="7681484"/>
            <a:ext cx="669994" cy="6882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id="{61DD16A3-9A49-4FDA-B0FD-C7ADB3A7FD89}"/>
              </a:ext>
            </a:extLst>
          </p:cNvPr>
          <p:cNvGrpSpPr/>
          <p:nvPr/>
        </p:nvGrpSpPr>
        <p:grpSpPr>
          <a:xfrm rot="5400000">
            <a:off x="3632002" y="8150601"/>
            <a:ext cx="129590" cy="306660"/>
            <a:chOff x="9549679" y="7801816"/>
            <a:chExt cx="74421" cy="513853"/>
          </a:xfrm>
        </p:grpSpPr>
        <p:sp>
          <p:nvSpPr>
            <p:cNvPr id="138" name="平行四辺形 137">
              <a:extLst>
                <a:ext uri="{FF2B5EF4-FFF2-40B4-BE49-F238E27FC236}">
                  <a16:creationId xmlns:a16="http://schemas.microsoft.com/office/drawing/2014/main"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平行四辺形 141">
              <a:extLst>
                <a:ext uri="{FF2B5EF4-FFF2-40B4-BE49-F238E27FC236}">
                  <a16:creationId xmlns:a16="http://schemas.microsoft.com/office/drawing/2014/main"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平行四辺形 142">
              <a:extLst>
                <a:ext uri="{FF2B5EF4-FFF2-40B4-BE49-F238E27FC236}">
                  <a16:creationId xmlns:a16="http://schemas.microsoft.com/office/drawing/2014/main"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平行四辺形 144">
              <a:extLst>
                <a:ext uri="{FF2B5EF4-FFF2-40B4-BE49-F238E27FC236}">
                  <a16:creationId xmlns:a16="http://schemas.microsoft.com/office/drawing/2014/main"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4" name="テキスト ボックス 93">
            <a:extLst>
              <a:ext uri="{FF2B5EF4-FFF2-40B4-BE49-F238E27FC236}">
                <a16:creationId xmlns:a16="http://schemas.microsoft.com/office/drawing/2014/main" id="{8C12F912-E080-4655-B7BD-E5BBEBB678E1}"/>
              </a:ext>
            </a:extLst>
          </p:cNvPr>
          <p:cNvSpPr txBox="1"/>
          <p:nvPr/>
        </p:nvSpPr>
        <p:spPr>
          <a:xfrm>
            <a:off x="499482" y="1860300"/>
            <a:ext cx="1917216"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従事者名ア</a:t>
            </a:r>
          </a:p>
        </p:txBody>
      </p:sp>
      <p:sp>
        <p:nvSpPr>
          <p:cNvPr id="95" name="テキスト ボックス 94">
            <a:extLst>
              <a:ext uri="{FF2B5EF4-FFF2-40B4-BE49-F238E27FC236}">
                <a16:creationId xmlns:a16="http://schemas.microsoft.com/office/drawing/2014/main" id="{A4E7D7C4-1876-4484-AB9E-7B7B41B4588F}"/>
              </a:ext>
            </a:extLst>
          </p:cNvPr>
          <p:cNvSpPr txBox="1"/>
          <p:nvPr/>
        </p:nvSpPr>
        <p:spPr>
          <a:xfrm>
            <a:off x="459621" y="3240332"/>
            <a:ext cx="182974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sp>
        <p:nvSpPr>
          <p:cNvPr id="96" name="テキスト ボックス 95">
            <a:extLst>
              <a:ext uri="{FF2B5EF4-FFF2-40B4-BE49-F238E27FC236}">
                <a16:creationId xmlns:a16="http://schemas.microsoft.com/office/drawing/2014/main" id="{1567854F-2FB9-452A-AEBB-E68EF893B2E2}"/>
              </a:ext>
            </a:extLst>
          </p:cNvPr>
          <p:cNvSpPr txBox="1"/>
          <p:nvPr/>
        </p:nvSpPr>
        <p:spPr>
          <a:xfrm>
            <a:off x="2798290" y="4071304"/>
            <a:ext cx="1854845"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従事者名イ</a:t>
            </a:r>
          </a:p>
        </p:txBody>
      </p:sp>
      <p:pic>
        <p:nvPicPr>
          <p:cNvPr id="3" name="図 2">
            <a:extLst>
              <a:ext uri="{FF2B5EF4-FFF2-40B4-BE49-F238E27FC236}">
                <a16:creationId xmlns:a16="http://schemas.microsoft.com/office/drawing/2014/main" id="{B4C77313-7334-46B7-983B-BA6FC0DD81CF}"/>
              </a:ext>
            </a:extLst>
          </p:cNvPr>
          <p:cNvPicPr>
            <a:picLocks noChangeAspect="1"/>
          </p:cNvPicPr>
          <p:nvPr/>
        </p:nvPicPr>
        <p:blipFill>
          <a:blip r:embed="rId5"/>
          <a:stretch>
            <a:fillRect/>
          </a:stretch>
        </p:blipFill>
        <p:spPr>
          <a:xfrm flipH="1">
            <a:off x="358218" y="7495040"/>
            <a:ext cx="296878" cy="980389"/>
          </a:xfrm>
          <a:prstGeom prst="rect">
            <a:avLst/>
          </a:prstGeom>
        </p:spPr>
      </p:pic>
      <p:sp>
        <p:nvSpPr>
          <p:cNvPr id="93" name="テキスト ボックス 92">
            <a:extLst>
              <a:ext uri="{FF2B5EF4-FFF2-40B4-BE49-F238E27FC236}">
                <a16:creationId xmlns:a16="http://schemas.microsoft.com/office/drawing/2014/main" id="{47A9A7D1-5051-44B0-9475-900835A51129}"/>
              </a:ext>
            </a:extLst>
          </p:cNvPr>
          <p:cNvSpPr txBox="1"/>
          <p:nvPr/>
        </p:nvSpPr>
        <p:spPr>
          <a:xfrm>
            <a:off x="104630" y="7186655"/>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id="{527CE4DE-FC0F-4C78-9541-5B3F19041DB1}"/>
              </a:ext>
            </a:extLst>
          </p:cNvPr>
          <p:cNvPicPr>
            <a:picLocks noChangeAspect="1"/>
          </p:cNvPicPr>
          <p:nvPr/>
        </p:nvPicPr>
        <p:blipFill>
          <a:blip r:embed="rId6"/>
          <a:stretch>
            <a:fillRect/>
          </a:stretch>
        </p:blipFill>
        <p:spPr>
          <a:xfrm flipH="1">
            <a:off x="1422521" y="6955603"/>
            <a:ext cx="291729" cy="936774"/>
          </a:xfrm>
          <a:prstGeom prst="rect">
            <a:avLst/>
          </a:prstGeom>
        </p:spPr>
      </p:pic>
      <p:pic>
        <p:nvPicPr>
          <p:cNvPr id="8" name="図 7" descr="動物, 哺乳類, 猫, 飼い猫 が含まれている画像&#10;&#10;自動的に生成された説明">
            <a:extLst>
              <a:ext uri="{FF2B5EF4-FFF2-40B4-BE49-F238E27FC236}">
                <a16:creationId xmlns:a16="http://schemas.microsoft.com/office/drawing/2014/main" id="{5A326C59-039A-4792-9584-0B177632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497" y="6399737"/>
            <a:ext cx="676715" cy="1127858"/>
          </a:xfrm>
          <a:prstGeom prst="rect">
            <a:avLst/>
          </a:prstGeom>
        </p:spPr>
      </p:pic>
      <p:pic>
        <p:nvPicPr>
          <p:cNvPr id="10" name="図 9" descr="動物, 猫, 哺乳類, 人 が含まれている画像&#10;&#10;自動的に生成された説明">
            <a:extLst>
              <a:ext uri="{FF2B5EF4-FFF2-40B4-BE49-F238E27FC236}">
                <a16:creationId xmlns:a16="http://schemas.microsoft.com/office/drawing/2014/main" id="{1E584CC9-3701-4C23-92FA-E3B5239C0D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794" y="5670025"/>
            <a:ext cx="1121761" cy="774259"/>
          </a:xfrm>
          <a:prstGeom prst="rect">
            <a:avLst/>
          </a:prstGeom>
        </p:spPr>
      </p:pic>
    </p:spTree>
    <p:extLst>
      <p:ext uri="{BB962C8B-B14F-4D97-AF65-F5344CB8AC3E}">
        <p14:creationId xmlns:p14="http://schemas.microsoft.com/office/powerpoint/2010/main" val="231665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　　　　　　　　　　　　　　　　　 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id="{3660B30E-9FF0-4ECA-9C32-E02CDC11D8BE}"/>
              </a:ext>
            </a:extLst>
          </p:cNvPr>
          <p:cNvSpPr txBox="1"/>
          <p:nvPr/>
        </p:nvSpPr>
        <p:spPr>
          <a:xfrm>
            <a:off x="519831" y="2159741"/>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id="{16B2796D-6CB7-49C3-8AB6-2295A1AE3248}"/>
              </a:ext>
            </a:extLst>
          </p:cNvPr>
          <p:cNvSpPr/>
          <p:nvPr/>
        </p:nvSpPr>
        <p:spPr>
          <a:xfrm>
            <a:off x="130447" y="7722156"/>
            <a:ext cx="6695537" cy="1241622"/>
          </a:xfrm>
          <a:prstGeom prst="rect">
            <a:avLst/>
          </a:prstGeom>
        </p:spPr>
        <p:txBody>
          <a:bodyPr wrap="square">
            <a:spAutoFit/>
          </a:bodyPr>
          <a:lstStyle/>
          <a:p>
            <a:r>
              <a:rPr lang="ja-JP" altLang="en-US" sz="1867" dirty="0">
                <a:latin typeface="+mn-ea"/>
              </a:rPr>
              <a:t>　　　　　　　　　　　　   は毎週　　曜日と</a:t>
            </a:r>
            <a:r>
              <a:rPr lang="ja-JP" altLang="en-US" sz="1800" dirty="0">
                <a:latin typeface="+mn-ea"/>
              </a:rPr>
              <a:t> 　　</a:t>
            </a:r>
            <a:r>
              <a:rPr lang="ja-JP" altLang="en-US" sz="1867" dirty="0">
                <a:latin typeface="+mn-ea"/>
              </a:rPr>
              <a:t>曜日に使用済の衣服・靴・フロアマットをポリバケツから取り出し、水洗いする。ポリバケツは新しい水に入れ換え、消毒薬を入れて元の場所に戻す（　　　　　　　　　　　　　　　　　   ）。</a:t>
            </a:r>
            <a:endParaRPr lang="en-US" altLang="ja-JP" sz="1867" dirty="0">
              <a:latin typeface="+mn-ea"/>
            </a:endParaRPr>
          </a:p>
        </p:txBody>
      </p:sp>
      <p:sp>
        <p:nvSpPr>
          <p:cNvPr id="29" name="テキスト ボックス 28">
            <a:extLst>
              <a:ext uri="{FF2B5EF4-FFF2-40B4-BE49-F238E27FC236}">
                <a16:creationId xmlns:a16="http://schemas.microsoft.com/office/drawing/2014/main" id="{6432420E-CADF-4355-9FCE-6B34E6565943}"/>
              </a:ext>
            </a:extLst>
          </p:cNvPr>
          <p:cNvSpPr txBox="1"/>
          <p:nvPr/>
        </p:nvSpPr>
        <p:spPr>
          <a:xfrm>
            <a:off x="3086065" y="7810152"/>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0" name="テキスト ボックス 29">
            <a:extLst>
              <a:ext uri="{FF2B5EF4-FFF2-40B4-BE49-F238E27FC236}">
                <a16:creationId xmlns:a16="http://schemas.microsoft.com/office/drawing/2014/main" id="{D5CFB1F0-9400-4BE6-BA53-B2FC304B663D}"/>
              </a:ext>
            </a:extLst>
          </p:cNvPr>
          <p:cNvSpPr txBox="1"/>
          <p:nvPr/>
        </p:nvSpPr>
        <p:spPr>
          <a:xfrm>
            <a:off x="340216" y="7732229"/>
            <a:ext cx="193665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31" name="テキスト ボックス 30">
            <a:extLst>
              <a:ext uri="{FF2B5EF4-FFF2-40B4-BE49-F238E27FC236}">
                <a16:creationId xmlns:a16="http://schemas.microsoft.com/office/drawing/2014/main" id="{963336AD-F8D5-4B16-8C3A-AD1EA7ABB82B}"/>
              </a:ext>
            </a:extLst>
          </p:cNvPr>
          <p:cNvSpPr txBox="1"/>
          <p:nvPr/>
        </p:nvSpPr>
        <p:spPr>
          <a:xfrm>
            <a:off x="4039274" y="7793784"/>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id="{949058F3-D4D4-402C-BC69-C15A5914AC3E}"/>
              </a:ext>
            </a:extLst>
          </p:cNvPr>
          <p:cNvSpPr txBox="1"/>
          <p:nvPr/>
        </p:nvSpPr>
        <p:spPr>
          <a:xfrm>
            <a:off x="377423" y="8624554"/>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a:latin typeface="+mj-ea"/>
                <a:cs typeface="Meiryo UI" panose="020B0604030504040204" pitchFamily="50" charset="-128"/>
              </a:rPr>
              <a:t>令和〇年〇月〇日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○○農場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C4A2C3-6EF5-4B14-9658-C501BC65327B}"/>
              </a:ext>
            </a:extLst>
          </p:cNvPr>
          <p:cNvSpPr/>
          <p:nvPr/>
        </p:nvSpPr>
        <p:spPr>
          <a:xfrm>
            <a:off x="59907" y="1984156"/>
            <a:ext cx="6825477" cy="6217087"/>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○衛生管理区域内の整理・整頓・・・・・・・・・・・・・・・・・・・・・・・・・・・・・・・・・・・・・・・・・・・・・・・</a:t>
            </a:r>
            <a:endParaRPr lang="en-US" altLang="ja-JP" sz="13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id="{9652ABFF-F553-490A-BA49-E157428E0620}"/>
              </a:ext>
            </a:extLst>
          </p:cNvPr>
          <p:cNvSpPr txBox="1"/>
          <p:nvPr/>
        </p:nvSpPr>
        <p:spPr>
          <a:xfrm>
            <a:off x="1903893" y="8688989"/>
            <a:ext cx="4701504" cy="400110"/>
          </a:xfrm>
          <a:prstGeom prst="rect">
            <a:avLst/>
          </a:prstGeom>
          <a:noFill/>
        </p:spPr>
        <p:txBody>
          <a:bodyPr wrap="square" rtlCol="0">
            <a:spAutoFit/>
          </a:bodyPr>
          <a:lstStyle/>
          <a:p>
            <a:r>
              <a:rPr kumimoji="1" lang="ja-JP" altLang="en-US" sz="2000" dirty="0"/>
              <a:t>○○農場　飼養衛生管理者　○○　○○</a:t>
            </a:r>
          </a:p>
        </p:txBody>
      </p:sp>
      <p:sp>
        <p:nvSpPr>
          <p:cNvPr id="6" name="テキスト ボックス 5">
            <a:extLst>
              <a:ext uri="{FF2B5EF4-FFF2-40B4-BE49-F238E27FC236}">
                <a16:creationId xmlns:a16="http://schemas.microsoft.com/office/drawing/2014/main"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10" name="図 9">
            <a:extLst>
              <a:ext uri="{FF2B5EF4-FFF2-40B4-BE49-F238E27FC236}">
                <a16:creationId xmlns:a16="http://schemas.microsoft.com/office/drawing/2014/main" id="{DA9DEF23-7EF5-4CEF-9DE0-A291EEF441FA}"/>
              </a:ext>
            </a:extLst>
          </p:cNvPr>
          <p:cNvPicPr>
            <a:picLocks noChangeAspect="1"/>
          </p:cNvPicPr>
          <p:nvPr/>
        </p:nvPicPr>
        <p:blipFill>
          <a:blip r:embed="rId3"/>
          <a:stretch>
            <a:fillRect/>
          </a:stretch>
        </p:blipFill>
        <p:spPr>
          <a:xfrm>
            <a:off x="1305257" y="6226951"/>
            <a:ext cx="1094141" cy="787081"/>
          </a:xfrm>
          <a:prstGeom prst="rect">
            <a:avLst/>
          </a:prstGeom>
        </p:spPr>
      </p:pic>
      <p:pic>
        <p:nvPicPr>
          <p:cNvPr id="20" name="図 19">
            <a:extLst>
              <a:ext uri="{FF2B5EF4-FFF2-40B4-BE49-F238E27FC236}">
                <a16:creationId xmlns:a16="http://schemas.microsoft.com/office/drawing/2014/main"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4" name="角丸四角形 13"/>
          <p:cNvSpPr/>
          <p:nvPr/>
        </p:nvSpPr>
        <p:spPr>
          <a:xfrm>
            <a:off x="32522"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latin typeface="+mj-ea"/>
              <a:ea typeface="+mj-ea"/>
              <a:cs typeface="Meiryo UI" panose="020B0604030504040204" pitchFamily="50" charset="-128"/>
            </a:endParaRPr>
          </a:p>
          <a:p>
            <a:r>
              <a:rPr lang="en-US" altLang="ja-JP" sz="2400" dirty="0">
                <a:solidFill>
                  <a:schemeClr val="bg1">
                    <a:lumMod val="75000"/>
                  </a:schemeClr>
                </a:solidFill>
                <a:latin typeface="+mj-ea"/>
                <a:cs typeface="Meiryo UI" panose="020B0604030504040204" pitchFamily="50" charset="-128"/>
              </a:rPr>
              <a:t> </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記載</a:t>
            </a:r>
            <a:r>
              <a:rPr lang="en-US" altLang="ja-JP" sz="1800" dirty="0">
                <a:solidFill>
                  <a:schemeClr val="bg1"/>
                </a:solidFill>
                <a:latin typeface="+mj-ea"/>
                <a:cs typeface="Meiryo UI" panose="020B0604030504040204" pitchFamily="50" charset="-128"/>
              </a:rPr>
              <a:t>】</a:t>
            </a:r>
            <a:r>
              <a:rPr lang="ja-JP" altLang="en-US" sz="1800" dirty="0">
                <a:solidFill>
                  <a:schemeClr val="bg1"/>
                </a:solidFill>
                <a:latin typeface="+mj-ea"/>
                <a:cs typeface="Meiryo UI" panose="020B0604030504040204" pitchFamily="50" charset="-128"/>
              </a:rPr>
              <a:t>飼養衛生管理名</a:t>
            </a:r>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a:t>
            </a:r>
            <a:endParaRPr lang="en-US" altLang="ja-JP" sz="2133" dirty="0">
              <a:solidFill>
                <a:schemeClr val="tx1"/>
              </a:solidFill>
              <a:latin typeface="+mj-ea"/>
              <a:ea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に事前に申し出た上で、交差汚染防止対策を講ずること。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１）自宅でも豚を飼養している場合</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latin typeface="+mj-ea"/>
              <a:ea typeface="+mj-ea"/>
              <a:cs typeface="Meiryo UI" panose="020B0604030504040204" pitchFamily="50" charset="-128"/>
            </a:endParaRPr>
          </a:p>
          <a:p>
            <a:r>
              <a:rPr lang="ja-JP" altLang="en-US" sz="1800" dirty="0">
                <a:latin typeface="+mj-ea"/>
                <a:ea typeface="+mj-ea"/>
                <a:cs typeface="Meiryo UI" panose="020B0604030504040204" pitchFamily="50" charset="-128"/>
              </a:rPr>
              <a:t>（</a:t>
            </a:r>
            <a:r>
              <a:rPr lang="en-US" altLang="ja-JP" sz="1800" dirty="0">
                <a:latin typeface="+mj-ea"/>
                <a:ea typeface="+mj-ea"/>
                <a:cs typeface="Meiryo UI" panose="020B0604030504040204" pitchFamily="50" charset="-128"/>
              </a:rPr>
              <a:t>※</a:t>
            </a:r>
            <a:r>
              <a:rPr lang="ja-JP" altLang="en-US" sz="1800" dirty="0">
                <a:latin typeface="+mj-ea"/>
                <a:ea typeface="+mj-ea"/>
                <a:cs typeface="Meiryo UI" panose="020B0604030504040204" pitchFamily="50" charset="-128"/>
              </a:rPr>
              <a:t>２）地域の鳥獣害対策に従事している場合</a:t>
            </a:r>
          </a:p>
          <a:p>
            <a:r>
              <a:rPr lang="ja-JP" altLang="en-US" sz="1800" dirty="0">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latin typeface="+mj-ea"/>
              <a:ea typeface="+mj-ea"/>
              <a:cs typeface="Meiryo UI" panose="020B0604030504040204" pitchFamily="50" charset="-128"/>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id="{AD0AF41C-9AA9-40F9-9FD9-134D19C05FE1}"/>
              </a:ext>
            </a:extLst>
          </p:cNvPr>
          <p:cNvSpPr/>
          <p:nvPr/>
        </p:nvSpPr>
        <p:spPr>
          <a:xfrm>
            <a:off x="3969827" y="5768983"/>
            <a:ext cx="2795268" cy="661271"/>
          </a:xfrm>
          <a:prstGeom prst="rect">
            <a:avLst/>
          </a:prstGeom>
          <a:noFill/>
          <a:ln>
            <a:noFill/>
          </a:ln>
        </p:spPr>
        <p:txBody>
          <a:bodyPr wrap="square">
            <a:spAutoFit/>
          </a:bodyPr>
          <a:lstStyle/>
          <a:p>
            <a:pPr>
              <a:lnSpc>
                <a:spcPts val="2400"/>
              </a:lnSpc>
              <a:defRPr/>
            </a:pPr>
            <a:r>
              <a:rPr lang="ja-JP" altLang="en-US" sz="1600" dirty="0">
                <a:solidFill>
                  <a:schemeClr val="dk1"/>
                </a:solidFill>
                <a:latin typeface="+mn-ea"/>
              </a:rPr>
              <a:t>農場には直行せず、シャワー洗浄する。</a:t>
            </a:r>
            <a:endParaRPr lang="en-US" altLang="ja-JP" sz="1600" dirty="0">
              <a:solidFill>
                <a:schemeClr val="dk1"/>
              </a:solidFill>
              <a:latin typeface="+mn-ea"/>
            </a:endParaRPr>
          </a:p>
        </p:txBody>
      </p:sp>
      <p:pic>
        <p:nvPicPr>
          <p:cNvPr id="25" name="グラフィックス 24" descr="靴">
            <a:extLst>
              <a:ext uri="{FF2B5EF4-FFF2-40B4-BE49-F238E27FC236}">
                <a16:creationId xmlns:a16="http://schemas.microsoft.com/office/drawing/2014/main"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爆発: 8 pt 45">
            <a:extLst>
              <a:ext uri="{FF2B5EF4-FFF2-40B4-BE49-F238E27FC236}">
                <a16:creationId xmlns:a16="http://schemas.microsoft.com/office/drawing/2014/main"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7" name="爆発: 8 pt 46">
            <a:extLst>
              <a:ext uri="{FF2B5EF4-FFF2-40B4-BE49-F238E27FC236}">
                <a16:creationId xmlns:a16="http://schemas.microsoft.com/office/drawing/2014/main"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8" name="爆発: 8 pt 47">
            <a:extLst>
              <a:ext uri="{FF2B5EF4-FFF2-40B4-BE49-F238E27FC236}">
                <a16:creationId xmlns:a16="http://schemas.microsoft.com/office/drawing/2014/main"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9" name="爆発: 8 pt 48">
            <a:extLst>
              <a:ext uri="{FF2B5EF4-FFF2-40B4-BE49-F238E27FC236}">
                <a16:creationId xmlns:a16="http://schemas.microsoft.com/office/drawing/2014/main"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7" name="正方形/長方形 36">
            <a:extLst>
              <a:ext uri="{FF2B5EF4-FFF2-40B4-BE49-F238E27FC236}">
                <a16:creationId xmlns:a16="http://schemas.microsoft.com/office/drawing/2014/main"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solidFill>
                  <a:srgbClr val="FF0000"/>
                </a:solidFill>
                <a:latin typeface="+mn-ea"/>
              </a:rPr>
              <a:t>病原体を持ってこない</a:t>
            </a:r>
            <a:endParaRPr lang="en-US" altLang="ja-JP" sz="1467" dirty="0">
              <a:solidFill>
                <a:srgbClr val="FF0000"/>
              </a:solidFill>
              <a:latin typeface="+mn-ea"/>
            </a:endParaRPr>
          </a:p>
        </p:txBody>
      </p:sp>
      <p:pic>
        <p:nvPicPr>
          <p:cNvPr id="6" name="図 5">
            <a:extLst>
              <a:ext uri="{FF2B5EF4-FFF2-40B4-BE49-F238E27FC236}">
                <a16:creationId xmlns:a16="http://schemas.microsoft.com/office/drawing/2014/main"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sp>
        <p:nvSpPr>
          <p:cNvPr id="51" name="正方形/長方形 50">
            <a:extLst>
              <a:ext uri="{FF2B5EF4-FFF2-40B4-BE49-F238E27FC236}">
                <a16:creationId xmlns:a16="http://schemas.microsoft.com/office/drawing/2014/main"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①</a:t>
            </a:r>
            <a:endParaRPr lang="en-US" altLang="ja-JP" sz="2800" dirty="0">
              <a:solidFill>
                <a:schemeClr val="dk1"/>
              </a:solidFill>
              <a:latin typeface="+mn-ea"/>
            </a:endParaRPr>
          </a:p>
        </p:txBody>
      </p:sp>
      <p:sp>
        <p:nvSpPr>
          <p:cNvPr id="53" name="正方形/長方形 52">
            <a:extLst>
              <a:ext uri="{FF2B5EF4-FFF2-40B4-BE49-F238E27FC236}">
                <a16:creationId xmlns:a16="http://schemas.microsoft.com/office/drawing/2014/main"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②</a:t>
            </a:r>
            <a:endParaRPr lang="en-US" altLang="ja-JP" sz="2800" dirty="0">
              <a:solidFill>
                <a:schemeClr val="dk1"/>
              </a:solidFill>
              <a:latin typeface="+mn-ea"/>
            </a:endParaRPr>
          </a:p>
        </p:txBody>
      </p:sp>
      <p:sp>
        <p:nvSpPr>
          <p:cNvPr id="55" name="正方形/長方形 54">
            <a:extLst>
              <a:ext uri="{FF2B5EF4-FFF2-40B4-BE49-F238E27FC236}">
                <a16:creationId xmlns:a16="http://schemas.microsoft.com/office/drawing/2014/main"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0" name="爆発: 8 pt 59">
            <a:extLst>
              <a:ext uri="{FF2B5EF4-FFF2-40B4-BE49-F238E27FC236}">
                <a16:creationId xmlns:a16="http://schemas.microsoft.com/office/drawing/2014/main"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1" name="爆発: 8 pt 60">
            <a:extLst>
              <a:ext uri="{FF2B5EF4-FFF2-40B4-BE49-F238E27FC236}">
                <a16:creationId xmlns:a16="http://schemas.microsoft.com/office/drawing/2014/main"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2" name="爆発: 8 pt 61">
            <a:extLst>
              <a:ext uri="{FF2B5EF4-FFF2-40B4-BE49-F238E27FC236}">
                <a16:creationId xmlns:a16="http://schemas.microsoft.com/office/drawing/2014/main"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3" name="テキスト ボックス 62">
            <a:extLst>
              <a:ext uri="{FF2B5EF4-FFF2-40B4-BE49-F238E27FC236}">
                <a16:creationId xmlns:a16="http://schemas.microsoft.com/office/drawing/2014/main"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sp>
        <p:nvSpPr>
          <p:cNvPr id="64" name="角丸四角形 13">
            <a:extLst>
              <a:ext uri="{FF2B5EF4-FFF2-40B4-BE49-F238E27FC236}">
                <a16:creationId xmlns:a16="http://schemas.microsoft.com/office/drawing/2014/main" id="{805CDE44-84BB-44C6-9091-3416C03ACBF5}"/>
              </a:ext>
            </a:extLst>
          </p:cNvPr>
          <p:cNvSpPr/>
          <p:nvPr/>
        </p:nvSpPr>
        <p:spPr>
          <a:xfrm>
            <a:off x="14675" y="839328"/>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原則、農場外で飼養豚等を扱ったり、野生動物に接触するような行為は認めない。</a:t>
            </a:r>
          </a:p>
        </p:txBody>
      </p:sp>
      <p:sp>
        <p:nvSpPr>
          <p:cNvPr id="4" name="テキスト ボックス 3">
            <a:extLst>
              <a:ext uri="{FF2B5EF4-FFF2-40B4-BE49-F238E27FC236}">
                <a16:creationId xmlns:a16="http://schemas.microsoft.com/office/drawing/2014/main" id="{5A168031-2344-404A-AD99-BA6AD6AE7E5F}"/>
              </a:ext>
            </a:extLst>
          </p:cNvPr>
          <p:cNvSpPr txBox="1"/>
          <p:nvPr/>
        </p:nvSpPr>
        <p:spPr>
          <a:xfrm>
            <a:off x="4210497" y="1603893"/>
            <a:ext cx="2554597"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飼養衛生管理者名等</a:t>
            </a:r>
          </a:p>
        </p:txBody>
      </p:sp>
      <p:pic>
        <p:nvPicPr>
          <p:cNvPr id="11" name="図 10">
            <a:extLst>
              <a:ext uri="{FF2B5EF4-FFF2-40B4-BE49-F238E27FC236}">
                <a16:creationId xmlns:a16="http://schemas.microsoft.com/office/drawing/2014/main"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66" name="爆発: 8 pt 65">
            <a:extLst>
              <a:ext uri="{FF2B5EF4-FFF2-40B4-BE49-F238E27FC236}">
                <a16:creationId xmlns:a16="http://schemas.microsoft.com/office/drawing/2014/main"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8" name="乗算記号 57">
            <a:extLst>
              <a:ext uri="{FF2B5EF4-FFF2-40B4-BE49-F238E27FC236}">
                <a16:creationId xmlns:a16="http://schemas.microsoft.com/office/drawing/2014/main"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乗算記号 66">
            <a:extLst>
              <a:ext uri="{FF2B5EF4-FFF2-40B4-BE49-F238E27FC236}">
                <a16:creationId xmlns:a16="http://schemas.microsoft.com/office/drawing/2014/main"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07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07446" y="885071"/>
            <a:ext cx="6525343" cy="2246769"/>
          </a:xfrm>
          <a:prstGeom prst="rect">
            <a:avLst/>
          </a:prstGeom>
        </p:spPr>
        <p:txBody>
          <a:bodyPr wrap="square">
            <a:spAutoFit/>
          </a:bodyPr>
          <a:lstStyle/>
          <a:p>
            <a:pPr>
              <a:lnSpc>
                <a:spcPts val="2400"/>
              </a:lnSpc>
              <a:defRPr/>
            </a:pPr>
            <a:r>
              <a:rPr lang="ja-JP" altLang="en-US" sz="2133" dirty="0">
                <a:solidFill>
                  <a:srgbClr val="FF0000"/>
                </a:solidFill>
                <a:latin typeface="+mn-ea"/>
              </a:rPr>
              <a:t>海外からの肉製品を日本に持ち込んではならない。</a:t>
            </a:r>
            <a:endParaRPr lang="en-US" altLang="ja-JP" sz="2133"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　　　　　　　　　　　　　　　は、　</a:t>
            </a:r>
            <a:r>
              <a:rPr lang="ja-JP" altLang="en-US" sz="1800" dirty="0">
                <a:latin typeface="+mn-ea"/>
              </a:rPr>
              <a:t>　　　　　　　　　　　　</a:t>
            </a:r>
            <a:r>
              <a:rPr lang="ja-JP" altLang="en-US" sz="2133" dirty="0">
                <a:latin typeface="+mn-ea"/>
              </a:rPr>
              <a:t>に対し、年に　　　回研修を開催し、外国から、豚肉、ソーセージ、餃子等の食品</a:t>
            </a:r>
            <a:r>
              <a:rPr lang="ja-JP" altLang="en-US" sz="2133" dirty="0">
                <a:solidFill>
                  <a:schemeClr val="dk1"/>
                </a:solidFill>
                <a:latin typeface="+mn-ea"/>
              </a:rPr>
              <a:t>を日本に持ってこない、また、郵送しないことを伝える。</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3" name="図 2">
            <a:extLst>
              <a:ext uri="{FF2B5EF4-FFF2-40B4-BE49-F238E27FC236}">
                <a16:creationId xmlns:a16="http://schemas.microsoft.com/office/drawing/2014/main" id="{6365D42F-409D-4D91-AC8B-D6009E909DAF}"/>
              </a:ext>
            </a:extLst>
          </p:cNvPr>
          <p:cNvPicPr>
            <a:picLocks noChangeAspect="1"/>
          </p:cNvPicPr>
          <p:nvPr/>
        </p:nvPicPr>
        <p:blipFill>
          <a:blip r:embed="rId2"/>
          <a:stretch>
            <a:fillRect/>
          </a:stretch>
        </p:blipFill>
        <p:spPr>
          <a:xfrm>
            <a:off x="234854" y="4897703"/>
            <a:ext cx="2731783" cy="1891235"/>
          </a:xfrm>
          <a:prstGeom prst="rect">
            <a:avLst/>
          </a:prstGeom>
        </p:spPr>
      </p:pic>
      <p:pic>
        <p:nvPicPr>
          <p:cNvPr id="25" name="図 24">
            <a:extLst>
              <a:ext uri="{FF2B5EF4-FFF2-40B4-BE49-F238E27FC236}">
                <a16:creationId xmlns:a16="http://schemas.microsoft.com/office/drawing/2014/main" id="{F64576E5-0EF7-4A98-A993-AD7FC6BD9FA9}"/>
              </a:ext>
            </a:extLst>
          </p:cNvPr>
          <p:cNvPicPr>
            <a:picLocks noChangeAspect="1"/>
          </p:cNvPicPr>
          <p:nvPr/>
        </p:nvPicPr>
        <p:blipFill>
          <a:blip r:embed="rId3"/>
          <a:stretch>
            <a:fillRect/>
          </a:stretch>
        </p:blipFill>
        <p:spPr>
          <a:xfrm>
            <a:off x="3486597" y="4863576"/>
            <a:ext cx="3038747" cy="2115788"/>
          </a:xfrm>
          <a:prstGeom prst="rect">
            <a:avLst/>
          </a:prstGeom>
          <a:ln>
            <a:solidFill>
              <a:schemeClr val="tx1"/>
            </a:solidFill>
          </a:ln>
        </p:spPr>
      </p:pic>
      <p:pic>
        <p:nvPicPr>
          <p:cNvPr id="2" name="図 1">
            <a:extLst>
              <a:ext uri="{FF2B5EF4-FFF2-40B4-BE49-F238E27FC236}">
                <a16:creationId xmlns:a16="http://schemas.microsoft.com/office/drawing/2014/main" id="{4181D6BE-117E-48A4-92A7-C281B1721D38}"/>
              </a:ext>
            </a:extLst>
          </p:cNvPr>
          <p:cNvPicPr>
            <a:picLocks noChangeAspect="1"/>
          </p:cNvPicPr>
          <p:nvPr/>
        </p:nvPicPr>
        <p:blipFill>
          <a:blip r:embed="rId4"/>
          <a:stretch>
            <a:fillRect/>
          </a:stretch>
        </p:blipFill>
        <p:spPr>
          <a:xfrm>
            <a:off x="4121641" y="3375940"/>
            <a:ext cx="2111621" cy="1256447"/>
          </a:xfrm>
          <a:prstGeom prst="rect">
            <a:avLst/>
          </a:prstGeom>
        </p:spPr>
      </p:pic>
      <p:sp>
        <p:nvSpPr>
          <p:cNvPr id="9" name="矢印: 下カーブ 8">
            <a:extLst>
              <a:ext uri="{FF2B5EF4-FFF2-40B4-BE49-F238E27FC236}">
                <a16:creationId xmlns:a16="http://schemas.microsoft.com/office/drawing/2014/main" id="{B15B9A60-0705-48EB-8767-FC79F0A68326}"/>
              </a:ext>
            </a:extLst>
          </p:cNvPr>
          <p:cNvSpPr/>
          <p:nvPr/>
        </p:nvSpPr>
        <p:spPr>
          <a:xfrm>
            <a:off x="1979190" y="3807405"/>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乗算記号 9">
            <a:extLst>
              <a:ext uri="{FF2B5EF4-FFF2-40B4-BE49-F238E27FC236}">
                <a16:creationId xmlns:a16="http://schemas.microsoft.com/office/drawing/2014/main" id="{613AD91D-F2A4-464C-956C-872BF98F7B7A}"/>
              </a:ext>
            </a:extLst>
          </p:cNvPr>
          <p:cNvSpPr/>
          <p:nvPr/>
        </p:nvSpPr>
        <p:spPr>
          <a:xfrm>
            <a:off x="2695892" y="3131840"/>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m3d="http://schemas.microsoft.com/office/drawing/2017/model3d" Requires="am3d">
          <p:graphicFrame>
            <p:nvGraphicFramePr>
              <p:cNvPr id="8" name="3D モデル 7" descr="飛行機">
                <a:extLst>
                  <a:ext uri="{FF2B5EF4-FFF2-40B4-BE49-F238E27FC236}">
                    <a16:creationId xmlns:a16="http://schemas.microsoft.com/office/drawing/2014/main" id="{D1FD86AA-ECF3-4E92-865A-D1D4D45B2F2C}"/>
                  </a:ext>
                </a:extLst>
              </p:cNvPr>
              <p:cNvGraphicFramePr>
                <a:graphicFrameLocks noChangeAspect="1"/>
              </p:cNvGraphicFramePr>
              <p:nvPr>
                <p:extLst>
                  <p:ext uri="{D42A27DB-BD31-4B8C-83A1-F6EECF244321}">
                    <p14:modId xmlns:p14="http://schemas.microsoft.com/office/powerpoint/2010/main" val="2551409472"/>
                  </p:ext>
                </p:extLst>
              </p:nvPr>
            </p:nvGraphicFramePr>
            <p:xfrm rot="21324104">
              <a:off x="601089" y="3584168"/>
              <a:ext cx="2245362" cy="839992"/>
            </p:xfrm>
            <a:graphic>
              <a:graphicData uri="http://schemas.microsoft.com/office/drawing/2017/model3d">
                <am3d:model3d r:embed="rId5">
                  <am3d:spPr>
                    <a:xfrm rot="21324104">
                      <a:off x="0" y="0"/>
                      <a:ext cx="2245362" cy="839992"/>
                    </a:xfrm>
                    <a:prstGeom prst="rect">
                      <a:avLst/>
                    </a:prstGeom>
                  </am3d:spPr>
                  <am3d:camera>
                    <am3d:pos x="0" y="0" z="63771892"/>
                    <am3d:up dx="0" dy="36000000" dz="0"/>
                    <am3d:lookAt x="0" y="0" z="0"/>
                    <am3d:perspective fov="2700000"/>
                  </am3d:camera>
                  <am3d:trans>
                    <am3d:meterPerModelUnit n="474022" d="1000000"/>
                    <am3d:preTrans dx="0" dy="-5522222" dz="-54636"/>
                    <am3d:scale>
                      <am3d:sx n="1000000" d="1000000"/>
                      <am3d:sy n="1000000" d="1000000"/>
                      <am3d:sz n="1000000" d="1000000"/>
                    </am3d:scale>
                    <am3d:rot ax="-979045" ay="2506112" az="-662078"/>
                    <am3d:postTrans dx="0" dy="0" dz="0"/>
                  </am3d:trans>
                  <am3d:raster rName="Office3DRenderer" rVer="16.0.8326">
                    <am3d:blip r:embed="rId6"/>
                  </am3d:raster>
                  <am3d:objViewport viewportSz="312663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モデル 7" descr="飛行機">
                <a:extLst>
                  <a:ext uri="{FF2B5EF4-FFF2-40B4-BE49-F238E27FC236}">
                    <a16:creationId xmlns:a16="http://schemas.microsoft.com/office/drawing/2014/main" id="{D1FD86AA-ECF3-4E92-865A-D1D4D45B2F2C}"/>
                  </a:ext>
                </a:extLst>
              </p:cNvPr>
              <p:cNvPicPr>
                <a:picLocks noGrp="1" noRot="1" noChangeAspect="1" noMove="1" noResize="1" noEditPoints="1" noAdjustHandles="1" noChangeArrowheads="1" noChangeShapeType="1" noCrop="1"/>
              </p:cNvPicPr>
              <p:nvPr/>
            </p:nvPicPr>
            <p:blipFill>
              <a:blip r:embed="rId6"/>
              <a:stretch>
                <a:fillRect/>
              </a:stretch>
            </p:blipFill>
            <p:spPr>
              <a:xfrm rot="21324104">
                <a:off x="601089" y="3584168"/>
                <a:ext cx="2245362" cy="839992"/>
              </a:xfrm>
              <a:prstGeom prst="rect">
                <a:avLst/>
              </a:prstGeom>
            </p:spPr>
          </p:pic>
        </mc:Fallback>
      </mc:AlternateContent>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20" name="テキスト ボックス 19">
            <a:extLst>
              <a:ext uri="{FF2B5EF4-FFF2-40B4-BE49-F238E27FC236}">
                <a16:creationId xmlns:a16="http://schemas.microsoft.com/office/drawing/2014/main" id="{93A3A289-FC8B-43A8-AB94-0D59C5E21181}"/>
              </a:ext>
            </a:extLst>
          </p:cNvPr>
          <p:cNvSpPr txBox="1"/>
          <p:nvPr/>
        </p:nvSpPr>
        <p:spPr>
          <a:xfrm>
            <a:off x="343748" y="1484801"/>
            <a:ext cx="262288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1" name="テキスト ボックス 20">
            <a:extLst>
              <a:ext uri="{FF2B5EF4-FFF2-40B4-BE49-F238E27FC236}">
                <a16:creationId xmlns:a16="http://schemas.microsoft.com/office/drawing/2014/main" id="{280D0AAA-85AF-47A9-A198-BE6A4D731A40}"/>
              </a:ext>
            </a:extLst>
          </p:cNvPr>
          <p:cNvSpPr txBox="1"/>
          <p:nvPr/>
        </p:nvSpPr>
        <p:spPr>
          <a:xfrm>
            <a:off x="3429000" y="1484801"/>
            <a:ext cx="18722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8456EB49-3298-41BA-9A65-ABAB4243F5A0}"/>
              </a:ext>
            </a:extLst>
          </p:cNvPr>
          <p:cNvSpPr txBox="1"/>
          <p:nvPr/>
        </p:nvSpPr>
        <p:spPr>
          <a:xfrm>
            <a:off x="633869" y="1824466"/>
            <a:ext cx="319718" cy="307777"/>
          </a:xfrm>
          <a:prstGeom prst="rect">
            <a:avLst/>
          </a:prstGeom>
          <a:noFill/>
          <a:ln>
            <a:solidFill>
              <a:schemeClr val="tx1"/>
            </a:solidFill>
          </a:ln>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a:t>
            </a:r>
          </a:p>
        </p:txBody>
      </p:sp>
      <p:sp>
        <p:nvSpPr>
          <p:cNvPr id="26" name="角丸四角形 13">
            <a:extLst>
              <a:ext uri="{FF2B5EF4-FFF2-40B4-BE49-F238E27FC236}">
                <a16:creationId xmlns:a16="http://schemas.microsoft.com/office/drawing/2014/main" id="{985CED07-C437-4AA3-B243-200780B34EC7}"/>
              </a:ext>
            </a:extLst>
          </p:cNvPr>
          <p:cNvSpPr/>
          <p:nvPr/>
        </p:nvSpPr>
        <p:spPr>
          <a:xfrm>
            <a:off x="147366" y="810704"/>
            <a:ext cx="6666010" cy="21810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5286512"/>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原則、ＡＳＦや口蹄疫等が発生している地域へは渡航しない。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に渡航先、渡航期間を申し出る。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○帰国後は、帰国したことを、</a:t>
            </a:r>
            <a:r>
              <a:rPr lang="ja-JP" altLang="en-US" sz="1800" dirty="0">
                <a:latin typeface="+mn-ea"/>
              </a:rPr>
              <a:t>　　　　　　　　　　　　　　　　　</a:t>
            </a:r>
            <a:r>
              <a:rPr lang="ja-JP" altLang="en-US" sz="2130" dirty="0">
                <a:latin typeface="+mn-ea"/>
              </a:rPr>
              <a:t>に報告し、帰国後１週間は、当農場を含め他の畜産施設等にも立ち入らない。　</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1412776" y="2987824"/>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3643390" y="4499992"/>
            <a:ext cx="2662662"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473831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6517618"/>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　　　　　　　　　　　は事前に </a:t>
            </a:r>
            <a:r>
              <a:rPr lang="ja-JP" altLang="en-US" sz="1800" dirty="0">
                <a:solidFill>
                  <a:schemeClr val="bg1"/>
                </a:solidFill>
                <a:latin typeface="+mn-ea"/>
              </a:rPr>
              <a:t>　　　　　　　　　　　　　　　</a:t>
            </a:r>
            <a:r>
              <a:rPr lang="ja-JP" altLang="en-US" sz="1800" dirty="0">
                <a:latin typeface="+mn-ea"/>
              </a:rPr>
              <a:t>　　　 </a:t>
            </a:r>
            <a:r>
              <a:rPr lang="ja-JP" altLang="en-US" sz="2133" dirty="0">
                <a:latin typeface="+mn-ea"/>
              </a:rPr>
              <a:t>に申し出る。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は衛生管理区域に持ち込む際、消毒を行う。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a:latin typeface="+mn-ea"/>
              </a:rPr>
              <a:t>○　　　　　　　　　　　は持ち込んだ機材を使用後、衛生管理区域内の倉庫に保管し、備品台帳に記録する。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　　　　　　　　　　　　　　　に台帳に記載の備品が倉庫に保管されているか確認する。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3" name="テキスト ボックス 22">
            <a:extLst>
              <a:ext uri="{FF2B5EF4-FFF2-40B4-BE49-F238E27FC236}">
                <a16:creationId xmlns:a16="http://schemas.microsoft.com/office/drawing/2014/main" id="{69150BDE-1BF6-4731-A900-CAB128A2C0C8}"/>
              </a:ext>
            </a:extLst>
          </p:cNvPr>
          <p:cNvSpPr txBox="1"/>
          <p:nvPr/>
        </p:nvSpPr>
        <p:spPr>
          <a:xfrm>
            <a:off x="705070" y="3304922"/>
            <a:ext cx="2723930"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4" name="テキスト ボックス 23">
            <a:extLst>
              <a:ext uri="{FF2B5EF4-FFF2-40B4-BE49-F238E27FC236}">
                <a16:creationId xmlns:a16="http://schemas.microsoft.com/office/drawing/2014/main" id="{9B37A876-9A84-49B1-AE54-7E66FD224936}"/>
              </a:ext>
            </a:extLst>
          </p:cNvPr>
          <p:cNvSpPr txBox="1"/>
          <p:nvPr/>
        </p:nvSpPr>
        <p:spPr>
          <a:xfrm>
            <a:off x="595674" y="6033646"/>
            <a:ext cx="2794074"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飼養衛生管理者名</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841367"/>
            <a:ext cx="6741369" cy="6394929"/>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id="{1CB32480-903A-4405-B08F-B207B852CC6D}"/>
              </a:ext>
            </a:extLst>
          </p:cNvPr>
          <p:cNvSpPr txBox="1"/>
          <p:nvPr/>
        </p:nvSpPr>
        <p:spPr>
          <a:xfrm>
            <a:off x="3645024" y="3007817"/>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22" name="テキスト ボックス 21">
            <a:extLst>
              <a:ext uri="{FF2B5EF4-FFF2-40B4-BE49-F238E27FC236}">
                <a16:creationId xmlns:a16="http://schemas.microsoft.com/office/drawing/2014/main" id="{BC37BDFA-6975-4522-B065-F9C0A660207C}"/>
              </a:ext>
            </a:extLst>
          </p:cNvPr>
          <p:cNvSpPr txBox="1"/>
          <p:nvPr/>
        </p:nvSpPr>
        <p:spPr>
          <a:xfrm>
            <a:off x="3975967" y="6033646"/>
            <a:ext cx="2592288" cy="338554"/>
          </a:xfrm>
          <a:prstGeom prst="rect">
            <a:avLst/>
          </a:prstGeom>
          <a:noFill/>
          <a:ln>
            <a:solidFill>
              <a:schemeClr val="tx1"/>
            </a:solidFill>
          </a:ln>
        </p:spPr>
        <p:txBody>
          <a:bodyPr wrap="square" rtlCol="0" anchor="ctr">
            <a:spAutoFit/>
          </a:bodyPr>
          <a:lstStyle/>
          <a:p>
            <a:pPr algn="ct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毎月第●■曜日　　　</a:t>
            </a:r>
          </a:p>
        </p:txBody>
      </p:sp>
      <p:sp>
        <p:nvSpPr>
          <p:cNvPr id="10" name="テキスト ボックス 9">
            <a:extLst>
              <a:ext uri="{FF2B5EF4-FFF2-40B4-BE49-F238E27FC236}">
                <a16:creationId xmlns:a16="http://schemas.microsoft.com/office/drawing/2014/main" id="{5F74D3BA-52D2-40D1-82BB-D2637C9EDA75}"/>
              </a:ext>
            </a:extLst>
          </p:cNvPr>
          <p:cNvSpPr txBox="1"/>
          <p:nvPr/>
        </p:nvSpPr>
        <p:spPr>
          <a:xfrm>
            <a:off x="609948" y="3918151"/>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11" name="テキスト ボックス 10">
            <a:extLst>
              <a:ext uri="{FF2B5EF4-FFF2-40B4-BE49-F238E27FC236}">
                <a16:creationId xmlns:a16="http://schemas.microsoft.com/office/drawing/2014/main" id="{2F6D4065-2839-4239-981C-F3876A134644}"/>
              </a:ext>
            </a:extLst>
          </p:cNvPr>
          <p:cNvSpPr txBox="1"/>
          <p:nvPr/>
        </p:nvSpPr>
        <p:spPr>
          <a:xfrm>
            <a:off x="609948" y="5148064"/>
            <a:ext cx="1930508"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289132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3132076"/>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a:latin typeface="+mn-ea"/>
              </a:rPr>
              <a:t>○　　　　　　　　　　　　は犬や猫が衛生管理区域内に侵入しないよう区域外で餌やりをする。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　　　　　　　　　　　　は散歩時等、衛生管理区域を通過する場合は、肢等の洗浄及び消毒を行ってから、衛生管理区域に入場する。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id="{C7E2C661-3BCB-4381-864F-A658FCA65BC3}"/>
              </a:ext>
            </a:extLst>
          </p:cNvPr>
          <p:cNvSpPr txBox="1"/>
          <p:nvPr/>
        </p:nvSpPr>
        <p:spPr>
          <a:xfrm>
            <a:off x="692696" y="1763688"/>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
        <p:nvSpPr>
          <p:cNvPr id="8" name="テキスト ボックス 7">
            <a:extLst>
              <a:ext uri="{FF2B5EF4-FFF2-40B4-BE49-F238E27FC236}">
                <a16:creationId xmlns:a16="http://schemas.microsoft.com/office/drawing/2014/main" id="{584783AE-ACC8-4A67-8908-E9D39AE6A19B}"/>
              </a:ext>
            </a:extLst>
          </p:cNvPr>
          <p:cNvSpPr txBox="1"/>
          <p:nvPr/>
        </p:nvSpPr>
        <p:spPr>
          <a:xfrm>
            <a:off x="692695" y="2699792"/>
            <a:ext cx="194421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従事者名</a:t>
            </a:r>
          </a:p>
        </p:txBody>
      </p:sp>
    </p:spTree>
    <p:extLst>
      <p:ext uri="{BB962C8B-B14F-4D97-AF65-F5344CB8AC3E}">
        <p14:creationId xmlns:p14="http://schemas.microsoft.com/office/powerpoint/2010/main" val="311649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3717032" y="860330"/>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7765</TotalTime>
  <Words>3819</Words>
  <Application>Microsoft Office PowerPoint</Application>
  <PresentationFormat>画面に合わせる (4:3)</PresentationFormat>
  <Paragraphs>454</Paragraphs>
  <Slides>18</Slides>
  <Notes>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Agency FB</vt:lpstr>
      <vt:lpstr>ＭＳ Ｐゴシック</vt:lpstr>
      <vt:lpstr>ＭＳ ゴシック</vt:lpstr>
      <vt:lpstr>ＭＳ 明朝</vt:lpstr>
      <vt:lpstr>游ゴシック</vt:lpstr>
      <vt:lpstr>Arial</vt:lpstr>
      <vt:lpstr>Calibri</vt: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shogo</dc:creator>
  <cp:lastModifiedBy>ひとみ</cp:lastModifiedBy>
  <cp:revision>2</cp:revision>
  <cp:lastPrinted>2021-06-18T01:13:10Z</cp:lastPrinted>
  <dcterms:created xsi:type="dcterms:W3CDTF">2018-07-17T05:28:53Z</dcterms:created>
  <dcterms:modified xsi:type="dcterms:W3CDTF">2023-01-19T23:49:33Z</dcterms:modified>
</cp:coreProperties>
</file>